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4.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5.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6.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88.jpg" ContentType="image/jpg"/>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98" r:id="rId4"/>
    <p:sldMasterId id="2147484142" r:id="rId5"/>
    <p:sldMasterId id="2147484051" r:id="rId6"/>
    <p:sldMasterId id="2147484081" r:id="rId7"/>
    <p:sldMasterId id="2147484110" r:id="rId8"/>
    <p:sldMasterId id="2147484170" r:id="rId9"/>
    <p:sldMasterId id="2147483723" r:id="rId10"/>
  </p:sldMasterIdLst>
  <p:notesMasterIdLst>
    <p:notesMasterId r:id="rId22"/>
  </p:notesMasterIdLst>
  <p:handoutMasterIdLst>
    <p:handoutMasterId r:id="rId23"/>
  </p:handoutMasterIdLst>
  <p:sldIdLst>
    <p:sldId id="291" r:id="rId11"/>
    <p:sldId id="2327" r:id="rId12"/>
    <p:sldId id="6895" r:id="rId13"/>
    <p:sldId id="1187" r:id="rId14"/>
    <p:sldId id="6902" r:id="rId15"/>
    <p:sldId id="2036" r:id="rId16"/>
    <p:sldId id="1988" r:id="rId17"/>
    <p:sldId id="1994" r:id="rId18"/>
    <p:sldId id="6900" r:id="rId19"/>
    <p:sldId id="6901" r:id="rId20"/>
    <p:sldId id="689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3699F5"/>
    <a:srgbClr val="FFFFFF"/>
    <a:srgbClr val="488ABE"/>
    <a:srgbClr val="E4E4E4"/>
    <a:srgbClr val="4D4D4D"/>
    <a:srgbClr val="DEDEDE"/>
    <a:srgbClr val="A29A92"/>
    <a:srgbClr val="00863D"/>
    <a:srgbClr val="00B05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06" autoAdjust="0"/>
    <p:restoredTop sz="92789" autoAdjust="0"/>
  </p:normalViewPr>
  <p:slideViewPr>
    <p:cSldViewPr snapToGrid="0">
      <p:cViewPr varScale="1">
        <p:scale>
          <a:sx n="118" d="100"/>
          <a:sy n="118" d="100"/>
        </p:scale>
        <p:origin x="496" y="20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8" d="100"/>
          <a:sy n="98" d="100"/>
        </p:scale>
        <p:origin x="351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5BC77F-4C41-41F2-8B23-B4E37ED1E42D}"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68BF13A5-6D48-456E-9AF4-0F4518B61FE4}">
      <dgm:prSet phldrT="[Text]"/>
      <dgm:spPr>
        <a:solidFill>
          <a:srgbClr val="00B0F0"/>
        </a:solidFill>
      </dgm:spPr>
      <dgm:t>
        <a:bodyPr/>
        <a:lstStyle/>
        <a:p>
          <a:r>
            <a:rPr lang="en-US" dirty="0"/>
            <a:t>Hydropower Innovation</a:t>
          </a:r>
        </a:p>
      </dgm:t>
    </dgm:pt>
    <dgm:pt modelId="{FF5863A0-7A06-44C9-B164-6EA503EE5F61}" type="parTrans" cxnId="{CD681FFE-945B-4C31-BDC2-A086C8D173BC}">
      <dgm:prSet/>
      <dgm:spPr/>
      <dgm:t>
        <a:bodyPr/>
        <a:lstStyle/>
        <a:p>
          <a:endParaRPr lang="en-US"/>
        </a:p>
      </dgm:t>
    </dgm:pt>
    <dgm:pt modelId="{234F6163-6346-42DB-8B30-16A72FBD522C}" type="sibTrans" cxnId="{CD681FFE-945B-4C31-BDC2-A086C8D173BC}">
      <dgm:prSet/>
      <dgm:spPr/>
      <dgm:t>
        <a:bodyPr/>
        <a:lstStyle/>
        <a:p>
          <a:endParaRPr lang="en-US"/>
        </a:p>
      </dgm:t>
    </dgm:pt>
    <dgm:pt modelId="{D648EE11-5D17-47BC-B63E-3849558E3C6C}">
      <dgm:prSet phldrT="[Text]" custT="1"/>
      <dgm:spPr>
        <a:solidFill>
          <a:schemeClr val="accent3">
            <a:lumMod val="60000"/>
            <a:lumOff val="40000"/>
          </a:schemeClr>
        </a:solidFill>
      </dgm:spPr>
      <dgm:t>
        <a:bodyPr/>
        <a:lstStyle/>
        <a:p>
          <a:r>
            <a:rPr lang="en-US" sz="1200" b="1" dirty="0"/>
            <a:t>National Hydropower Research &amp; Development Program</a:t>
          </a:r>
        </a:p>
      </dgm:t>
    </dgm:pt>
    <dgm:pt modelId="{9391542E-FD95-4153-A104-D0AE37F2F05C}" type="parTrans" cxnId="{C2849A02-80E9-4AB7-B70A-50023C0E1368}">
      <dgm:prSet/>
      <dgm:spPr/>
      <dgm:t>
        <a:bodyPr/>
        <a:lstStyle/>
        <a:p>
          <a:endParaRPr lang="en-US"/>
        </a:p>
      </dgm:t>
    </dgm:pt>
    <dgm:pt modelId="{2DF09E3A-E132-46FA-A8AC-6E3634C09DEF}" type="sibTrans" cxnId="{C2849A02-80E9-4AB7-B70A-50023C0E1368}">
      <dgm:prSet/>
      <dgm:spPr/>
      <dgm:t>
        <a:bodyPr/>
        <a:lstStyle/>
        <a:p>
          <a:endParaRPr lang="en-US"/>
        </a:p>
      </dgm:t>
    </dgm:pt>
    <dgm:pt modelId="{FC28FFBD-67C6-4997-8D92-994D620BEEB8}">
      <dgm:prSet phldrT="[Text]" custT="1"/>
      <dgm:spPr>
        <a:solidFill>
          <a:schemeClr val="accent6">
            <a:lumMod val="40000"/>
            <a:lumOff val="60000"/>
          </a:schemeClr>
        </a:solidFill>
      </dgm:spPr>
      <dgm:t>
        <a:bodyPr/>
        <a:lstStyle/>
        <a:p>
          <a:r>
            <a:rPr lang="en-US" sz="1300" b="1" dirty="0"/>
            <a:t>Hydropower Acquisition Strategy Board</a:t>
          </a:r>
        </a:p>
      </dgm:t>
    </dgm:pt>
    <dgm:pt modelId="{6B00E4A0-8341-44D8-AC36-7C7900379CF4}" type="parTrans" cxnId="{A93A6570-AEED-42F3-B815-803E72CF7D75}">
      <dgm:prSet/>
      <dgm:spPr/>
      <dgm:t>
        <a:bodyPr/>
        <a:lstStyle/>
        <a:p>
          <a:endParaRPr lang="en-US"/>
        </a:p>
      </dgm:t>
    </dgm:pt>
    <dgm:pt modelId="{EA1F22B0-6DA9-4A51-AE90-81A6F57663CA}" type="sibTrans" cxnId="{A93A6570-AEED-42F3-B815-803E72CF7D75}">
      <dgm:prSet/>
      <dgm:spPr/>
      <dgm:t>
        <a:bodyPr/>
        <a:lstStyle/>
        <a:p>
          <a:endParaRPr lang="en-US"/>
        </a:p>
      </dgm:t>
    </dgm:pt>
    <dgm:pt modelId="{77FDC636-1134-4084-B5BC-791C6DC56230}">
      <dgm:prSet phldrT="[Text]" custT="1"/>
      <dgm:spPr>
        <a:solidFill>
          <a:srgbClr val="00B050"/>
        </a:solidFill>
      </dgm:spPr>
      <dgm:t>
        <a:bodyPr/>
        <a:lstStyle/>
        <a:p>
          <a:r>
            <a:rPr lang="en-US" sz="1300" b="1" dirty="0"/>
            <a:t>Implement into Technical Design</a:t>
          </a:r>
        </a:p>
      </dgm:t>
    </dgm:pt>
    <dgm:pt modelId="{C1C5963D-F251-4AEA-8478-536504756765}" type="parTrans" cxnId="{9AE967D4-70C1-4FA8-86DA-46F3A1B5898C}">
      <dgm:prSet/>
      <dgm:spPr/>
      <dgm:t>
        <a:bodyPr/>
        <a:lstStyle/>
        <a:p>
          <a:endParaRPr lang="en-US"/>
        </a:p>
      </dgm:t>
    </dgm:pt>
    <dgm:pt modelId="{25EC4922-BACA-48B3-AAF0-4278DED3D7DF}" type="sibTrans" cxnId="{9AE967D4-70C1-4FA8-86DA-46F3A1B5898C}">
      <dgm:prSet/>
      <dgm:spPr/>
      <dgm:t>
        <a:bodyPr/>
        <a:lstStyle/>
        <a:p>
          <a:endParaRPr lang="en-US"/>
        </a:p>
      </dgm:t>
    </dgm:pt>
    <dgm:pt modelId="{D15B2589-F77F-454E-905F-18DAC41CEF07}">
      <dgm:prSet phldrT="[Text]" custT="1"/>
      <dgm:spPr>
        <a:solidFill>
          <a:srgbClr val="E18DFB"/>
        </a:solidFill>
      </dgm:spPr>
      <dgm:t>
        <a:bodyPr/>
        <a:lstStyle/>
        <a:p>
          <a:r>
            <a:rPr lang="en-US" sz="1300" b="1" dirty="0"/>
            <a:t>Internal HDC Processes</a:t>
          </a:r>
        </a:p>
      </dgm:t>
    </dgm:pt>
    <dgm:pt modelId="{0DAE92EC-7ADD-4E18-94A0-C14ECFE2BE44}" type="parTrans" cxnId="{93BDCEC7-6C16-4D8A-832F-B52895ED4A59}">
      <dgm:prSet/>
      <dgm:spPr/>
      <dgm:t>
        <a:bodyPr/>
        <a:lstStyle/>
        <a:p>
          <a:endParaRPr lang="en-US"/>
        </a:p>
      </dgm:t>
    </dgm:pt>
    <dgm:pt modelId="{D1096CFA-0DA3-4603-A06C-4691E88D8CAA}" type="sibTrans" cxnId="{93BDCEC7-6C16-4D8A-832F-B52895ED4A59}">
      <dgm:prSet/>
      <dgm:spPr/>
      <dgm:t>
        <a:bodyPr/>
        <a:lstStyle/>
        <a:p>
          <a:endParaRPr lang="en-US"/>
        </a:p>
      </dgm:t>
    </dgm:pt>
    <dgm:pt modelId="{F0FF224F-A3CF-455F-8EE8-96864E312FB9}">
      <dgm:prSet custT="1"/>
      <dgm:spPr>
        <a:solidFill>
          <a:srgbClr val="E6923E"/>
        </a:solidFill>
      </dgm:spPr>
      <dgm:t>
        <a:bodyPr/>
        <a:lstStyle/>
        <a:p>
          <a:r>
            <a:rPr lang="en-US" sz="1300" b="1" dirty="0"/>
            <a:t>Industry Engagement</a:t>
          </a:r>
        </a:p>
      </dgm:t>
    </dgm:pt>
    <dgm:pt modelId="{6D67FFBF-3AC7-453E-A771-B1A810EFBFF5}" type="parTrans" cxnId="{66C0714C-32E4-437F-86E9-AB64D5FF5514}">
      <dgm:prSet/>
      <dgm:spPr/>
      <dgm:t>
        <a:bodyPr/>
        <a:lstStyle/>
        <a:p>
          <a:endParaRPr lang="en-US"/>
        </a:p>
      </dgm:t>
    </dgm:pt>
    <dgm:pt modelId="{E7EE9E71-801F-42EA-A53D-076492BD4E1E}" type="sibTrans" cxnId="{66C0714C-32E4-437F-86E9-AB64D5FF5514}">
      <dgm:prSet/>
      <dgm:spPr/>
      <dgm:t>
        <a:bodyPr/>
        <a:lstStyle/>
        <a:p>
          <a:endParaRPr lang="en-US"/>
        </a:p>
      </dgm:t>
    </dgm:pt>
    <dgm:pt modelId="{1D5144EB-994A-4BE9-9BD3-C09A810503B4}" type="pres">
      <dgm:prSet presAssocID="{D35BC77F-4C41-41F2-8B23-B4E37ED1E42D}" presName="Name0" presStyleCnt="0">
        <dgm:presLayoutVars>
          <dgm:chMax val="1"/>
          <dgm:dir/>
          <dgm:animLvl val="ctr"/>
          <dgm:resizeHandles val="exact"/>
        </dgm:presLayoutVars>
      </dgm:prSet>
      <dgm:spPr/>
    </dgm:pt>
    <dgm:pt modelId="{CED81C35-04AE-46DB-A64C-E4819C54E7E5}" type="pres">
      <dgm:prSet presAssocID="{68BF13A5-6D48-456E-9AF4-0F4518B61FE4}" presName="centerShape" presStyleLbl="node0" presStyleIdx="0" presStyleCnt="1" custScaleX="133102" custScaleY="135374"/>
      <dgm:spPr/>
    </dgm:pt>
    <dgm:pt modelId="{FD401994-C141-4CEC-83C5-A1C4E796CD43}" type="pres">
      <dgm:prSet presAssocID="{D648EE11-5D17-47BC-B63E-3849558E3C6C}" presName="node" presStyleLbl="node1" presStyleIdx="0" presStyleCnt="5">
        <dgm:presLayoutVars>
          <dgm:bulletEnabled val="1"/>
        </dgm:presLayoutVars>
      </dgm:prSet>
      <dgm:spPr/>
    </dgm:pt>
    <dgm:pt modelId="{0120CABA-B5E1-41E0-87E2-7BD3742DDE08}" type="pres">
      <dgm:prSet presAssocID="{D648EE11-5D17-47BC-B63E-3849558E3C6C}" presName="dummy" presStyleCnt="0"/>
      <dgm:spPr/>
    </dgm:pt>
    <dgm:pt modelId="{DEA07208-5F75-4022-BCE3-62843FB180EF}" type="pres">
      <dgm:prSet presAssocID="{2DF09E3A-E132-46FA-A8AC-6E3634C09DEF}" presName="sibTrans" presStyleLbl="sibTrans2D1" presStyleIdx="0" presStyleCnt="5"/>
      <dgm:spPr/>
    </dgm:pt>
    <dgm:pt modelId="{92769660-3B15-4E50-9D07-5D4C1F95CCC4}" type="pres">
      <dgm:prSet presAssocID="{FC28FFBD-67C6-4997-8D92-994D620BEEB8}" presName="node" presStyleLbl="node1" presStyleIdx="1" presStyleCnt="5">
        <dgm:presLayoutVars>
          <dgm:bulletEnabled val="1"/>
        </dgm:presLayoutVars>
      </dgm:prSet>
      <dgm:spPr/>
    </dgm:pt>
    <dgm:pt modelId="{A0667D5F-E08A-426B-B021-DE4296BB727B}" type="pres">
      <dgm:prSet presAssocID="{FC28FFBD-67C6-4997-8D92-994D620BEEB8}" presName="dummy" presStyleCnt="0"/>
      <dgm:spPr/>
    </dgm:pt>
    <dgm:pt modelId="{ABBF0AD7-AB9C-4E7D-8D92-3D109D6B5FD2}" type="pres">
      <dgm:prSet presAssocID="{EA1F22B0-6DA9-4A51-AE90-81A6F57663CA}" presName="sibTrans" presStyleLbl="sibTrans2D1" presStyleIdx="1" presStyleCnt="5"/>
      <dgm:spPr/>
    </dgm:pt>
    <dgm:pt modelId="{FF734B4E-31AD-4E81-A137-611A47393400}" type="pres">
      <dgm:prSet presAssocID="{77FDC636-1134-4084-B5BC-791C6DC56230}" presName="node" presStyleLbl="node1" presStyleIdx="2" presStyleCnt="5">
        <dgm:presLayoutVars>
          <dgm:bulletEnabled val="1"/>
        </dgm:presLayoutVars>
      </dgm:prSet>
      <dgm:spPr/>
    </dgm:pt>
    <dgm:pt modelId="{8E4E0881-55A3-42E2-9752-E9ECD900EB1C}" type="pres">
      <dgm:prSet presAssocID="{77FDC636-1134-4084-B5BC-791C6DC56230}" presName="dummy" presStyleCnt="0"/>
      <dgm:spPr/>
    </dgm:pt>
    <dgm:pt modelId="{2311D16A-DD27-4DFF-9F69-81E38C174FAC}" type="pres">
      <dgm:prSet presAssocID="{25EC4922-BACA-48B3-AAF0-4278DED3D7DF}" presName="sibTrans" presStyleLbl="sibTrans2D1" presStyleIdx="2" presStyleCnt="5"/>
      <dgm:spPr/>
    </dgm:pt>
    <dgm:pt modelId="{5B835ACE-7D29-4548-B72D-01556B2323E3}" type="pres">
      <dgm:prSet presAssocID="{D15B2589-F77F-454E-905F-18DAC41CEF07}" presName="node" presStyleLbl="node1" presStyleIdx="3" presStyleCnt="5">
        <dgm:presLayoutVars>
          <dgm:bulletEnabled val="1"/>
        </dgm:presLayoutVars>
      </dgm:prSet>
      <dgm:spPr/>
    </dgm:pt>
    <dgm:pt modelId="{05CB539B-C5E5-42A7-9210-A6C07E7EEFF4}" type="pres">
      <dgm:prSet presAssocID="{D15B2589-F77F-454E-905F-18DAC41CEF07}" presName="dummy" presStyleCnt="0"/>
      <dgm:spPr/>
    </dgm:pt>
    <dgm:pt modelId="{4C824AFE-82B5-43B6-B878-B01540226E5A}" type="pres">
      <dgm:prSet presAssocID="{D1096CFA-0DA3-4603-A06C-4691E88D8CAA}" presName="sibTrans" presStyleLbl="sibTrans2D1" presStyleIdx="3" presStyleCnt="5"/>
      <dgm:spPr/>
    </dgm:pt>
    <dgm:pt modelId="{5F43B8E1-94C0-4B25-A34D-1739E2E694EC}" type="pres">
      <dgm:prSet presAssocID="{F0FF224F-A3CF-455F-8EE8-96864E312FB9}" presName="node" presStyleLbl="node1" presStyleIdx="4" presStyleCnt="5">
        <dgm:presLayoutVars>
          <dgm:bulletEnabled val="1"/>
        </dgm:presLayoutVars>
      </dgm:prSet>
      <dgm:spPr/>
    </dgm:pt>
    <dgm:pt modelId="{3451B191-9E73-4F66-8596-B0A75AB2BE79}" type="pres">
      <dgm:prSet presAssocID="{F0FF224F-A3CF-455F-8EE8-96864E312FB9}" presName="dummy" presStyleCnt="0"/>
      <dgm:spPr/>
    </dgm:pt>
    <dgm:pt modelId="{EE37FB0F-2EFD-414F-A773-2C39048A40BB}" type="pres">
      <dgm:prSet presAssocID="{E7EE9E71-801F-42EA-A53D-076492BD4E1E}" presName="sibTrans" presStyleLbl="sibTrans2D1" presStyleIdx="4" presStyleCnt="5"/>
      <dgm:spPr/>
    </dgm:pt>
  </dgm:ptLst>
  <dgm:cxnLst>
    <dgm:cxn modelId="{C2849A02-80E9-4AB7-B70A-50023C0E1368}" srcId="{68BF13A5-6D48-456E-9AF4-0F4518B61FE4}" destId="{D648EE11-5D17-47BC-B63E-3849558E3C6C}" srcOrd="0" destOrd="0" parTransId="{9391542E-FD95-4153-A104-D0AE37F2F05C}" sibTransId="{2DF09E3A-E132-46FA-A8AC-6E3634C09DEF}"/>
    <dgm:cxn modelId="{7AB6D41B-BD4A-43D4-B71D-06058DF7C2B6}" type="presOf" srcId="{25EC4922-BACA-48B3-AAF0-4278DED3D7DF}" destId="{2311D16A-DD27-4DFF-9F69-81E38C174FAC}" srcOrd="0" destOrd="0" presId="urn:microsoft.com/office/officeart/2005/8/layout/radial6"/>
    <dgm:cxn modelId="{9597D91B-C784-4BA5-931A-5CE5DF3CB0A0}" type="presOf" srcId="{2DF09E3A-E132-46FA-A8AC-6E3634C09DEF}" destId="{DEA07208-5F75-4022-BCE3-62843FB180EF}" srcOrd="0" destOrd="0" presId="urn:microsoft.com/office/officeart/2005/8/layout/radial6"/>
    <dgm:cxn modelId="{9975E61B-8B07-4255-B636-E06D12DED695}" type="presOf" srcId="{68BF13A5-6D48-456E-9AF4-0F4518B61FE4}" destId="{CED81C35-04AE-46DB-A64C-E4819C54E7E5}" srcOrd="0" destOrd="0" presId="urn:microsoft.com/office/officeart/2005/8/layout/radial6"/>
    <dgm:cxn modelId="{AA7AA226-1F59-4289-87BE-F308DE55C607}" type="presOf" srcId="{77FDC636-1134-4084-B5BC-791C6DC56230}" destId="{FF734B4E-31AD-4E81-A137-611A47393400}" srcOrd="0" destOrd="0" presId="urn:microsoft.com/office/officeart/2005/8/layout/radial6"/>
    <dgm:cxn modelId="{CC839E37-495A-4E5F-988A-B2C033D149FC}" type="presOf" srcId="{D1096CFA-0DA3-4603-A06C-4691E88D8CAA}" destId="{4C824AFE-82B5-43B6-B878-B01540226E5A}" srcOrd="0" destOrd="0" presId="urn:microsoft.com/office/officeart/2005/8/layout/radial6"/>
    <dgm:cxn modelId="{66C0714C-32E4-437F-86E9-AB64D5FF5514}" srcId="{68BF13A5-6D48-456E-9AF4-0F4518B61FE4}" destId="{F0FF224F-A3CF-455F-8EE8-96864E312FB9}" srcOrd="4" destOrd="0" parTransId="{6D67FFBF-3AC7-453E-A771-B1A810EFBFF5}" sibTransId="{E7EE9E71-801F-42EA-A53D-076492BD4E1E}"/>
    <dgm:cxn modelId="{A93A6570-AEED-42F3-B815-803E72CF7D75}" srcId="{68BF13A5-6D48-456E-9AF4-0F4518B61FE4}" destId="{FC28FFBD-67C6-4997-8D92-994D620BEEB8}" srcOrd="1" destOrd="0" parTransId="{6B00E4A0-8341-44D8-AC36-7C7900379CF4}" sibTransId="{EA1F22B0-6DA9-4A51-AE90-81A6F57663CA}"/>
    <dgm:cxn modelId="{E524DB73-C8B2-480B-8CD8-18E722C4F571}" type="presOf" srcId="{FC28FFBD-67C6-4997-8D92-994D620BEEB8}" destId="{92769660-3B15-4E50-9D07-5D4C1F95CCC4}" srcOrd="0" destOrd="0" presId="urn:microsoft.com/office/officeart/2005/8/layout/radial6"/>
    <dgm:cxn modelId="{ADFE2276-6637-449E-8F5C-DC4E8B66E604}" type="presOf" srcId="{EA1F22B0-6DA9-4A51-AE90-81A6F57663CA}" destId="{ABBF0AD7-AB9C-4E7D-8D92-3D109D6B5FD2}" srcOrd="0" destOrd="0" presId="urn:microsoft.com/office/officeart/2005/8/layout/radial6"/>
    <dgm:cxn modelId="{ABAAB992-E082-454B-8836-B4EFDB488C1E}" type="presOf" srcId="{E7EE9E71-801F-42EA-A53D-076492BD4E1E}" destId="{EE37FB0F-2EFD-414F-A773-2C39048A40BB}" srcOrd="0" destOrd="0" presId="urn:microsoft.com/office/officeart/2005/8/layout/radial6"/>
    <dgm:cxn modelId="{90EF80B2-642E-4F48-8A4B-5ED8F9E1918F}" type="presOf" srcId="{D15B2589-F77F-454E-905F-18DAC41CEF07}" destId="{5B835ACE-7D29-4548-B72D-01556B2323E3}" srcOrd="0" destOrd="0" presId="urn:microsoft.com/office/officeart/2005/8/layout/radial6"/>
    <dgm:cxn modelId="{F1D88BBB-4121-4119-B775-BCE7E8983CF2}" type="presOf" srcId="{D648EE11-5D17-47BC-B63E-3849558E3C6C}" destId="{FD401994-C141-4CEC-83C5-A1C4E796CD43}" srcOrd="0" destOrd="0" presId="urn:microsoft.com/office/officeart/2005/8/layout/radial6"/>
    <dgm:cxn modelId="{8731EBC6-9754-4943-9419-BD9B78F81291}" type="presOf" srcId="{F0FF224F-A3CF-455F-8EE8-96864E312FB9}" destId="{5F43B8E1-94C0-4B25-A34D-1739E2E694EC}" srcOrd="0" destOrd="0" presId="urn:microsoft.com/office/officeart/2005/8/layout/radial6"/>
    <dgm:cxn modelId="{93BDCEC7-6C16-4D8A-832F-B52895ED4A59}" srcId="{68BF13A5-6D48-456E-9AF4-0F4518B61FE4}" destId="{D15B2589-F77F-454E-905F-18DAC41CEF07}" srcOrd="3" destOrd="0" parTransId="{0DAE92EC-7ADD-4E18-94A0-C14ECFE2BE44}" sibTransId="{D1096CFA-0DA3-4603-A06C-4691E88D8CAA}"/>
    <dgm:cxn modelId="{9AE967D4-70C1-4FA8-86DA-46F3A1B5898C}" srcId="{68BF13A5-6D48-456E-9AF4-0F4518B61FE4}" destId="{77FDC636-1134-4084-B5BC-791C6DC56230}" srcOrd="2" destOrd="0" parTransId="{C1C5963D-F251-4AEA-8478-536504756765}" sibTransId="{25EC4922-BACA-48B3-AAF0-4278DED3D7DF}"/>
    <dgm:cxn modelId="{77C0D1E7-B139-450F-A06A-F6F0E8A84C82}" type="presOf" srcId="{D35BC77F-4C41-41F2-8B23-B4E37ED1E42D}" destId="{1D5144EB-994A-4BE9-9BD3-C09A810503B4}" srcOrd="0" destOrd="0" presId="urn:microsoft.com/office/officeart/2005/8/layout/radial6"/>
    <dgm:cxn modelId="{CD681FFE-945B-4C31-BDC2-A086C8D173BC}" srcId="{D35BC77F-4C41-41F2-8B23-B4E37ED1E42D}" destId="{68BF13A5-6D48-456E-9AF4-0F4518B61FE4}" srcOrd="0" destOrd="0" parTransId="{FF5863A0-7A06-44C9-B164-6EA503EE5F61}" sibTransId="{234F6163-6346-42DB-8B30-16A72FBD522C}"/>
    <dgm:cxn modelId="{0C34C7B4-1D5B-4B40-B4CA-A4EB0D29FC87}" type="presParOf" srcId="{1D5144EB-994A-4BE9-9BD3-C09A810503B4}" destId="{CED81C35-04AE-46DB-A64C-E4819C54E7E5}" srcOrd="0" destOrd="0" presId="urn:microsoft.com/office/officeart/2005/8/layout/radial6"/>
    <dgm:cxn modelId="{4FCD6DDB-4DAA-44FE-8D0D-DBD374034EBE}" type="presParOf" srcId="{1D5144EB-994A-4BE9-9BD3-C09A810503B4}" destId="{FD401994-C141-4CEC-83C5-A1C4E796CD43}" srcOrd="1" destOrd="0" presId="urn:microsoft.com/office/officeart/2005/8/layout/radial6"/>
    <dgm:cxn modelId="{8DF9297F-856C-4256-891A-FE66B6CA1ACE}" type="presParOf" srcId="{1D5144EB-994A-4BE9-9BD3-C09A810503B4}" destId="{0120CABA-B5E1-41E0-87E2-7BD3742DDE08}" srcOrd="2" destOrd="0" presId="urn:microsoft.com/office/officeart/2005/8/layout/radial6"/>
    <dgm:cxn modelId="{7EF7EFB9-1552-4DCF-9CCD-4A0476C9C04C}" type="presParOf" srcId="{1D5144EB-994A-4BE9-9BD3-C09A810503B4}" destId="{DEA07208-5F75-4022-BCE3-62843FB180EF}" srcOrd="3" destOrd="0" presId="urn:microsoft.com/office/officeart/2005/8/layout/radial6"/>
    <dgm:cxn modelId="{449EB23E-FC81-453E-8B83-608CBBA593DA}" type="presParOf" srcId="{1D5144EB-994A-4BE9-9BD3-C09A810503B4}" destId="{92769660-3B15-4E50-9D07-5D4C1F95CCC4}" srcOrd="4" destOrd="0" presId="urn:microsoft.com/office/officeart/2005/8/layout/radial6"/>
    <dgm:cxn modelId="{B3B1DC99-D57D-482A-BAB2-A76EBCD51D9D}" type="presParOf" srcId="{1D5144EB-994A-4BE9-9BD3-C09A810503B4}" destId="{A0667D5F-E08A-426B-B021-DE4296BB727B}" srcOrd="5" destOrd="0" presId="urn:microsoft.com/office/officeart/2005/8/layout/radial6"/>
    <dgm:cxn modelId="{7B6904FE-D727-41DB-AFBB-D7028452B916}" type="presParOf" srcId="{1D5144EB-994A-4BE9-9BD3-C09A810503B4}" destId="{ABBF0AD7-AB9C-4E7D-8D92-3D109D6B5FD2}" srcOrd="6" destOrd="0" presId="urn:microsoft.com/office/officeart/2005/8/layout/radial6"/>
    <dgm:cxn modelId="{C342851F-7B8B-4DA8-BC6C-4D453EC94F17}" type="presParOf" srcId="{1D5144EB-994A-4BE9-9BD3-C09A810503B4}" destId="{FF734B4E-31AD-4E81-A137-611A47393400}" srcOrd="7" destOrd="0" presId="urn:microsoft.com/office/officeart/2005/8/layout/radial6"/>
    <dgm:cxn modelId="{6BA03C06-FE50-4200-A61A-E36E2C9A536E}" type="presParOf" srcId="{1D5144EB-994A-4BE9-9BD3-C09A810503B4}" destId="{8E4E0881-55A3-42E2-9752-E9ECD900EB1C}" srcOrd="8" destOrd="0" presId="urn:microsoft.com/office/officeart/2005/8/layout/radial6"/>
    <dgm:cxn modelId="{A206181A-2880-43A5-92C4-15BD3A6DD0BE}" type="presParOf" srcId="{1D5144EB-994A-4BE9-9BD3-C09A810503B4}" destId="{2311D16A-DD27-4DFF-9F69-81E38C174FAC}" srcOrd="9" destOrd="0" presId="urn:microsoft.com/office/officeart/2005/8/layout/radial6"/>
    <dgm:cxn modelId="{E346ED00-54F7-4375-8E5E-C80AFF9C6547}" type="presParOf" srcId="{1D5144EB-994A-4BE9-9BD3-C09A810503B4}" destId="{5B835ACE-7D29-4548-B72D-01556B2323E3}" srcOrd="10" destOrd="0" presId="urn:microsoft.com/office/officeart/2005/8/layout/radial6"/>
    <dgm:cxn modelId="{0D4722B5-634D-4E2C-8B60-EB8E749DA639}" type="presParOf" srcId="{1D5144EB-994A-4BE9-9BD3-C09A810503B4}" destId="{05CB539B-C5E5-42A7-9210-A6C07E7EEFF4}" srcOrd="11" destOrd="0" presId="urn:microsoft.com/office/officeart/2005/8/layout/radial6"/>
    <dgm:cxn modelId="{A72B2096-D812-4BF6-821B-6499E28D97B3}" type="presParOf" srcId="{1D5144EB-994A-4BE9-9BD3-C09A810503B4}" destId="{4C824AFE-82B5-43B6-B878-B01540226E5A}" srcOrd="12" destOrd="0" presId="urn:microsoft.com/office/officeart/2005/8/layout/radial6"/>
    <dgm:cxn modelId="{DA646F69-CCA9-436A-8642-C2845C4EBD1B}" type="presParOf" srcId="{1D5144EB-994A-4BE9-9BD3-C09A810503B4}" destId="{5F43B8E1-94C0-4B25-A34D-1739E2E694EC}" srcOrd="13" destOrd="0" presId="urn:microsoft.com/office/officeart/2005/8/layout/radial6"/>
    <dgm:cxn modelId="{BA806378-B467-4664-9F0D-676FD363DC22}" type="presParOf" srcId="{1D5144EB-994A-4BE9-9BD3-C09A810503B4}" destId="{3451B191-9E73-4F66-8596-B0A75AB2BE79}" srcOrd="14" destOrd="0" presId="urn:microsoft.com/office/officeart/2005/8/layout/radial6"/>
    <dgm:cxn modelId="{B9D4FFE1-F4A4-491F-B143-9B23A4DBB197}" type="presParOf" srcId="{1D5144EB-994A-4BE9-9BD3-C09A810503B4}" destId="{EE37FB0F-2EFD-414F-A773-2C39048A40BB}"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7FB0F-2EFD-414F-A773-2C39048A40BB}">
      <dsp:nvSpPr>
        <dsp:cNvPr id="0" name=""/>
        <dsp:cNvSpPr/>
      </dsp:nvSpPr>
      <dsp:spPr>
        <a:xfrm>
          <a:off x="3526363" y="692017"/>
          <a:ext cx="4605873" cy="4605873"/>
        </a:xfrm>
        <a:prstGeom prst="blockArc">
          <a:avLst>
            <a:gd name="adj1" fmla="val 11880000"/>
            <a:gd name="adj2" fmla="val 162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824AFE-82B5-43B6-B878-B01540226E5A}">
      <dsp:nvSpPr>
        <dsp:cNvPr id="0" name=""/>
        <dsp:cNvSpPr/>
      </dsp:nvSpPr>
      <dsp:spPr>
        <a:xfrm>
          <a:off x="3526363" y="692017"/>
          <a:ext cx="4605873" cy="4605873"/>
        </a:xfrm>
        <a:prstGeom prst="blockArc">
          <a:avLst>
            <a:gd name="adj1" fmla="val 7560000"/>
            <a:gd name="adj2" fmla="val 1188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11D16A-DD27-4DFF-9F69-81E38C174FAC}">
      <dsp:nvSpPr>
        <dsp:cNvPr id="0" name=""/>
        <dsp:cNvSpPr/>
      </dsp:nvSpPr>
      <dsp:spPr>
        <a:xfrm>
          <a:off x="3526363" y="692017"/>
          <a:ext cx="4605873" cy="4605873"/>
        </a:xfrm>
        <a:prstGeom prst="blockArc">
          <a:avLst>
            <a:gd name="adj1" fmla="val 3240000"/>
            <a:gd name="adj2" fmla="val 756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BF0AD7-AB9C-4E7D-8D92-3D109D6B5FD2}">
      <dsp:nvSpPr>
        <dsp:cNvPr id="0" name=""/>
        <dsp:cNvSpPr/>
      </dsp:nvSpPr>
      <dsp:spPr>
        <a:xfrm>
          <a:off x="3526363" y="692017"/>
          <a:ext cx="4605873" cy="4605873"/>
        </a:xfrm>
        <a:prstGeom prst="blockArc">
          <a:avLst>
            <a:gd name="adj1" fmla="val 20520000"/>
            <a:gd name="adj2" fmla="val 324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A07208-5F75-4022-BCE3-62843FB180EF}">
      <dsp:nvSpPr>
        <dsp:cNvPr id="0" name=""/>
        <dsp:cNvSpPr/>
      </dsp:nvSpPr>
      <dsp:spPr>
        <a:xfrm>
          <a:off x="3526363" y="692017"/>
          <a:ext cx="4605873" cy="4605873"/>
        </a:xfrm>
        <a:prstGeom prst="blockArc">
          <a:avLst>
            <a:gd name="adj1" fmla="val 16200000"/>
            <a:gd name="adj2" fmla="val 2052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D81C35-04AE-46DB-A64C-E4819C54E7E5}">
      <dsp:nvSpPr>
        <dsp:cNvPr id="0" name=""/>
        <dsp:cNvSpPr/>
      </dsp:nvSpPr>
      <dsp:spPr>
        <a:xfrm>
          <a:off x="4418071" y="1559636"/>
          <a:ext cx="2822456" cy="2870635"/>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Hydropower Innovation</a:t>
          </a:r>
        </a:p>
      </dsp:txBody>
      <dsp:txXfrm>
        <a:off x="4831410" y="1980031"/>
        <a:ext cx="1995778" cy="2029845"/>
      </dsp:txXfrm>
    </dsp:sp>
    <dsp:sp modelId="{FD401994-C141-4CEC-83C5-A1C4E796CD43}">
      <dsp:nvSpPr>
        <dsp:cNvPr id="0" name=""/>
        <dsp:cNvSpPr/>
      </dsp:nvSpPr>
      <dsp:spPr>
        <a:xfrm>
          <a:off x="5087117" y="3272"/>
          <a:ext cx="1484365" cy="1484365"/>
        </a:xfrm>
        <a:prstGeom prst="ellipse">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National Hydropower Research &amp; Development Program</a:t>
          </a:r>
        </a:p>
      </dsp:txBody>
      <dsp:txXfrm>
        <a:off x="5304497" y="220652"/>
        <a:ext cx="1049605" cy="1049605"/>
      </dsp:txXfrm>
    </dsp:sp>
    <dsp:sp modelId="{92769660-3B15-4E50-9D07-5D4C1F95CCC4}">
      <dsp:nvSpPr>
        <dsp:cNvPr id="0" name=""/>
        <dsp:cNvSpPr/>
      </dsp:nvSpPr>
      <dsp:spPr>
        <a:xfrm>
          <a:off x="7226518" y="1557638"/>
          <a:ext cx="1484365" cy="1484365"/>
        </a:xfrm>
        <a:prstGeom prst="ellipse">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Hydropower Acquisition Strategy Board</a:t>
          </a:r>
        </a:p>
      </dsp:txBody>
      <dsp:txXfrm>
        <a:off x="7443898" y="1775018"/>
        <a:ext cx="1049605" cy="1049605"/>
      </dsp:txXfrm>
    </dsp:sp>
    <dsp:sp modelId="{FF734B4E-31AD-4E81-A137-611A47393400}">
      <dsp:nvSpPr>
        <dsp:cNvPr id="0" name=""/>
        <dsp:cNvSpPr/>
      </dsp:nvSpPr>
      <dsp:spPr>
        <a:xfrm>
          <a:off x="6409340" y="4072655"/>
          <a:ext cx="1484365" cy="1484365"/>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Implement into Technical Design</a:t>
          </a:r>
        </a:p>
      </dsp:txBody>
      <dsp:txXfrm>
        <a:off x="6626720" y="4290035"/>
        <a:ext cx="1049605" cy="1049605"/>
      </dsp:txXfrm>
    </dsp:sp>
    <dsp:sp modelId="{5B835ACE-7D29-4548-B72D-01556B2323E3}">
      <dsp:nvSpPr>
        <dsp:cNvPr id="0" name=""/>
        <dsp:cNvSpPr/>
      </dsp:nvSpPr>
      <dsp:spPr>
        <a:xfrm>
          <a:off x="3764894" y="4072655"/>
          <a:ext cx="1484365" cy="1484365"/>
        </a:xfrm>
        <a:prstGeom prst="ellipse">
          <a:avLst/>
        </a:prstGeom>
        <a:solidFill>
          <a:srgbClr val="E18DF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Internal HDC Processes</a:t>
          </a:r>
        </a:p>
      </dsp:txBody>
      <dsp:txXfrm>
        <a:off x="3982274" y="4290035"/>
        <a:ext cx="1049605" cy="1049605"/>
      </dsp:txXfrm>
    </dsp:sp>
    <dsp:sp modelId="{5F43B8E1-94C0-4B25-A34D-1739E2E694EC}">
      <dsp:nvSpPr>
        <dsp:cNvPr id="0" name=""/>
        <dsp:cNvSpPr/>
      </dsp:nvSpPr>
      <dsp:spPr>
        <a:xfrm>
          <a:off x="2947716" y="1557638"/>
          <a:ext cx="1484365" cy="1484365"/>
        </a:xfrm>
        <a:prstGeom prst="ellipse">
          <a:avLst/>
        </a:prstGeom>
        <a:solidFill>
          <a:srgbClr val="E6923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Industry Engagement</a:t>
          </a:r>
        </a:p>
      </dsp:txBody>
      <dsp:txXfrm>
        <a:off x="3165096" y="1775018"/>
        <a:ext cx="1049605" cy="104960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CF3383-DF08-4C90-8557-22EF3027DD43}" type="datetimeFigureOut">
              <a:rPr lang="en-US" smtClean="0"/>
              <a:t>11/27/24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79305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D16557-6E8E-4D95-8DF3-2DE1590C714A}" type="datetimeFigureOut">
              <a:rPr lang="en-US" smtClean="0"/>
              <a:t>11/27/24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A86D8-1D95-4DFF-A26B-8F86AC3AC58E}" type="slidenum">
              <a:rPr lang="en-US" smtClean="0"/>
              <a:t>‹#›</a:t>
            </a:fld>
            <a:endParaRPr lang="en-US"/>
          </a:p>
        </p:txBody>
      </p:sp>
    </p:spTree>
    <p:extLst>
      <p:ext uri="{BB962C8B-B14F-4D97-AF65-F5344CB8AC3E}">
        <p14:creationId xmlns:p14="http://schemas.microsoft.com/office/powerpoint/2010/main" val="153813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2</a:t>
            </a:fld>
            <a:endParaRPr lang="en-US"/>
          </a:p>
        </p:txBody>
      </p:sp>
    </p:spTree>
    <p:extLst>
      <p:ext uri="{BB962C8B-B14F-4D97-AF65-F5344CB8AC3E}">
        <p14:creationId xmlns:p14="http://schemas.microsoft.com/office/powerpoint/2010/main" val="3683223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3A86D8-1D95-4DFF-A26B-8F86AC3AC58E}" type="slidenum">
              <a:rPr lang="en-US" smtClean="0"/>
              <a:t>3</a:t>
            </a:fld>
            <a:endParaRPr lang="en-US"/>
          </a:p>
        </p:txBody>
      </p:sp>
    </p:spTree>
    <p:extLst>
      <p:ext uri="{BB962C8B-B14F-4D97-AF65-F5344CB8AC3E}">
        <p14:creationId xmlns:p14="http://schemas.microsoft.com/office/powerpoint/2010/main" val="574332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CA37E90-6E5D-49B0-92AF-F7F169791227}" type="slidenum">
              <a:rPr lang="en-US" smtClean="0"/>
              <a:pPr>
                <a:defRPr/>
              </a:pPr>
              <a:t>4</a:t>
            </a:fld>
            <a:endParaRPr lang="en-US"/>
          </a:p>
        </p:txBody>
      </p:sp>
    </p:spTree>
    <p:extLst>
      <p:ext uri="{BB962C8B-B14F-4D97-AF65-F5344CB8AC3E}">
        <p14:creationId xmlns:p14="http://schemas.microsoft.com/office/powerpoint/2010/main" val="3133265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8F99C-C0D4-2528-A834-D36EF978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311DA6-3F04-8EE0-1E5A-A1370DF60D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67ABCD-7AEE-026D-C062-5F0B9C39A9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75E44A-B50B-A213-D50D-C1BF1A6AE24E}"/>
              </a:ext>
            </a:extLst>
          </p:cNvPr>
          <p:cNvSpPr>
            <a:spLocks noGrp="1"/>
          </p:cNvSpPr>
          <p:nvPr>
            <p:ph type="sldNum" sz="quarter" idx="5"/>
          </p:nvPr>
        </p:nvSpPr>
        <p:spPr/>
        <p:txBody>
          <a:bodyPr/>
          <a:lstStyle/>
          <a:p>
            <a:fld id="{BC3A86D8-1D95-4DFF-A26B-8F86AC3AC58E}" type="slidenum">
              <a:rPr lang="en-US" smtClean="0"/>
              <a:t>5</a:t>
            </a:fld>
            <a:endParaRPr lang="en-US"/>
          </a:p>
        </p:txBody>
      </p:sp>
    </p:spTree>
    <p:extLst>
      <p:ext uri="{BB962C8B-B14F-4D97-AF65-F5344CB8AC3E}">
        <p14:creationId xmlns:p14="http://schemas.microsoft.com/office/powerpoint/2010/main" val="2658109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7</a:t>
            </a:fld>
            <a:endParaRPr lang="en-US"/>
          </a:p>
        </p:txBody>
      </p:sp>
    </p:spTree>
    <p:extLst>
      <p:ext uri="{BB962C8B-B14F-4D97-AF65-F5344CB8AC3E}">
        <p14:creationId xmlns:p14="http://schemas.microsoft.com/office/powerpoint/2010/main" val="2970494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8CBA9C-D531-455D-83F1-41A94B15BB85}" type="slidenum">
              <a:rPr lang="en-US" smtClean="0"/>
              <a:pPr/>
              <a:t>11</a:t>
            </a:fld>
            <a:endParaRPr lang="en-US"/>
          </a:p>
        </p:txBody>
      </p:sp>
    </p:spTree>
    <p:extLst>
      <p:ext uri="{BB962C8B-B14F-4D97-AF65-F5344CB8AC3E}">
        <p14:creationId xmlns:p14="http://schemas.microsoft.com/office/powerpoint/2010/main" val="519854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C718C8BC-3817-BA43-A697-C0F8A79E643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57670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3251418266"/>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bg2">
                    <a:lumMod val="50000"/>
                  </a:schemeClr>
                </a:solidFill>
              </a:rPr>
              <a:pPr algn="r">
                <a:spcBef>
                  <a:spcPct val="50000"/>
                </a:spcBef>
                <a:defRPr/>
              </a:pPr>
              <a:t>‹#›</a:t>
            </a:fld>
            <a:endParaRPr lang="en-US" sz="1100" b="0" baseline="0" dirty="0">
              <a:solidFill>
                <a:schemeClr val="bg2">
                  <a:lumMod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
        <p:nvSpPr>
          <p:cNvPr id="3" name="TextBox 2">
            <a:extLst>
              <a:ext uri="{FF2B5EF4-FFF2-40B4-BE49-F238E27FC236}">
                <a16:creationId xmlns:a16="http://schemas.microsoft.com/office/drawing/2014/main" id="{D9F0C27E-08F8-B2DC-3FBC-DBF8758A6EB4}"/>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D1BF6447-1438-9DC9-A4D0-DA7BD956CC62}"/>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28060181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
        <p:nvSpPr>
          <p:cNvPr id="3" name="TextBox 2">
            <a:extLst>
              <a:ext uri="{FF2B5EF4-FFF2-40B4-BE49-F238E27FC236}">
                <a16:creationId xmlns:a16="http://schemas.microsoft.com/office/drawing/2014/main" id="{36CCC378-15A8-6972-3896-FF69DB1A86EF}"/>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B4753ADC-3CDC-8585-1B64-FC71910FE39F}"/>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126643433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
        <p:nvSpPr>
          <p:cNvPr id="3" name="TextBox 2">
            <a:extLst>
              <a:ext uri="{FF2B5EF4-FFF2-40B4-BE49-F238E27FC236}">
                <a16:creationId xmlns:a16="http://schemas.microsoft.com/office/drawing/2014/main" id="{2BA9C1D8-06A5-3CF2-8FFF-D157FCBDA838}"/>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27DC6927-6328-54A3-652D-C2A424EB7FFA}"/>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238524690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
        <p:nvSpPr>
          <p:cNvPr id="4" name="TextBox 3">
            <a:extLst>
              <a:ext uri="{FF2B5EF4-FFF2-40B4-BE49-F238E27FC236}">
                <a16:creationId xmlns:a16="http://schemas.microsoft.com/office/drawing/2014/main" id="{630BD048-B218-74A4-3C87-05F3F4A8C071}"/>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5" name="TextBox 4">
            <a:extLst>
              <a:ext uri="{FF2B5EF4-FFF2-40B4-BE49-F238E27FC236}">
                <a16:creationId xmlns:a16="http://schemas.microsoft.com/office/drawing/2014/main" id="{3DB49293-9868-09DD-39EF-161AEFC63792}"/>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21835808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2" name="TextBox 1">
            <a:extLst>
              <a:ext uri="{FF2B5EF4-FFF2-40B4-BE49-F238E27FC236}">
                <a16:creationId xmlns:a16="http://schemas.microsoft.com/office/drawing/2014/main" id="{C4E397FB-1BD3-B604-0055-B801B36980F1}"/>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4" name="TextBox 3">
            <a:extLst>
              <a:ext uri="{FF2B5EF4-FFF2-40B4-BE49-F238E27FC236}">
                <a16:creationId xmlns:a16="http://schemas.microsoft.com/office/drawing/2014/main" id="{F89B0BD2-2241-1984-EDA5-DF47FC1C5535}"/>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28977259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
        <p:nvSpPr>
          <p:cNvPr id="7" name="TextBox 6">
            <a:extLst>
              <a:ext uri="{FF2B5EF4-FFF2-40B4-BE49-F238E27FC236}">
                <a16:creationId xmlns:a16="http://schemas.microsoft.com/office/drawing/2014/main" id="{6B1A8707-5D07-168E-A660-71E24684D34A}"/>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8" name="TextBox 7">
            <a:extLst>
              <a:ext uri="{FF2B5EF4-FFF2-40B4-BE49-F238E27FC236}">
                <a16:creationId xmlns:a16="http://schemas.microsoft.com/office/drawing/2014/main" id="{226D763A-45F5-16E1-3837-E3A03BFB0CE1}"/>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414510271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
        <p:nvSpPr>
          <p:cNvPr id="3" name="TextBox 2">
            <a:extLst>
              <a:ext uri="{FF2B5EF4-FFF2-40B4-BE49-F238E27FC236}">
                <a16:creationId xmlns:a16="http://schemas.microsoft.com/office/drawing/2014/main" id="{69DD5BFE-D25D-8741-ADAE-C79A9ECF903E}"/>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4" name="TextBox 3">
            <a:extLst>
              <a:ext uri="{FF2B5EF4-FFF2-40B4-BE49-F238E27FC236}">
                <a16:creationId xmlns:a16="http://schemas.microsoft.com/office/drawing/2014/main" id="{2118CA89-9EB2-83A5-C690-ED0F196E89C9}"/>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 Placeholder 3">
            <a:extLst>
              <a:ext uri="{FF2B5EF4-FFF2-40B4-BE49-F238E27FC236}">
                <a16:creationId xmlns:a16="http://schemas.microsoft.com/office/drawing/2014/main" id="{DF92E724-FB8E-DBF9-9C01-321A41DCF83B}"/>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087945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
        <p:nvSpPr>
          <p:cNvPr id="2" name="TextBox 1">
            <a:extLst>
              <a:ext uri="{FF2B5EF4-FFF2-40B4-BE49-F238E27FC236}">
                <a16:creationId xmlns:a16="http://schemas.microsoft.com/office/drawing/2014/main" id="{D65A919C-BB57-C85E-D512-91C2F36D8E3C}"/>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9F43E06D-00DD-5633-AC95-2BB934291B12}"/>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7" name="Text Placeholder 3">
            <a:extLst>
              <a:ext uri="{FF2B5EF4-FFF2-40B4-BE49-F238E27FC236}">
                <a16:creationId xmlns:a16="http://schemas.microsoft.com/office/drawing/2014/main" id="{178FC1A7-865F-04A4-DEDA-753B0AAD0B77}"/>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44205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
        <p:nvSpPr>
          <p:cNvPr id="2" name="TextBox 1">
            <a:extLst>
              <a:ext uri="{FF2B5EF4-FFF2-40B4-BE49-F238E27FC236}">
                <a16:creationId xmlns:a16="http://schemas.microsoft.com/office/drawing/2014/main" id="{6601B32B-620F-5F12-C780-5B24254CA8D4}"/>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D4C974F1-8C7E-A3AA-CFB8-4D1931322188}"/>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7" name="Text Placeholder 3">
            <a:extLst>
              <a:ext uri="{FF2B5EF4-FFF2-40B4-BE49-F238E27FC236}">
                <a16:creationId xmlns:a16="http://schemas.microsoft.com/office/drawing/2014/main" id="{4F1F7A21-0DBA-C465-E0AA-72DD009C817B}"/>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0413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
        <p:nvSpPr>
          <p:cNvPr id="3" name="TextBox 2">
            <a:extLst>
              <a:ext uri="{FF2B5EF4-FFF2-40B4-BE49-F238E27FC236}">
                <a16:creationId xmlns:a16="http://schemas.microsoft.com/office/drawing/2014/main" id="{DC078E2E-5692-69A7-3932-C9B95BFB1455}"/>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7" name="TextBox 6">
            <a:extLst>
              <a:ext uri="{FF2B5EF4-FFF2-40B4-BE49-F238E27FC236}">
                <a16:creationId xmlns:a16="http://schemas.microsoft.com/office/drawing/2014/main" id="{34ACF833-FF07-52A0-1A00-9B26C0517ACC}"/>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8" name="Text Placeholder 3">
            <a:extLst>
              <a:ext uri="{FF2B5EF4-FFF2-40B4-BE49-F238E27FC236}">
                <a16:creationId xmlns:a16="http://schemas.microsoft.com/office/drawing/2014/main" id="{150C02F4-0DF1-F443-5C88-4EA1D8A61E60}"/>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570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1191316550"/>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
        <p:nvSpPr>
          <p:cNvPr id="5" name="TextBox 4">
            <a:extLst>
              <a:ext uri="{FF2B5EF4-FFF2-40B4-BE49-F238E27FC236}">
                <a16:creationId xmlns:a16="http://schemas.microsoft.com/office/drawing/2014/main" id="{F607A8A6-FDF1-80E7-F46D-BC408816EE42}"/>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E4982A8D-99E5-0832-4DAF-99DAD01113E7}"/>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9" name="Text Placeholder 3">
            <a:extLst>
              <a:ext uri="{FF2B5EF4-FFF2-40B4-BE49-F238E27FC236}">
                <a16:creationId xmlns:a16="http://schemas.microsoft.com/office/drawing/2014/main" id="{F679BBB8-117C-A6C5-51B9-0962CFEA68C3}"/>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3680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3093E-F997-9C1A-6F41-94195AEDCE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6622E9-B548-9861-17FE-B80B6A60E3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52F3AF-A319-231F-545F-18799EF83E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2B70C4-3999-81B3-9B74-C670362B9650}"/>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5EF19D12-2F54-317E-96F3-9AAA761DFA0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402505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62A64504-0669-5CF0-805D-174C1EFD60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3675707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36817793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150843740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Tree>
    <p:extLst>
      <p:ext uri="{BB962C8B-B14F-4D97-AF65-F5344CB8AC3E}">
        <p14:creationId xmlns:p14="http://schemas.microsoft.com/office/powerpoint/2010/main" val="1439278527"/>
      </p:ext>
    </p:extLst>
  </p:cSld>
  <p:clrMapOvr>
    <a:masterClrMapping/>
  </p:clrMapOvr>
  <p:extLst>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Tree>
    <p:extLst>
      <p:ext uri="{BB962C8B-B14F-4D97-AF65-F5344CB8AC3E}">
        <p14:creationId xmlns:p14="http://schemas.microsoft.com/office/powerpoint/2010/main" val="299873838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52411938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33171661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624684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3883596975"/>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2024212555"/>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1978226686"/>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2049539758"/>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3877110228"/>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1499288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8753715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AA3CD5E4-A5C4-AFB4-80AA-82539154DD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5164315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097512708"/>
      </p:ext>
    </p:extLst>
  </p:cSld>
  <p:clrMapOvr>
    <a:masterClrMapping/>
  </p:clrMapOvr>
  <p:hf hdr="0" dt="0"/>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67920520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3657638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
        <p:nvSpPr>
          <p:cNvPr id="3" name="Title 2">
            <a:extLst>
              <a:ext uri="{FF2B5EF4-FFF2-40B4-BE49-F238E27FC236}">
                <a16:creationId xmlns:a16="http://schemas.microsoft.com/office/drawing/2014/main" id="{7AD23EB7-47BD-A421-AD32-BA7882ED264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217605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Tree>
    <p:extLst>
      <p:ext uri="{BB962C8B-B14F-4D97-AF65-F5344CB8AC3E}">
        <p14:creationId xmlns:p14="http://schemas.microsoft.com/office/powerpoint/2010/main" val="35299516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9590112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Tree>
    <p:extLst>
      <p:ext uri="{BB962C8B-B14F-4D97-AF65-F5344CB8AC3E}">
        <p14:creationId xmlns:p14="http://schemas.microsoft.com/office/powerpoint/2010/main" val="117509264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50425440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30026797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75316082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57210536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12185524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64531100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62A64504-0669-5CF0-805D-174C1EFD60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7287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6138627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76890965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347316825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Tree>
    <p:extLst>
      <p:ext uri="{BB962C8B-B14F-4D97-AF65-F5344CB8AC3E}">
        <p14:creationId xmlns:p14="http://schemas.microsoft.com/office/powerpoint/2010/main" val="1433027956"/>
      </p:ext>
    </p:extLst>
  </p:cSld>
  <p:clrMapOvr>
    <a:masterClrMapping/>
  </p:clrMapOvr>
  <p:extLst>
    <p:ext uri="{DCECCB84-F9BA-43D5-87BE-67443E8EF086}">
      <p15:sldGuideLst xmlns:p15="http://schemas.microsoft.com/office/powerpoint/2012/main"/>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Tree>
    <p:extLst>
      <p:ext uri="{BB962C8B-B14F-4D97-AF65-F5344CB8AC3E}">
        <p14:creationId xmlns:p14="http://schemas.microsoft.com/office/powerpoint/2010/main" val="401107571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384004314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197479366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18507183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3643622679"/>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3113828859"/>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3473439702"/>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0"/>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7B0D9059-3C9E-5AFD-2A32-2874C4FC4C5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09076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779318526"/>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8090194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069610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AA3CD5E4-A5C4-AFB4-80AA-82539154DD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039457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3" name="TextBox 2">
            <a:extLst>
              <a:ext uri="{FF2B5EF4-FFF2-40B4-BE49-F238E27FC236}">
                <a16:creationId xmlns:a16="http://schemas.microsoft.com/office/drawing/2014/main" id="{29F00102-05BD-4DF9-471C-E3A619AEA4B0}"/>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5" name="TextBox 4">
            <a:extLst>
              <a:ext uri="{FF2B5EF4-FFF2-40B4-BE49-F238E27FC236}">
                <a16:creationId xmlns:a16="http://schemas.microsoft.com/office/drawing/2014/main" id="{4D321026-014A-5DDE-415B-F8293B8E0FD1}"/>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288037867"/>
      </p:ext>
    </p:extLst>
  </p:cSld>
  <p:clrMapOvr>
    <a:masterClrMapping/>
  </p:clrMapOvr>
  <p:hf hdr="0" dt="0"/>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3" name="TextBox 2">
            <a:extLst>
              <a:ext uri="{FF2B5EF4-FFF2-40B4-BE49-F238E27FC236}">
                <a16:creationId xmlns:a16="http://schemas.microsoft.com/office/drawing/2014/main" id="{B56CCECB-4FE9-7FD5-B7C5-BFEBDADEE60A}"/>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27D2404F-B1B7-80AA-A65D-6A98B9B2114C}"/>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59704092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
        <p:nvSpPr>
          <p:cNvPr id="3" name="TextBox 2">
            <a:extLst>
              <a:ext uri="{FF2B5EF4-FFF2-40B4-BE49-F238E27FC236}">
                <a16:creationId xmlns:a16="http://schemas.microsoft.com/office/drawing/2014/main" id="{73ED873E-254D-DE12-B873-241B21DB0E7A}"/>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3232311B-9A8F-B40A-A32B-8B4EEC0810D3}"/>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11761343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
        <p:nvSpPr>
          <p:cNvPr id="3" name="TextBox 2">
            <a:extLst>
              <a:ext uri="{FF2B5EF4-FFF2-40B4-BE49-F238E27FC236}">
                <a16:creationId xmlns:a16="http://schemas.microsoft.com/office/drawing/2014/main" id="{8604170F-609B-5BE0-9B47-37AA7CFE0A80}"/>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CDBD97B2-5B6C-3927-3685-99C479949A1A}"/>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131414139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
        <p:nvSpPr>
          <p:cNvPr id="4" name="TextBox 3">
            <a:extLst>
              <a:ext uri="{FF2B5EF4-FFF2-40B4-BE49-F238E27FC236}">
                <a16:creationId xmlns:a16="http://schemas.microsoft.com/office/drawing/2014/main" id="{E7B1BAF5-F203-FC95-04B7-62D8EDEB5A66}"/>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5" name="TextBox 4">
            <a:extLst>
              <a:ext uri="{FF2B5EF4-FFF2-40B4-BE49-F238E27FC236}">
                <a16:creationId xmlns:a16="http://schemas.microsoft.com/office/drawing/2014/main" id="{80B29760-6CB9-7B99-F7E5-2990712F2FAD}"/>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40692560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2" name="TextBox 1">
            <a:extLst>
              <a:ext uri="{FF2B5EF4-FFF2-40B4-BE49-F238E27FC236}">
                <a16:creationId xmlns:a16="http://schemas.microsoft.com/office/drawing/2014/main" id="{79592CF3-7C38-8720-25C0-88D8A5BC9D8D}"/>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4" name="TextBox 3">
            <a:extLst>
              <a:ext uri="{FF2B5EF4-FFF2-40B4-BE49-F238E27FC236}">
                <a16:creationId xmlns:a16="http://schemas.microsoft.com/office/drawing/2014/main" id="{BA8AFC0E-AB34-E556-04FA-8705643B1661}"/>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450727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232474653"/>
      </p:ext>
    </p:extLst>
  </p:cSld>
  <p:clrMapOvr>
    <a:masterClrMapping/>
  </p:clrMapOvr>
  <p:hf hdr="0" dt="0"/>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
        <p:nvSpPr>
          <p:cNvPr id="7" name="TextBox 6">
            <a:extLst>
              <a:ext uri="{FF2B5EF4-FFF2-40B4-BE49-F238E27FC236}">
                <a16:creationId xmlns:a16="http://schemas.microsoft.com/office/drawing/2014/main" id="{EA7965E6-7F54-0E71-74B8-109737562589}"/>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8" name="TextBox 7">
            <a:extLst>
              <a:ext uri="{FF2B5EF4-FFF2-40B4-BE49-F238E27FC236}">
                <a16:creationId xmlns:a16="http://schemas.microsoft.com/office/drawing/2014/main" id="{04E87A48-C608-A764-5937-CDED9ACE4235}"/>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261120305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
        <p:nvSpPr>
          <p:cNvPr id="3" name="TextBox 2">
            <a:extLst>
              <a:ext uri="{FF2B5EF4-FFF2-40B4-BE49-F238E27FC236}">
                <a16:creationId xmlns:a16="http://schemas.microsoft.com/office/drawing/2014/main" id="{3728209E-4825-4588-0978-FCE0F79AA412}"/>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4" name="TextBox 3">
            <a:extLst>
              <a:ext uri="{FF2B5EF4-FFF2-40B4-BE49-F238E27FC236}">
                <a16:creationId xmlns:a16="http://schemas.microsoft.com/office/drawing/2014/main" id="{D4DF5D18-2364-AE59-2D19-C41ED1365B4C}"/>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 Placeholder 3">
            <a:extLst>
              <a:ext uri="{FF2B5EF4-FFF2-40B4-BE49-F238E27FC236}">
                <a16:creationId xmlns:a16="http://schemas.microsoft.com/office/drawing/2014/main" id="{F6B657F6-2F7B-A100-63F2-F655138F5A1F}"/>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7665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
        <p:nvSpPr>
          <p:cNvPr id="2" name="TextBox 1">
            <a:extLst>
              <a:ext uri="{FF2B5EF4-FFF2-40B4-BE49-F238E27FC236}">
                <a16:creationId xmlns:a16="http://schemas.microsoft.com/office/drawing/2014/main" id="{64695BE2-0600-4573-4EEB-5ADFDA131C76}"/>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FEA9D7DC-2660-D313-DCDB-59BA4A938CDC}"/>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7" name="Text Placeholder 3">
            <a:extLst>
              <a:ext uri="{FF2B5EF4-FFF2-40B4-BE49-F238E27FC236}">
                <a16:creationId xmlns:a16="http://schemas.microsoft.com/office/drawing/2014/main" id="{EBCB07C5-49F5-D1A9-4091-09A6F6D97414}"/>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15689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
        <p:nvSpPr>
          <p:cNvPr id="2" name="TextBox 1">
            <a:extLst>
              <a:ext uri="{FF2B5EF4-FFF2-40B4-BE49-F238E27FC236}">
                <a16:creationId xmlns:a16="http://schemas.microsoft.com/office/drawing/2014/main" id="{0644B730-2662-8EE2-7CFC-4CD16171B9E3}"/>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F3E5D4DD-9657-9EA9-7FD9-31393E34A1C4}"/>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7" name="Text Placeholder 3">
            <a:extLst>
              <a:ext uri="{FF2B5EF4-FFF2-40B4-BE49-F238E27FC236}">
                <a16:creationId xmlns:a16="http://schemas.microsoft.com/office/drawing/2014/main" id="{B5CCE1B6-AB0C-4C5D-6907-961DE0795C4C}"/>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298502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
        <p:nvSpPr>
          <p:cNvPr id="3" name="TextBox 2">
            <a:extLst>
              <a:ext uri="{FF2B5EF4-FFF2-40B4-BE49-F238E27FC236}">
                <a16:creationId xmlns:a16="http://schemas.microsoft.com/office/drawing/2014/main" id="{2246399C-DE85-377E-3992-F82D1CDA298F}"/>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7" name="TextBox 6">
            <a:extLst>
              <a:ext uri="{FF2B5EF4-FFF2-40B4-BE49-F238E27FC236}">
                <a16:creationId xmlns:a16="http://schemas.microsoft.com/office/drawing/2014/main" id="{0334467F-A8E6-76E4-B884-FDEFDB35C26C}"/>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8" name="Text Placeholder 3">
            <a:extLst>
              <a:ext uri="{FF2B5EF4-FFF2-40B4-BE49-F238E27FC236}">
                <a16:creationId xmlns:a16="http://schemas.microsoft.com/office/drawing/2014/main" id="{B264A912-A3BF-62D8-8C00-5DE1355146FE}"/>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64060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
        <p:nvSpPr>
          <p:cNvPr id="5" name="TextBox 4">
            <a:extLst>
              <a:ext uri="{FF2B5EF4-FFF2-40B4-BE49-F238E27FC236}">
                <a16:creationId xmlns:a16="http://schemas.microsoft.com/office/drawing/2014/main" id="{7AF17560-F68C-3B3A-7785-A34834737DDA}"/>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EA238DAB-7081-373F-3FE5-08AE588056E9}"/>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9" name="Text Placeholder 3">
            <a:extLst>
              <a:ext uri="{FF2B5EF4-FFF2-40B4-BE49-F238E27FC236}">
                <a16:creationId xmlns:a16="http://schemas.microsoft.com/office/drawing/2014/main" id="{40FCF16F-FA24-6BED-9B26-AC4B0CA7B513}"/>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128976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266700" y="1028700"/>
            <a:ext cx="11658599" cy="5600700"/>
          </a:xfrm>
        </p:spPr>
        <p:txBody>
          <a:bodyPr/>
          <a:lstStyle/>
          <a:p>
            <a:endParaRPr lang="en-US" dirty="0"/>
          </a:p>
        </p:txBody>
      </p:sp>
      <p:sp>
        <p:nvSpPr>
          <p:cNvPr id="3" name="Date Placeholder 2">
            <a:extLst>
              <a:ext uri="{FF2B5EF4-FFF2-40B4-BE49-F238E27FC236}">
                <a16:creationId xmlns:a16="http://schemas.microsoft.com/office/drawing/2014/main" id="{A3619AFA-4A38-490D-A5F0-BADCBB95D733}"/>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64AB4267-87B5-4161-84B6-F192661295C3}"/>
              </a:ext>
            </a:extLst>
          </p:cNvPr>
          <p:cNvSpPr>
            <a:spLocks noGrp="1"/>
          </p:cNvSpPr>
          <p:nvPr>
            <p:ph type="ftr" sz="quarter" idx="14"/>
          </p:nvPr>
        </p:nvSpPr>
        <p:spPr/>
        <p:txBody>
          <a:bodyPr/>
          <a:lstStyle/>
          <a:p>
            <a:endParaRPr lang="en-US" dirty="0"/>
          </a:p>
        </p:txBody>
      </p:sp>
      <p:sp>
        <p:nvSpPr>
          <p:cNvPr id="6" name="Title 5">
            <a:extLst>
              <a:ext uri="{FF2B5EF4-FFF2-40B4-BE49-F238E27FC236}">
                <a16:creationId xmlns:a16="http://schemas.microsoft.com/office/drawing/2014/main" id="{1FDFC77C-D990-FC23-7F32-24231C7AF06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411546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Reference ONLY">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510689-FF1B-863B-E08A-0D6B1DD61503}"/>
              </a:ext>
            </a:extLst>
          </p:cNvPr>
          <p:cNvPicPr>
            <a:picLocks noChangeAspect="1"/>
          </p:cNvPicPr>
          <p:nvPr userDrawn="1"/>
        </p:nvPicPr>
        <p:blipFill>
          <a:blip r:embed="rId2"/>
          <a:stretch>
            <a:fillRect/>
          </a:stretch>
        </p:blipFill>
        <p:spPr>
          <a:xfrm>
            <a:off x="934316" y="10952"/>
            <a:ext cx="10286134" cy="6847048"/>
          </a:xfrm>
          <a:prstGeom prst="rect">
            <a:avLst/>
          </a:prstGeom>
        </p:spPr>
      </p:pic>
    </p:spTree>
    <p:extLst>
      <p:ext uri="{BB962C8B-B14F-4D97-AF65-F5344CB8AC3E}">
        <p14:creationId xmlns:p14="http://schemas.microsoft.com/office/powerpoint/2010/main" val="3981107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492014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637567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5000">
              <a:schemeClr val="tx2"/>
            </a:gs>
            <a:gs pos="90000">
              <a:schemeClr val="tx2">
                <a:alpha val="4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Tree>
    <p:extLst>
      <p:ext uri="{BB962C8B-B14F-4D97-AF65-F5344CB8AC3E}">
        <p14:creationId xmlns:p14="http://schemas.microsoft.com/office/powerpoint/2010/main" val="2342561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284259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446619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Tree>
    <p:extLst>
      <p:ext uri="{BB962C8B-B14F-4D97-AF65-F5344CB8AC3E}">
        <p14:creationId xmlns:p14="http://schemas.microsoft.com/office/powerpoint/2010/main" val="820081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059645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7147350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38795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42467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0485209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4504828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Header - No Content">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2AABCD-0FE2-2358-224E-C6B85D54DD07}"/>
              </a:ext>
            </a:extLst>
          </p:cNvPr>
          <p:cNvSpPr>
            <a:spLocks noGrp="1"/>
          </p:cNvSpPr>
          <p:nvPr>
            <p:ph type="title"/>
          </p:nvPr>
        </p:nvSpPr>
        <p:spPr bwMode="auto">
          <a:xfrm>
            <a:off x="266700" y="128981"/>
            <a:ext cx="10656337" cy="832920"/>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17836335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6700" y="1028700"/>
            <a:ext cx="11658600" cy="5600700"/>
          </a:xfrm>
        </p:spPr>
        <p:txBody>
          <a:bodyPr/>
          <a:lstStyle>
            <a:lvl1pPr marL="0" inden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43882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
        <p:nvSpPr>
          <p:cNvPr id="2" name="Title 1">
            <a:extLst>
              <a:ext uri="{FF2B5EF4-FFF2-40B4-BE49-F238E27FC236}">
                <a16:creationId xmlns:a16="http://schemas.microsoft.com/office/drawing/2014/main" id="{942C9F60-E948-0B16-240A-DCBC52D49E51}"/>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9626191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C718C8BC-3817-BA43-A697-C0F8A79E643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970837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5520966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
        <p:nvSpPr>
          <p:cNvPr id="2" name="Title 1">
            <a:extLst>
              <a:ext uri="{FF2B5EF4-FFF2-40B4-BE49-F238E27FC236}">
                <a16:creationId xmlns:a16="http://schemas.microsoft.com/office/drawing/2014/main" id="{942C9F60-E948-0B16-240A-DCBC52D49E51}"/>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0726252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Picture with Caption">
    <p:bg>
      <p:bgPr>
        <a:gradFill flip="none" rotWithShape="1">
          <a:gsLst>
            <a:gs pos="75000">
              <a:schemeClr val="tx2"/>
            </a:gs>
            <a:gs pos="85000">
              <a:schemeClr val="tx2">
                <a:alpha val="35000"/>
              </a:schemeClr>
            </a:gs>
            <a:gs pos="95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Tree>
    <p:extLst>
      <p:ext uri="{BB962C8B-B14F-4D97-AF65-F5344CB8AC3E}">
        <p14:creationId xmlns:p14="http://schemas.microsoft.com/office/powerpoint/2010/main" val="2103966943"/>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
        <p:nvSpPr>
          <p:cNvPr id="4" name="Title 3">
            <a:extLst>
              <a:ext uri="{FF2B5EF4-FFF2-40B4-BE49-F238E27FC236}">
                <a16:creationId xmlns:a16="http://schemas.microsoft.com/office/drawing/2014/main" id="{FC0BCDB4-4C07-CBF2-EFC4-7CEF0E09948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471780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
        <p:nvSpPr>
          <p:cNvPr id="3" name="Title 2">
            <a:extLst>
              <a:ext uri="{FF2B5EF4-FFF2-40B4-BE49-F238E27FC236}">
                <a16:creationId xmlns:a16="http://schemas.microsoft.com/office/drawing/2014/main" id="{1D0F7681-D094-4E6D-0DF0-99CD21DC42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362641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
        <p:nvSpPr>
          <p:cNvPr id="4" name="Title 3">
            <a:extLst>
              <a:ext uri="{FF2B5EF4-FFF2-40B4-BE49-F238E27FC236}">
                <a16:creationId xmlns:a16="http://schemas.microsoft.com/office/drawing/2014/main" id="{CC30DB31-FD65-4D95-4478-6813E7F155C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655615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6498186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2977904076"/>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2693227270"/>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Picture with Caption">
    <p:bg>
      <p:bgPr>
        <a:gradFill flip="none" rotWithShape="1">
          <a:gsLst>
            <a:gs pos="75000">
              <a:schemeClr val="tx2"/>
            </a:gs>
            <a:gs pos="85000">
              <a:schemeClr val="tx2">
                <a:alpha val="35000"/>
              </a:schemeClr>
            </a:gs>
            <a:gs pos="95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Tree>
    <p:extLst>
      <p:ext uri="{BB962C8B-B14F-4D97-AF65-F5344CB8AC3E}">
        <p14:creationId xmlns:p14="http://schemas.microsoft.com/office/powerpoint/2010/main" val="913038258"/>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2516359702"/>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1819793675"/>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
        <p:nvSpPr>
          <p:cNvPr id="3" name="Title 2">
            <a:extLst>
              <a:ext uri="{FF2B5EF4-FFF2-40B4-BE49-F238E27FC236}">
                <a16:creationId xmlns:a16="http://schemas.microsoft.com/office/drawing/2014/main" id="{7AD23EB7-47BD-A421-AD32-BA7882ED264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538435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461439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0"/>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7B0D9059-3C9E-5AFD-2A32-2874C4FC4C5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61594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3" name="TextBox 2">
            <a:extLst>
              <a:ext uri="{FF2B5EF4-FFF2-40B4-BE49-F238E27FC236}">
                <a16:creationId xmlns:a16="http://schemas.microsoft.com/office/drawing/2014/main" id="{C0EBCA84-BF8D-8CE9-25EE-47A10AC6EEA9}"/>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5" name="TextBox 4">
            <a:extLst>
              <a:ext uri="{FF2B5EF4-FFF2-40B4-BE49-F238E27FC236}">
                <a16:creationId xmlns:a16="http://schemas.microsoft.com/office/drawing/2014/main" id="{3E324FDA-9DFA-B1FA-233E-CEC578F5DC38}"/>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2556249665"/>
      </p:ext>
    </p:extLst>
  </p:cSld>
  <p:clrMapOvr>
    <a:masterClrMapping/>
  </p:clrMapOvr>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3" name="TextBox 2">
            <a:extLst>
              <a:ext uri="{FF2B5EF4-FFF2-40B4-BE49-F238E27FC236}">
                <a16:creationId xmlns:a16="http://schemas.microsoft.com/office/drawing/2014/main" id="{81292DAF-DE46-BEB0-5812-5AEA7EA55B1D}"/>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EB3741F4-6942-39B9-4C2A-EC362AED24B2}"/>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37373409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
        <p:nvSpPr>
          <p:cNvPr id="3" name="TextBox 2">
            <a:extLst>
              <a:ext uri="{FF2B5EF4-FFF2-40B4-BE49-F238E27FC236}">
                <a16:creationId xmlns:a16="http://schemas.microsoft.com/office/drawing/2014/main" id="{56E92F9C-F1BF-1032-DEE7-3B3C7C702CFE}"/>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3DD2DB02-1EAC-F468-8568-063E458E41DB}"/>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24976461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5000">
              <a:schemeClr val="tx2"/>
            </a:gs>
            <a:gs pos="90000">
              <a:schemeClr val="tx2">
                <a:alpha val="4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
        <p:nvSpPr>
          <p:cNvPr id="3" name="TextBox 2">
            <a:extLst>
              <a:ext uri="{FF2B5EF4-FFF2-40B4-BE49-F238E27FC236}">
                <a16:creationId xmlns:a16="http://schemas.microsoft.com/office/drawing/2014/main" id="{751315CF-1510-AF16-98A1-740F77BF8E12}"/>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866E71BE-710A-80AF-D67C-C6F333CA62FF}"/>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20197952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
        <p:nvSpPr>
          <p:cNvPr id="5" name="TextBox 4">
            <a:extLst>
              <a:ext uri="{FF2B5EF4-FFF2-40B4-BE49-F238E27FC236}">
                <a16:creationId xmlns:a16="http://schemas.microsoft.com/office/drawing/2014/main" id="{F3C45007-C018-65D5-7601-F812200EA28D}"/>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8" name="TextBox 7">
            <a:extLst>
              <a:ext uri="{FF2B5EF4-FFF2-40B4-BE49-F238E27FC236}">
                <a16:creationId xmlns:a16="http://schemas.microsoft.com/office/drawing/2014/main" id="{CB047AE2-5CEC-03F1-8116-6BF170127B10}"/>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1772206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
        <p:nvSpPr>
          <p:cNvPr id="4" name="Title 3">
            <a:extLst>
              <a:ext uri="{FF2B5EF4-FFF2-40B4-BE49-F238E27FC236}">
                <a16:creationId xmlns:a16="http://schemas.microsoft.com/office/drawing/2014/main" id="{FC0BCDB4-4C07-CBF2-EFC4-7CEF0E09948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072178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4" name="TextBox 3">
            <a:extLst>
              <a:ext uri="{FF2B5EF4-FFF2-40B4-BE49-F238E27FC236}">
                <a16:creationId xmlns:a16="http://schemas.microsoft.com/office/drawing/2014/main" id="{0E1460FC-FE57-A6CD-A3B3-147F54F6FBA5}"/>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8" name="TextBox 7">
            <a:extLst>
              <a:ext uri="{FF2B5EF4-FFF2-40B4-BE49-F238E27FC236}">
                <a16:creationId xmlns:a16="http://schemas.microsoft.com/office/drawing/2014/main" id="{873F45BE-56DF-EA80-8B02-9D2295BBB70E}"/>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16972804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
        <p:nvSpPr>
          <p:cNvPr id="8" name="TextBox 7">
            <a:extLst>
              <a:ext uri="{FF2B5EF4-FFF2-40B4-BE49-F238E27FC236}">
                <a16:creationId xmlns:a16="http://schemas.microsoft.com/office/drawing/2014/main" id="{640158CF-2BC2-A4D6-6B44-4924003B6DC2}"/>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9" name="TextBox 8">
            <a:extLst>
              <a:ext uri="{FF2B5EF4-FFF2-40B4-BE49-F238E27FC236}">
                <a16:creationId xmlns:a16="http://schemas.microsoft.com/office/drawing/2014/main" id="{AC5E2103-792C-5ABA-79CD-5EFEDE16A502}"/>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20107278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
        <p:nvSpPr>
          <p:cNvPr id="4" name="Text Placeholder 3">
            <a:extLst>
              <a:ext uri="{FF2B5EF4-FFF2-40B4-BE49-F238E27FC236}">
                <a16:creationId xmlns:a16="http://schemas.microsoft.com/office/drawing/2014/main" id="{F172BA2B-7CAB-919C-E3E1-008FBE00D9A9}"/>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168D9662-4D30-B05D-87D2-BAB6F6C1970A}"/>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8" name="TextBox 7">
            <a:extLst>
              <a:ext uri="{FF2B5EF4-FFF2-40B4-BE49-F238E27FC236}">
                <a16:creationId xmlns:a16="http://schemas.microsoft.com/office/drawing/2014/main" id="{AE7540DE-01E8-59FD-84BB-1952D8E43D33}"/>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15187335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
        <p:nvSpPr>
          <p:cNvPr id="6" name="Text Placeholder 3">
            <a:extLst>
              <a:ext uri="{FF2B5EF4-FFF2-40B4-BE49-F238E27FC236}">
                <a16:creationId xmlns:a16="http://schemas.microsoft.com/office/drawing/2014/main" id="{7C8FFCB1-B5EF-363F-B395-D82A1C7D586C}"/>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748C1CEF-D529-0498-AD24-5C49A8117632}"/>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8" name="TextBox 7">
            <a:extLst>
              <a:ext uri="{FF2B5EF4-FFF2-40B4-BE49-F238E27FC236}">
                <a16:creationId xmlns:a16="http://schemas.microsoft.com/office/drawing/2014/main" id="{83086C4F-E66A-9D8D-1D82-CA127439F6FF}"/>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37599311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
        <p:nvSpPr>
          <p:cNvPr id="6" name="Text Placeholder 3">
            <a:extLst>
              <a:ext uri="{FF2B5EF4-FFF2-40B4-BE49-F238E27FC236}">
                <a16:creationId xmlns:a16="http://schemas.microsoft.com/office/drawing/2014/main" id="{462F7541-94C0-104F-0148-6568113B1521}"/>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18A9F37A-F5CD-5934-B994-A2EBFB25EC8F}"/>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8" name="TextBox 7">
            <a:extLst>
              <a:ext uri="{FF2B5EF4-FFF2-40B4-BE49-F238E27FC236}">
                <a16:creationId xmlns:a16="http://schemas.microsoft.com/office/drawing/2014/main" id="{CE6994CC-551B-D799-3651-9FD0C52FDA4A}"/>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23839277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
        <p:nvSpPr>
          <p:cNvPr id="7" name="Text Placeholder 3">
            <a:extLst>
              <a:ext uri="{FF2B5EF4-FFF2-40B4-BE49-F238E27FC236}">
                <a16:creationId xmlns:a16="http://schemas.microsoft.com/office/drawing/2014/main" id="{0320A3AC-26E8-703D-F2DB-6CF0BB3506E3}"/>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44CEEA6F-B00D-83C9-07DD-25385D17834D}"/>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9" name="TextBox 8">
            <a:extLst>
              <a:ext uri="{FF2B5EF4-FFF2-40B4-BE49-F238E27FC236}">
                <a16:creationId xmlns:a16="http://schemas.microsoft.com/office/drawing/2014/main" id="{5165E0B9-7CDD-EC3C-7149-CFF585569899}"/>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35781678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
        <p:nvSpPr>
          <p:cNvPr id="6" name="Text Placeholder 3">
            <a:extLst>
              <a:ext uri="{FF2B5EF4-FFF2-40B4-BE49-F238E27FC236}">
                <a16:creationId xmlns:a16="http://schemas.microsoft.com/office/drawing/2014/main" id="{8739D8DC-D02A-5555-8C00-605A3F1C59AA}"/>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a:extLst>
              <a:ext uri="{FF2B5EF4-FFF2-40B4-BE49-F238E27FC236}">
                <a16:creationId xmlns:a16="http://schemas.microsoft.com/office/drawing/2014/main" id="{98D17D42-BFE8-D222-BA02-3767EAAEA05C}"/>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10" name="TextBox 9">
            <a:extLst>
              <a:ext uri="{FF2B5EF4-FFF2-40B4-BE49-F238E27FC236}">
                <a16:creationId xmlns:a16="http://schemas.microsoft.com/office/drawing/2014/main" id="{25A547F2-F377-5357-4C3A-02BAFEA2C27A}"/>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34803060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B8F7E44F-C564-AFF5-D73D-599A8EB64DC8}"/>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9565914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
        <p:nvSpPr>
          <p:cNvPr id="3" name="Title 2">
            <a:extLst>
              <a:ext uri="{FF2B5EF4-FFF2-40B4-BE49-F238E27FC236}">
                <a16:creationId xmlns:a16="http://schemas.microsoft.com/office/drawing/2014/main" id="{AEDBE4B2-ED26-DF20-EB88-9102132A1C0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49469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
        <p:nvSpPr>
          <p:cNvPr id="2" name="Title 1">
            <a:extLst>
              <a:ext uri="{FF2B5EF4-FFF2-40B4-BE49-F238E27FC236}">
                <a16:creationId xmlns:a16="http://schemas.microsoft.com/office/drawing/2014/main" id="{74074E2E-ED81-F3EC-B678-0FDCBC64206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23179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
        <p:nvSpPr>
          <p:cNvPr id="3" name="Title 2">
            <a:extLst>
              <a:ext uri="{FF2B5EF4-FFF2-40B4-BE49-F238E27FC236}">
                <a16:creationId xmlns:a16="http://schemas.microsoft.com/office/drawing/2014/main" id="{1D0F7681-D094-4E6D-0DF0-99CD21DC42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25556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
        <p:nvSpPr>
          <p:cNvPr id="5" name="Title 4">
            <a:extLst>
              <a:ext uri="{FF2B5EF4-FFF2-40B4-BE49-F238E27FC236}">
                <a16:creationId xmlns:a16="http://schemas.microsoft.com/office/drawing/2014/main" id="{AB808ED8-8426-A0C0-9763-B7D4C153D10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40544361"/>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
        <p:nvSpPr>
          <p:cNvPr id="4" name="Title 3">
            <a:extLst>
              <a:ext uri="{FF2B5EF4-FFF2-40B4-BE49-F238E27FC236}">
                <a16:creationId xmlns:a16="http://schemas.microsoft.com/office/drawing/2014/main" id="{62C6ABDE-E95A-0F3C-098E-3AB6CD8A719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78199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
        <p:nvSpPr>
          <p:cNvPr id="3" name="Title 2">
            <a:extLst>
              <a:ext uri="{FF2B5EF4-FFF2-40B4-BE49-F238E27FC236}">
                <a16:creationId xmlns:a16="http://schemas.microsoft.com/office/drawing/2014/main" id="{DFDE0C51-EABF-8EEF-D372-6195FADF38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702472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
        <p:nvSpPr>
          <p:cNvPr id="4" name="Title 3">
            <a:extLst>
              <a:ext uri="{FF2B5EF4-FFF2-40B4-BE49-F238E27FC236}">
                <a16:creationId xmlns:a16="http://schemas.microsoft.com/office/drawing/2014/main" id="{1FA45842-A577-D012-E0A0-40AA7BE0D29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88892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
        <p:nvSpPr>
          <p:cNvPr id="3" name="Title 2">
            <a:extLst>
              <a:ext uri="{FF2B5EF4-FFF2-40B4-BE49-F238E27FC236}">
                <a16:creationId xmlns:a16="http://schemas.microsoft.com/office/drawing/2014/main" id="{B93C48AD-9F55-0046-00A1-CC510D30C60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442748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
        <p:nvSpPr>
          <p:cNvPr id="5" name="Title 4">
            <a:extLst>
              <a:ext uri="{FF2B5EF4-FFF2-40B4-BE49-F238E27FC236}">
                <a16:creationId xmlns:a16="http://schemas.microsoft.com/office/drawing/2014/main" id="{44FB5578-DA9B-BD0B-5613-AEFB9E68B6F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98025777"/>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
        <p:nvSpPr>
          <p:cNvPr id="7" name="Title 6">
            <a:extLst>
              <a:ext uri="{FF2B5EF4-FFF2-40B4-BE49-F238E27FC236}">
                <a16:creationId xmlns:a16="http://schemas.microsoft.com/office/drawing/2014/main" id="{929DC40A-BB92-C526-3CD0-189C3429C4D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13898774"/>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
        <p:nvSpPr>
          <p:cNvPr id="6" name="Title 5">
            <a:extLst>
              <a:ext uri="{FF2B5EF4-FFF2-40B4-BE49-F238E27FC236}">
                <a16:creationId xmlns:a16="http://schemas.microsoft.com/office/drawing/2014/main" id="{481C1557-2F36-FF70-9AEB-DF21DD5067B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1852820"/>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
        <p:nvSpPr>
          <p:cNvPr id="6" name="Title 5">
            <a:extLst>
              <a:ext uri="{FF2B5EF4-FFF2-40B4-BE49-F238E27FC236}">
                <a16:creationId xmlns:a16="http://schemas.microsoft.com/office/drawing/2014/main" id="{F2E409FF-5585-8E4A-14AA-59DBC4EAF93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880084"/>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
        <p:nvSpPr>
          <p:cNvPr id="3" name="Title 2">
            <a:extLst>
              <a:ext uri="{FF2B5EF4-FFF2-40B4-BE49-F238E27FC236}">
                <a16:creationId xmlns:a16="http://schemas.microsoft.com/office/drawing/2014/main" id="{B02F4169-3E26-AB53-54FC-47BE477B905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62775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
        <p:nvSpPr>
          <p:cNvPr id="4" name="Title 3">
            <a:extLst>
              <a:ext uri="{FF2B5EF4-FFF2-40B4-BE49-F238E27FC236}">
                <a16:creationId xmlns:a16="http://schemas.microsoft.com/office/drawing/2014/main" id="{CC30DB31-FD65-4D95-4478-6813E7F155C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61800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105146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DACA2C3D-12FE-63E8-E6E7-2094824214F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914652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290452761"/>
      </p:ext>
    </p:extLst>
  </p:cSld>
  <p:clrMapOvr>
    <a:masterClrMapping/>
  </p:clrMapOvr>
  <p:hf hdr="0" dt="0"/>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4719099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798164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Tree>
    <p:extLst>
      <p:ext uri="{BB962C8B-B14F-4D97-AF65-F5344CB8AC3E}">
        <p14:creationId xmlns:p14="http://schemas.microsoft.com/office/powerpoint/2010/main" val="42094505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388322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Tree>
    <p:extLst>
      <p:ext uri="{BB962C8B-B14F-4D97-AF65-F5344CB8AC3E}">
        <p14:creationId xmlns:p14="http://schemas.microsoft.com/office/powerpoint/2010/main" val="15719959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91516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974459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33764414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65186247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2710544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4799151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7974162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3B3BB445-F4B7-CADC-0D0E-2F77E6D29AB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03460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
        <p:nvSpPr>
          <p:cNvPr id="3" name="Title 2">
            <a:extLst>
              <a:ext uri="{FF2B5EF4-FFF2-40B4-BE49-F238E27FC236}">
                <a16:creationId xmlns:a16="http://schemas.microsoft.com/office/drawing/2014/main" id="{3F0C188E-247B-9C3F-A9A1-C83CFE759AA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378215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720236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dirty="0"/>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Tree>
    <p:extLst>
      <p:ext uri="{BB962C8B-B14F-4D97-AF65-F5344CB8AC3E}">
        <p14:creationId xmlns:p14="http://schemas.microsoft.com/office/powerpoint/2010/main" val="1683895260"/>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Tree>
    <p:extLst>
      <p:ext uri="{BB962C8B-B14F-4D97-AF65-F5344CB8AC3E}">
        <p14:creationId xmlns:p14="http://schemas.microsoft.com/office/powerpoint/2010/main" val="34320889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
        <p:nvSpPr>
          <p:cNvPr id="3" name="Title 2">
            <a:extLst>
              <a:ext uri="{FF2B5EF4-FFF2-40B4-BE49-F238E27FC236}">
                <a16:creationId xmlns:a16="http://schemas.microsoft.com/office/drawing/2014/main" id="{0D83DA01-DEF9-54DE-5B29-4ACD3FE63AA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2486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3430305739"/>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
        <p:nvSpPr>
          <p:cNvPr id="4" name="Title 3">
            <a:extLst>
              <a:ext uri="{FF2B5EF4-FFF2-40B4-BE49-F238E27FC236}">
                <a16:creationId xmlns:a16="http://schemas.microsoft.com/office/drawing/2014/main" id="{7C0718C4-6A68-5C9A-D51B-6E4A148DA30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776835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
        <p:nvSpPr>
          <p:cNvPr id="3" name="Title 2">
            <a:extLst>
              <a:ext uri="{FF2B5EF4-FFF2-40B4-BE49-F238E27FC236}">
                <a16:creationId xmlns:a16="http://schemas.microsoft.com/office/drawing/2014/main" id="{D7BCB16E-0E8E-5157-7B5A-C68F6A9B78A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10359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886297771"/>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3787658590"/>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1943067148"/>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1319340364"/>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
        <p:nvSpPr>
          <p:cNvPr id="3" name="Title 2">
            <a:extLst>
              <a:ext uri="{FF2B5EF4-FFF2-40B4-BE49-F238E27FC236}">
                <a16:creationId xmlns:a16="http://schemas.microsoft.com/office/drawing/2014/main" id="{C36767D0-41E3-FB81-AF9C-B23748A500E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6662924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0209499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906D055C-0506-0861-DE5F-4C6932D6751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732432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3" name="TextBox 2">
            <a:extLst>
              <a:ext uri="{FF2B5EF4-FFF2-40B4-BE49-F238E27FC236}">
                <a16:creationId xmlns:a16="http://schemas.microsoft.com/office/drawing/2014/main" id="{C369F6EA-5BBB-736F-8B43-C8414A1A7110}"/>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5" name="TextBox 4">
            <a:extLst>
              <a:ext uri="{FF2B5EF4-FFF2-40B4-BE49-F238E27FC236}">
                <a16:creationId xmlns:a16="http://schemas.microsoft.com/office/drawing/2014/main" id="{A49041E3-ECCE-7D4E-3D0F-271435F717AB}"/>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1118713353"/>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image" Target="../media/image1.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theme" Target="../theme/theme2.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29" Type="http://schemas.openxmlformats.org/officeDocument/2006/relationships/image" Target="../media/image1.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theme" Target="../theme/theme3.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31" Type="http://schemas.openxmlformats.org/officeDocument/2006/relationships/image" Target="../media/image5.png"/><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slideLayout" Target="../slideLayouts/slideLayout101.xml"/><Relationship Id="rId26" Type="http://schemas.openxmlformats.org/officeDocument/2006/relationships/slideLayout" Target="../slideLayouts/slideLayout109.xml"/><Relationship Id="rId3" Type="http://schemas.openxmlformats.org/officeDocument/2006/relationships/slideLayout" Target="../slideLayouts/slideLayout86.xml"/><Relationship Id="rId21" Type="http://schemas.openxmlformats.org/officeDocument/2006/relationships/slideLayout" Target="../slideLayouts/slideLayout104.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5" Type="http://schemas.openxmlformats.org/officeDocument/2006/relationships/slideLayout" Target="../slideLayouts/slideLayout108.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0" Type="http://schemas.openxmlformats.org/officeDocument/2006/relationships/slideLayout" Target="../slideLayouts/slideLayout103.xml"/><Relationship Id="rId29" Type="http://schemas.openxmlformats.org/officeDocument/2006/relationships/theme" Target="../theme/theme4.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24" Type="http://schemas.openxmlformats.org/officeDocument/2006/relationships/slideLayout" Target="../slideLayouts/slideLayout107.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slideLayout" Target="../slideLayouts/slideLayout106.xml"/><Relationship Id="rId28" Type="http://schemas.openxmlformats.org/officeDocument/2006/relationships/slideLayout" Target="../slideLayouts/slideLayout111.xml"/><Relationship Id="rId10" Type="http://schemas.openxmlformats.org/officeDocument/2006/relationships/slideLayout" Target="../slideLayouts/slideLayout93.xml"/><Relationship Id="rId19" Type="http://schemas.openxmlformats.org/officeDocument/2006/relationships/slideLayout" Target="../slideLayouts/slideLayout102.xml"/><Relationship Id="rId31" Type="http://schemas.openxmlformats.org/officeDocument/2006/relationships/image" Target="../media/image5.png"/><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slideLayout" Target="../slideLayouts/slideLayout105.xml"/><Relationship Id="rId27" Type="http://schemas.openxmlformats.org/officeDocument/2006/relationships/slideLayout" Target="../slideLayouts/slideLayout110.xml"/><Relationship Id="rId30"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18" Type="http://schemas.openxmlformats.org/officeDocument/2006/relationships/slideLayout" Target="../slideLayouts/slideLayout129.xml"/><Relationship Id="rId26" Type="http://schemas.openxmlformats.org/officeDocument/2006/relationships/slideLayout" Target="../slideLayouts/slideLayout137.xml"/><Relationship Id="rId3" Type="http://schemas.openxmlformats.org/officeDocument/2006/relationships/slideLayout" Target="../slideLayouts/slideLayout114.xml"/><Relationship Id="rId21" Type="http://schemas.openxmlformats.org/officeDocument/2006/relationships/slideLayout" Target="../slideLayouts/slideLayout132.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slideLayout" Target="../slideLayouts/slideLayout128.xml"/><Relationship Id="rId25" Type="http://schemas.openxmlformats.org/officeDocument/2006/relationships/slideLayout" Target="../slideLayouts/slideLayout136.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20" Type="http://schemas.openxmlformats.org/officeDocument/2006/relationships/slideLayout" Target="../slideLayouts/slideLayout131.xml"/><Relationship Id="rId29" Type="http://schemas.openxmlformats.org/officeDocument/2006/relationships/image" Target="../media/image1.png"/><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24" Type="http://schemas.openxmlformats.org/officeDocument/2006/relationships/slideLayout" Target="../slideLayouts/slideLayout135.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23" Type="http://schemas.openxmlformats.org/officeDocument/2006/relationships/slideLayout" Target="../slideLayouts/slideLayout134.xml"/><Relationship Id="rId28" Type="http://schemas.openxmlformats.org/officeDocument/2006/relationships/theme" Target="../theme/theme5.xml"/><Relationship Id="rId10" Type="http://schemas.openxmlformats.org/officeDocument/2006/relationships/slideLayout" Target="../slideLayouts/slideLayout121.xml"/><Relationship Id="rId19" Type="http://schemas.openxmlformats.org/officeDocument/2006/relationships/slideLayout" Target="../slideLayouts/slideLayout130.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 Id="rId22" Type="http://schemas.openxmlformats.org/officeDocument/2006/relationships/slideLayout" Target="../slideLayouts/slideLayout133.xml"/><Relationship Id="rId27" Type="http://schemas.openxmlformats.org/officeDocument/2006/relationships/slideLayout" Target="../slideLayouts/slideLayout138.xml"/><Relationship Id="rId30"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18" Type="http://schemas.openxmlformats.org/officeDocument/2006/relationships/slideLayout" Target="../slideLayouts/slideLayout156.xml"/><Relationship Id="rId26" Type="http://schemas.openxmlformats.org/officeDocument/2006/relationships/slideLayout" Target="../slideLayouts/slideLayout164.xml"/><Relationship Id="rId3" Type="http://schemas.openxmlformats.org/officeDocument/2006/relationships/slideLayout" Target="../slideLayouts/slideLayout141.xml"/><Relationship Id="rId21" Type="http://schemas.openxmlformats.org/officeDocument/2006/relationships/slideLayout" Target="../slideLayouts/slideLayout159.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17" Type="http://schemas.openxmlformats.org/officeDocument/2006/relationships/slideLayout" Target="../slideLayouts/slideLayout155.xml"/><Relationship Id="rId25" Type="http://schemas.openxmlformats.org/officeDocument/2006/relationships/slideLayout" Target="../slideLayouts/slideLayout163.xml"/><Relationship Id="rId2" Type="http://schemas.openxmlformats.org/officeDocument/2006/relationships/slideLayout" Target="../slideLayouts/slideLayout140.xml"/><Relationship Id="rId16" Type="http://schemas.openxmlformats.org/officeDocument/2006/relationships/slideLayout" Target="../slideLayouts/slideLayout154.xml"/><Relationship Id="rId20" Type="http://schemas.openxmlformats.org/officeDocument/2006/relationships/slideLayout" Target="../slideLayouts/slideLayout158.xml"/><Relationship Id="rId29" Type="http://schemas.openxmlformats.org/officeDocument/2006/relationships/image" Target="../media/image1.png"/><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24" Type="http://schemas.openxmlformats.org/officeDocument/2006/relationships/slideLayout" Target="../slideLayouts/slideLayout162.xml"/><Relationship Id="rId5" Type="http://schemas.openxmlformats.org/officeDocument/2006/relationships/slideLayout" Target="../slideLayouts/slideLayout143.xml"/><Relationship Id="rId15" Type="http://schemas.openxmlformats.org/officeDocument/2006/relationships/slideLayout" Target="../slideLayouts/slideLayout153.xml"/><Relationship Id="rId23" Type="http://schemas.openxmlformats.org/officeDocument/2006/relationships/slideLayout" Target="../slideLayouts/slideLayout161.xml"/><Relationship Id="rId28" Type="http://schemas.openxmlformats.org/officeDocument/2006/relationships/theme" Target="../theme/theme6.xml"/><Relationship Id="rId10" Type="http://schemas.openxmlformats.org/officeDocument/2006/relationships/slideLayout" Target="../slideLayouts/slideLayout148.xml"/><Relationship Id="rId19" Type="http://schemas.openxmlformats.org/officeDocument/2006/relationships/slideLayout" Target="../slideLayouts/slideLayout157.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 Id="rId22" Type="http://schemas.openxmlformats.org/officeDocument/2006/relationships/slideLayout" Target="../slideLayouts/slideLayout160.xml"/><Relationship Id="rId27" Type="http://schemas.openxmlformats.org/officeDocument/2006/relationships/slideLayout" Target="../slideLayouts/slideLayout165.xml"/><Relationship Id="rId30"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31"/>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2" cstate="hqprint">
            <a:extLst>
              <a:ext uri="{28A0092B-C50C-407E-A947-70E740481C1C}">
                <a14:useLocalDpi xmlns:a14="http://schemas.microsoft.com/office/drawing/2010/main"/>
              </a:ext>
            </a:extLst>
          </a:blip>
          <a:stretch>
            <a:fillRect/>
          </a:stretch>
        </p:blipFill>
        <p:spPr>
          <a:xfrm>
            <a:off x="266700" y="319470"/>
            <a:ext cx="681666" cy="451942"/>
          </a:xfrm>
          <a:prstGeom prst="rect">
            <a:avLst/>
          </a:prstGeom>
        </p:spPr>
      </p:pic>
    </p:spTree>
    <p:extLst>
      <p:ext uri="{BB962C8B-B14F-4D97-AF65-F5344CB8AC3E}">
        <p14:creationId xmlns:p14="http://schemas.microsoft.com/office/powerpoint/2010/main" val="3697090431"/>
      </p:ext>
    </p:extLst>
  </p:cSld>
  <p:clrMap bg1="lt1" tx1="dk1" bg2="lt2" tx2="dk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 id="2147484210" r:id="rId12"/>
    <p:sldLayoutId id="2147484211" r:id="rId13"/>
    <p:sldLayoutId id="2147484212" r:id="rId14"/>
    <p:sldLayoutId id="2147484213" r:id="rId15"/>
    <p:sldLayoutId id="2147484214" r:id="rId16"/>
    <p:sldLayoutId id="2147484215" r:id="rId17"/>
    <p:sldLayoutId id="2147484216" r:id="rId18"/>
    <p:sldLayoutId id="2147484217" r:id="rId19"/>
    <p:sldLayoutId id="2147484218" r:id="rId20"/>
    <p:sldLayoutId id="2147484219" r:id="rId21"/>
    <p:sldLayoutId id="2147484220" r:id="rId22"/>
    <p:sldLayoutId id="2147484221" r:id="rId23"/>
    <p:sldLayoutId id="2147484222" r:id="rId24"/>
    <p:sldLayoutId id="2147484223" r:id="rId25"/>
    <p:sldLayoutId id="2147484224" r:id="rId26"/>
    <p:sldLayoutId id="2147484225" r:id="rId27"/>
    <p:sldLayoutId id="2147484227" r:id="rId28"/>
    <p:sldLayoutId id="2147484228" r:id="rId29"/>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0" cstate="hqprint">
            <a:extLst>
              <a:ext uri="{28A0092B-C50C-407E-A947-70E740481C1C}">
                <a14:useLocalDpi xmlns:a14="http://schemas.microsoft.com/office/drawing/2010/main"/>
              </a:ext>
            </a:extLst>
          </a:blip>
          <a:stretch>
            <a:fillRect/>
          </a:stretch>
        </p:blipFill>
        <p:spPr>
          <a:xfrm>
            <a:off x="266700" y="319470"/>
            <a:ext cx="681666" cy="451942"/>
          </a:xfrm>
          <a:prstGeom prst="rect">
            <a:avLst/>
          </a:prstGeom>
        </p:spPr>
      </p:pic>
      <p:sp>
        <p:nvSpPr>
          <p:cNvPr id="2" name="TextBox 1">
            <a:extLst>
              <a:ext uri="{FF2B5EF4-FFF2-40B4-BE49-F238E27FC236}">
                <a16:creationId xmlns:a16="http://schemas.microsoft.com/office/drawing/2014/main" id="{13C93DB8-8109-4839-4533-D52647F330BE}"/>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3" name="TextBox 2">
            <a:extLst>
              <a:ext uri="{FF2B5EF4-FFF2-40B4-BE49-F238E27FC236}">
                <a16:creationId xmlns:a16="http://schemas.microsoft.com/office/drawing/2014/main" id="{D4AA7094-B510-FCCE-91B2-CBD23BFDE2C0}"/>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1095872165"/>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 id="2147484156" r:id="rId14"/>
    <p:sldLayoutId id="2147484157" r:id="rId15"/>
    <p:sldLayoutId id="2147484158" r:id="rId16"/>
    <p:sldLayoutId id="2147484159" r:id="rId17"/>
    <p:sldLayoutId id="2147484160" r:id="rId18"/>
    <p:sldLayoutId id="2147484161" r:id="rId19"/>
    <p:sldLayoutId id="2147484162" r:id="rId20"/>
    <p:sldLayoutId id="2147484163" r:id="rId21"/>
    <p:sldLayoutId id="2147484164" r:id="rId22"/>
    <p:sldLayoutId id="2147484165" r:id="rId23"/>
    <p:sldLayoutId id="2147484166" r:id="rId24"/>
    <p:sldLayoutId id="2147484167" r:id="rId25"/>
    <p:sldLayoutId id="2147484168" r:id="rId26"/>
    <p:sldLayoutId id="2147484169"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0" cstate="hqprint">
            <a:extLst>
              <a:ext uri="{28A0092B-C50C-407E-A947-70E740481C1C}">
                <a14:useLocalDpi xmlns:a14="http://schemas.microsoft.com/office/drawing/2010/main"/>
              </a:ext>
            </a:extLst>
          </a:blip>
          <a:stretch>
            <a:fillRect/>
          </a:stretch>
        </p:blipFill>
        <p:spPr>
          <a:xfrm>
            <a:off x="11309075" y="319470"/>
            <a:ext cx="681666" cy="451942"/>
          </a:xfrm>
          <a:prstGeom prst="rect">
            <a:avLst/>
          </a:prstGeom>
        </p:spPr>
      </p:pic>
      <p:pic>
        <p:nvPicPr>
          <p:cNvPr id="2" name="Picture 1" descr="A picture containing text, clipart&#10;&#10;Description automatically generated">
            <a:extLst>
              <a:ext uri="{FF2B5EF4-FFF2-40B4-BE49-F238E27FC236}">
                <a16:creationId xmlns:a16="http://schemas.microsoft.com/office/drawing/2014/main" id="{A03C655F-18AF-780C-F994-802A30EEA9EF}"/>
              </a:ext>
            </a:extLst>
          </p:cNvPr>
          <p:cNvPicPr>
            <a:picLocks noChangeAspect="1"/>
          </p:cNvPicPr>
          <p:nvPr userDrawn="1"/>
        </p:nvPicPr>
        <p:blipFill>
          <a:blip r:embed="rId31"/>
          <a:stretch>
            <a:fillRect/>
          </a:stretch>
        </p:blipFill>
        <p:spPr>
          <a:xfrm>
            <a:off x="266700" y="113697"/>
            <a:ext cx="644814" cy="811816"/>
          </a:xfrm>
          <a:prstGeom prst="rect">
            <a:avLst/>
          </a:prstGeom>
        </p:spPr>
      </p:pic>
      <p:sp>
        <p:nvSpPr>
          <p:cNvPr id="3" name="Rectangle 2">
            <a:extLst>
              <a:ext uri="{FF2B5EF4-FFF2-40B4-BE49-F238E27FC236}">
                <a16:creationId xmlns:a16="http://schemas.microsoft.com/office/drawing/2014/main" id="{39720D12-0BDE-1075-1F74-CB008D4B402C}"/>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0725888"/>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 id="2147484065" r:id="rId14"/>
    <p:sldLayoutId id="2147484066" r:id="rId15"/>
    <p:sldLayoutId id="2147484067" r:id="rId16"/>
    <p:sldLayoutId id="2147484068" r:id="rId17"/>
    <p:sldLayoutId id="2147484069" r:id="rId18"/>
    <p:sldLayoutId id="2147484070" r:id="rId19"/>
    <p:sldLayoutId id="2147484071" r:id="rId20"/>
    <p:sldLayoutId id="2147484072" r:id="rId21"/>
    <p:sldLayoutId id="2147484073" r:id="rId22"/>
    <p:sldLayoutId id="2147484074" r:id="rId23"/>
    <p:sldLayoutId id="2147484075" r:id="rId24"/>
    <p:sldLayoutId id="2147484076" r:id="rId25"/>
    <p:sldLayoutId id="2147484077" r:id="rId26"/>
    <p:sldLayoutId id="2147484078"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09A6F4-437A-F5BC-A382-7E14CD1E36B7}"/>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4" name="TextBox 3">
            <a:extLst>
              <a:ext uri="{FF2B5EF4-FFF2-40B4-BE49-F238E27FC236}">
                <a16:creationId xmlns:a16="http://schemas.microsoft.com/office/drawing/2014/main" id="{901DB1F4-AA0B-D214-2C9A-AE809FF1F697}"/>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0" cstate="hqprint">
            <a:extLst>
              <a:ext uri="{28A0092B-C50C-407E-A947-70E740481C1C}">
                <a14:useLocalDpi xmlns:a14="http://schemas.microsoft.com/office/drawing/2010/main"/>
              </a:ext>
            </a:extLst>
          </a:blip>
          <a:stretch>
            <a:fillRect/>
          </a:stretch>
        </p:blipFill>
        <p:spPr>
          <a:xfrm>
            <a:off x="11309075" y="319470"/>
            <a:ext cx="681666" cy="451942"/>
          </a:xfrm>
          <a:prstGeom prst="rect">
            <a:avLst/>
          </a:prstGeom>
        </p:spPr>
      </p:pic>
      <p:pic>
        <p:nvPicPr>
          <p:cNvPr id="2" name="Picture 1" descr="A picture containing text, clipart&#10;&#10;Description automatically generated">
            <a:extLst>
              <a:ext uri="{FF2B5EF4-FFF2-40B4-BE49-F238E27FC236}">
                <a16:creationId xmlns:a16="http://schemas.microsoft.com/office/drawing/2014/main" id="{A03C655F-18AF-780C-F994-802A30EEA9EF}"/>
              </a:ext>
            </a:extLst>
          </p:cNvPr>
          <p:cNvPicPr>
            <a:picLocks noChangeAspect="1"/>
          </p:cNvPicPr>
          <p:nvPr userDrawn="1"/>
        </p:nvPicPr>
        <p:blipFill>
          <a:blip r:embed="rId31"/>
          <a:stretch>
            <a:fillRect/>
          </a:stretch>
        </p:blipFill>
        <p:spPr>
          <a:xfrm>
            <a:off x="266700" y="113697"/>
            <a:ext cx="644814" cy="811816"/>
          </a:xfrm>
          <a:prstGeom prst="rect">
            <a:avLst/>
          </a:prstGeom>
        </p:spPr>
      </p:pic>
      <p:sp>
        <p:nvSpPr>
          <p:cNvPr id="8" name="Rectangle 7">
            <a:extLst>
              <a:ext uri="{FF2B5EF4-FFF2-40B4-BE49-F238E27FC236}">
                <a16:creationId xmlns:a16="http://schemas.microsoft.com/office/drawing/2014/main" id="{7AD4339D-DBCA-B475-10A1-FBC7E6A007BD}"/>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68281"/>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 id="2147484094" r:id="rId13"/>
    <p:sldLayoutId id="2147484095" r:id="rId14"/>
    <p:sldLayoutId id="2147484096" r:id="rId15"/>
    <p:sldLayoutId id="2147484097" r:id="rId16"/>
    <p:sldLayoutId id="2147484098" r:id="rId17"/>
    <p:sldLayoutId id="2147484099" r:id="rId18"/>
    <p:sldLayoutId id="2147484139" r:id="rId19"/>
    <p:sldLayoutId id="2147484101" r:id="rId20"/>
    <p:sldLayoutId id="2147484102" r:id="rId21"/>
    <p:sldLayoutId id="2147484103" r:id="rId22"/>
    <p:sldLayoutId id="2147484104" r:id="rId23"/>
    <p:sldLayoutId id="2147484105" r:id="rId24"/>
    <p:sldLayoutId id="2147484106" r:id="rId25"/>
    <p:sldLayoutId id="2147484107" r:id="rId26"/>
    <p:sldLayoutId id="2147484108" r:id="rId27"/>
    <p:sldLayoutId id="2147484141" r:id="rId28"/>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5000">
              <a:schemeClr val="tx2"/>
            </a:gs>
            <a:gs pos="90000">
              <a:schemeClr val="tx2">
                <a:alpha val="3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99" name="Title Placeholder 1"/>
          <p:cNvSpPr>
            <a:spLocks noGrp="1"/>
          </p:cNvSpPr>
          <p:nvPr>
            <p:ph type="title"/>
          </p:nvPr>
        </p:nvSpPr>
        <p:spPr bwMode="auto">
          <a:xfrm>
            <a:off x="2160788" y="128981"/>
            <a:ext cx="9764511"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dirty="0"/>
              <a:t>Click to edit Master title slide</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sp>
        <p:nvSpPr>
          <p:cNvPr id="3" name="Rectangle 2">
            <a:extLst>
              <a:ext uri="{FF2B5EF4-FFF2-40B4-BE49-F238E27FC236}">
                <a16:creationId xmlns:a16="http://schemas.microsoft.com/office/drawing/2014/main" id="{39720D12-0BDE-1075-1F74-CB008D4B402C}"/>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1BE7C9B-9448-C381-7665-0C3594C2DD80}"/>
              </a:ext>
            </a:extLst>
          </p:cNvPr>
          <p:cNvPicPr>
            <a:picLocks noChangeAspect="1"/>
          </p:cNvPicPr>
          <p:nvPr userDrawn="1"/>
        </p:nvPicPr>
        <p:blipFill>
          <a:blip r:embed="rId30" cstate="hqprint">
            <a:extLst>
              <a:ext uri="{28A0092B-C50C-407E-A947-70E740481C1C}">
                <a14:useLocalDpi xmlns:a14="http://schemas.microsoft.com/office/drawing/2010/main"/>
              </a:ext>
            </a:extLst>
          </a:blip>
          <a:srcRect/>
          <a:stretch/>
        </p:blipFill>
        <p:spPr>
          <a:xfrm>
            <a:off x="190500" y="86740"/>
            <a:ext cx="1970289" cy="874270"/>
          </a:xfrm>
          <a:prstGeom prst="rect">
            <a:avLst/>
          </a:prstGeom>
        </p:spPr>
      </p:pic>
    </p:spTree>
    <p:extLst>
      <p:ext uri="{BB962C8B-B14F-4D97-AF65-F5344CB8AC3E}">
        <p14:creationId xmlns:p14="http://schemas.microsoft.com/office/powerpoint/2010/main" val="2884319183"/>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 id="2147484123" r:id="rId13"/>
    <p:sldLayoutId id="2147484124" r:id="rId14"/>
    <p:sldLayoutId id="2147484125" r:id="rId15"/>
    <p:sldLayoutId id="2147484126" r:id="rId16"/>
    <p:sldLayoutId id="2147484127" r:id="rId17"/>
    <p:sldLayoutId id="2147484128" r:id="rId18"/>
    <p:sldLayoutId id="2147484140" r:id="rId19"/>
    <p:sldLayoutId id="2147484130" r:id="rId20"/>
    <p:sldLayoutId id="2147484131" r:id="rId21"/>
    <p:sldLayoutId id="2147484132" r:id="rId22"/>
    <p:sldLayoutId id="2147484133" r:id="rId23"/>
    <p:sldLayoutId id="2147484134" r:id="rId24"/>
    <p:sldLayoutId id="2147484135" r:id="rId25"/>
    <p:sldLayoutId id="2147484136" r:id="rId26"/>
    <p:sldLayoutId id="2147484137"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5000">
              <a:schemeClr val="tx2"/>
            </a:gs>
            <a:gs pos="90000">
              <a:schemeClr val="tx2">
                <a:alpha val="3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2160788" y="128981"/>
            <a:ext cx="9764511"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sp>
        <p:nvSpPr>
          <p:cNvPr id="3" name="Rectangle 2">
            <a:extLst>
              <a:ext uri="{FF2B5EF4-FFF2-40B4-BE49-F238E27FC236}">
                <a16:creationId xmlns:a16="http://schemas.microsoft.com/office/drawing/2014/main" id="{39720D12-0BDE-1075-1F74-CB008D4B402C}"/>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1BE7C9B-9448-C381-7665-0C3594C2DD80}"/>
              </a:ext>
            </a:extLst>
          </p:cNvPr>
          <p:cNvPicPr>
            <a:picLocks noChangeAspect="1"/>
          </p:cNvPicPr>
          <p:nvPr userDrawn="1"/>
        </p:nvPicPr>
        <p:blipFill>
          <a:blip r:embed="rId30" cstate="hqprint">
            <a:extLst>
              <a:ext uri="{28A0092B-C50C-407E-A947-70E740481C1C}">
                <a14:useLocalDpi xmlns:a14="http://schemas.microsoft.com/office/drawing/2010/main"/>
              </a:ext>
            </a:extLst>
          </a:blip>
          <a:srcRect/>
          <a:stretch/>
        </p:blipFill>
        <p:spPr>
          <a:xfrm>
            <a:off x="190500" y="86740"/>
            <a:ext cx="1970289" cy="874270"/>
          </a:xfrm>
          <a:prstGeom prst="rect">
            <a:avLst/>
          </a:prstGeom>
        </p:spPr>
      </p:pic>
      <p:sp>
        <p:nvSpPr>
          <p:cNvPr id="2" name="TextBox 1">
            <a:extLst>
              <a:ext uri="{FF2B5EF4-FFF2-40B4-BE49-F238E27FC236}">
                <a16:creationId xmlns:a16="http://schemas.microsoft.com/office/drawing/2014/main" id="{0319D296-3ADD-602F-6280-AF09F0C8541E}"/>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8" name="TextBox 7">
            <a:extLst>
              <a:ext uri="{FF2B5EF4-FFF2-40B4-BE49-F238E27FC236}">
                <a16:creationId xmlns:a16="http://schemas.microsoft.com/office/drawing/2014/main" id="{3CB3D4C0-148A-1C15-E80F-A173E101EED7}"/>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1756410140"/>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82" r:id="rId12"/>
    <p:sldLayoutId id="2147484183" r:id="rId13"/>
    <p:sldLayoutId id="2147484184" r:id="rId14"/>
    <p:sldLayoutId id="2147484185" r:id="rId15"/>
    <p:sldLayoutId id="2147484186" r:id="rId16"/>
    <p:sldLayoutId id="2147484187" r:id="rId17"/>
    <p:sldLayoutId id="2147484188" r:id="rId18"/>
    <p:sldLayoutId id="2147484189" r:id="rId19"/>
    <p:sldLayoutId id="2147484190" r:id="rId20"/>
    <p:sldLayoutId id="2147484191" r:id="rId21"/>
    <p:sldLayoutId id="2147484192" r:id="rId22"/>
    <p:sldLayoutId id="2147484193" r:id="rId23"/>
    <p:sldLayoutId id="2147484194" r:id="rId24"/>
    <p:sldLayoutId id="2147484195" r:id="rId25"/>
    <p:sldLayoutId id="2147484196" r:id="rId26"/>
    <p:sldLayoutId id="2147484197"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3"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4" name="Picture 6"/>
          <p:cNvPicPr>
            <a:picLocks noChangeAspect="1"/>
          </p:cNvPicPr>
          <p:nvPr userDrawn="1"/>
        </p:nvPicPr>
        <p:blipFill>
          <a:blip r:embed="rId4"/>
          <a:srcRect/>
          <a:stretch>
            <a:fillRect/>
          </a:stretch>
        </p:blipFill>
        <p:spPr bwMode="auto">
          <a:xfrm>
            <a:off x="6079067" y="3416309"/>
            <a:ext cx="25400" cy="3175"/>
          </a:xfrm>
          <a:prstGeom prst="rect">
            <a:avLst/>
          </a:prstGeom>
          <a:noFill/>
          <a:ln w="9525">
            <a:noFill/>
            <a:miter lim="800000"/>
            <a:headEnd/>
            <a:tailEnd/>
          </a:ln>
        </p:spPr>
      </p:pic>
      <p:sp>
        <p:nvSpPr>
          <p:cNvPr id="11" name="Text Box 14">
            <a:extLst>
              <a:ext uri="{FF2B5EF4-FFF2-40B4-BE49-F238E27FC236}">
                <a16:creationId xmlns:a16="http://schemas.microsoft.com/office/drawing/2014/main" id="{06488F25-D32D-48D0-BB8A-6B1499EB02EC}"/>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
        <p:nvSpPr>
          <p:cNvPr id="17" name="Date Placeholder 4">
            <a:extLst>
              <a:ext uri="{FF2B5EF4-FFF2-40B4-BE49-F238E27FC236}">
                <a16:creationId xmlns:a16="http://schemas.microsoft.com/office/drawing/2014/main" id="{876090B8-EB33-44F6-B805-AE75858FA42D}"/>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bg2">
                    <a:lumMod val="75000"/>
                  </a:schemeClr>
                </a:solidFill>
              </a:defRPr>
            </a:lvl1pPr>
          </a:lstStyle>
          <a:p>
            <a:endParaRPr lang="en-US" dirty="0"/>
          </a:p>
        </p:txBody>
      </p:sp>
      <p:sp>
        <p:nvSpPr>
          <p:cNvPr id="18" name="Footer Placeholder 3">
            <a:extLst>
              <a:ext uri="{FF2B5EF4-FFF2-40B4-BE49-F238E27FC236}">
                <a16:creationId xmlns:a16="http://schemas.microsoft.com/office/drawing/2014/main" id="{2F8A329A-59C1-4D23-B5E6-03FA1C182A0A}"/>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bg2">
                    <a:lumMod val="75000"/>
                  </a:schemeClr>
                </a:solidFill>
              </a:defRPr>
            </a:lvl1pPr>
          </a:lstStyle>
          <a:p>
            <a:endParaRPr lang="en-US" dirty="0"/>
          </a:p>
        </p:txBody>
      </p:sp>
      <p:sp>
        <p:nvSpPr>
          <p:cNvPr id="2" name="Title Placeholder 1">
            <a:extLst>
              <a:ext uri="{FF2B5EF4-FFF2-40B4-BE49-F238E27FC236}">
                <a16:creationId xmlns:a16="http://schemas.microsoft.com/office/drawing/2014/main" id="{CA18FFB5-1B4A-8A37-78CC-AC1A7AE08575}"/>
              </a:ext>
            </a:extLst>
          </p:cNvPr>
          <p:cNvSpPr>
            <a:spLocks noGrp="1"/>
          </p:cNvSpPr>
          <p:nvPr>
            <p:ph type="title"/>
          </p:nvPr>
        </p:nvSpPr>
        <p:spPr bwMode="auto">
          <a:xfrm>
            <a:off x="266699" y="128981"/>
            <a:ext cx="11658599" cy="8329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Tree>
    <p:extLst>
      <p:ext uri="{BB962C8B-B14F-4D97-AF65-F5344CB8AC3E}">
        <p14:creationId xmlns:p14="http://schemas.microsoft.com/office/powerpoint/2010/main" val="199137462"/>
      </p:ext>
    </p:extLst>
  </p:cSld>
  <p:clrMap bg1="lt1" tx1="dk1" bg2="lt2" tx2="dk2" accent1="accent1" accent2="accent2" accent3="accent3" accent4="accent4" accent5="accent5" accent6="accent6" hlink="hlink" folHlink="folHlink"/>
  <p:sldLayoutIdLst>
    <p:sldLayoutId id="2147483724" r:id="rId1"/>
    <p:sldLayoutId id="2147483725" r:id="rId2"/>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169"/>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30188" indent="-230188" algn="l" rtl="0" eaLnBrk="1" fontAlgn="base" hangingPunct="1">
        <a:spcBef>
          <a:spcPts val="169"/>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1775" algn="l" rtl="0" eaLnBrk="1" fontAlgn="base" hangingPunct="1">
        <a:spcBef>
          <a:spcPts val="169"/>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4213" indent="-222250" algn="l" rtl="0" eaLnBrk="1" fontAlgn="base" hangingPunct="1">
        <a:spcBef>
          <a:spcPts val="169"/>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30188" algn="l" rtl="0" eaLnBrk="1" fontAlgn="base" hangingPunct="1">
        <a:spcBef>
          <a:spcPts val="169"/>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583" userDrawn="1">
          <p15:clr>
            <a:srgbClr val="F26B43"/>
          </p15:clr>
        </p15:guide>
        <p15:guide id="1" pos="7512" userDrawn="1">
          <p15:clr>
            <a:srgbClr val="5ACBF0"/>
          </p15:clr>
        </p15:guide>
        <p15:guide id="2" pos="12971">
          <p15:clr>
            <a:srgbClr val="5ACBF0"/>
          </p15:clr>
        </p15:guide>
        <p15:guide id="3" pos="168" userDrawn="1">
          <p15:clr>
            <a:srgbClr val="5ACBF0"/>
          </p15:clr>
        </p15:guide>
        <p15:guide id="5" orient="horz" pos="637" userDrawn="1">
          <p15:clr>
            <a:srgbClr val="F26B43"/>
          </p15:clr>
        </p15:guide>
        <p15:guide id="6"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6.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12" Type="http://schemas.openxmlformats.org/officeDocument/2006/relationships/image" Target="../media/image88.jpg"/><Relationship Id="rId2" Type="http://schemas.openxmlformats.org/officeDocument/2006/relationships/image" Target="../media/image79.jpeg"/><Relationship Id="rId1" Type="http://schemas.openxmlformats.org/officeDocument/2006/relationships/slideLayout" Target="../slideLayouts/slideLayout9.xml"/><Relationship Id="rId6" Type="http://schemas.openxmlformats.org/officeDocument/2006/relationships/image" Target="../media/image83.jpeg"/><Relationship Id="rId11" Type="http://schemas.openxmlformats.org/officeDocument/2006/relationships/image" Target="../media/image87.jpeg"/><Relationship Id="rId5" Type="http://schemas.openxmlformats.org/officeDocument/2006/relationships/image" Target="../media/image82.png"/><Relationship Id="rId10" Type="http://schemas.openxmlformats.org/officeDocument/2006/relationships/image" Target="../media/image61.png"/><Relationship Id="rId4" Type="http://schemas.openxmlformats.org/officeDocument/2006/relationships/image" Target="../media/image81.png"/><Relationship Id="rId9" Type="http://schemas.openxmlformats.org/officeDocument/2006/relationships/image" Target="../media/image86.png"/></Relationships>
</file>

<file path=ppt/slides/_rels/slide11.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image" Target="../media/image90.emf"/></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8.xml"/><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jpe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37.jpeg"/><Relationship Id="rId2" Type="http://schemas.openxmlformats.org/officeDocument/2006/relationships/image" Target="../media/image27.jpeg"/><Relationship Id="rId1" Type="http://schemas.openxmlformats.org/officeDocument/2006/relationships/slideLayout" Target="../slideLayouts/slideLayout28.xml"/><Relationship Id="rId6" Type="http://schemas.openxmlformats.org/officeDocument/2006/relationships/image" Target="../media/image31.jpeg"/><Relationship Id="rId11" Type="http://schemas.openxmlformats.org/officeDocument/2006/relationships/image" Target="../media/image36.png"/><Relationship Id="rId5" Type="http://schemas.openxmlformats.org/officeDocument/2006/relationships/image" Target="../media/image30.jpeg"/><Relationship Id="rId10" Type="http://schemas.openxmlformats.org/officeDocument/2006/relationships/image" Target="../media/image35.png"/><Relationship Id="rId4" Type="http://schemas.openxmlformats.org/officeDocument/2006/relationships/image" Target="../media/image29.jpeg"/><Relationship Id="rId9" Type="http://schemas.openxmlformats.org/officeDocument/2006/relationships/image" Target="../media/image34.png"/><Relationship Id="rId14" Type="http://schemas.openxmlformats.org/officeDocument/2006/relationships/image" Target="../media/image39.jpeg"/></Relationships>
</file>

<file path=ppt/slides/_rels/slide7.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jpeg"/><Relationship Id="rId18" Type="http://schemas.openxmlformats.org/officeDocument/2006/relationships/image" Target="../media/image55.pn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49.jpeg"/><Relationship Id="rId17" Type="http://schemas.openxmlformats.org/officeDocument/2006/relationships/image" Target="../media/image54.png"/><Relationship Id="rId2" Type="http://schemas.openxmlformats.org/officeDocument/2006/relationships/notesSlide" Target="../notesSlides/notesSlide5.xml"/><Relationship Id="rId16" Type="http://schemas.openxmlformats.org/officeDocument/2006/relationships/image" Target="../media/image53.jpeg"/><Relationship Id="rId20" Type="http://schemas.openxmlformats.org/officeDocument/2006/relationships/image" Target="../media/image57.jpeg"/><Relationship Id="rId1" Type="http://schemas.openxmlformats.org/officeDocument/2006/relationships/slideLayout" Target="../slideLayouts/slideLayout28.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png"/><Relationship Id="rId15" Type="http://schemas.openxmlformats.org/officeDocument/2006/relationships/image" Target="../media/image52.jpeg"/><Relationship Id="rId10" Type="http://schemas.openxmlformats.org/officeDocument/2006/relationships/image" Target="../media/image47.jpeg"/><Relationship Id="rId19" Type="http://schemas.openxmlformats.org/officeDocument/2006/relationships/image" Target="../media/image56.png"/><Relationship Id="rId4" Type="http://schemas.openxmlformats.org/officeDocument/2006/relationships/image" Target="../media/image41.png"/><Relationship Id="rId9" Type="http://schemas.openxmlformats.org/officeDocument/2006/relationships/image" Target="../media/image46.jpeg"/><Relationship Id="rId14" Type="http://schemas.openxmlformats.org/officeDocument/2006/relationships/image" Target="../media/image51.png"/></Relationships>
</file>

<file path=ppt/slides/_rels/slide8.xml.rels><?xml version="1.0" encoding="UTF-8" standalone="yes"?>
<Relationships xmlns="http://schemas.openxmlformats.org/package/2006/relationships"><Relationship Id="rId8" Type="http://schemas.openxmlformats.org/officeDocument/2006/relationships/image" Target="../media/image64.jpeg"/><Relationship Id="rId13" Type="http://schemas.openxmlformats.org/officeDocument/2006/relationships/image" Target="../media/image69.jpeg"/><Relationship Id="rId18" Type="http://schemas.openxmlformats.org/officeDocument/2006/relationships/image" Target="../media/image74.png"/><Relationship Id="rId3" Type="http://schemas.openxmlformats.org/officeDocument/2006/relationships/image" Target="../media/image59.jpeg"/><Relationship Id="rId21" Type="http://schemas.openxmlformats.org/officeDocument/2006/relationships/image" Target="../media/image77.png"/><Relationship Id="rId7" Type="http://schemas.openxmlformats.org/officeDocument/2006/relationships/image" Target="../media/image63.png"/><Relationship Id="rId12" Type="http://schemas.openxmlformats.org/officeDocument/2006/relationships/image" Target="../media/image68.jpeg"/><Relationship Id="rId17" Type="http://schemas.openxmlformats.org/officeDocument/2006/relationships/image" Target="../media/image73.jpeg"/><Relationship Id="rId2" Type="http://schemas.openxmlformats.org/officeDocument/2006/relationships/image" Target="../media/image58.png"/><Relationship Id="rId16" Type="http://schemas.openxmlformats.org/officeDocument/2006/relationships/image" Target="../media/image72.png"/><Relationship Id="rId20" Type="http://schemas.openxmlformats.org/officeDocument/2006/relationships/image" Target="../media/image76.png"/><Relationship Id="rId1" Type="http://schemas.openxmlformats.org/officeDocument/2006/relationships/slideLayout" Target="../slideLayouts/slideLayout1.xml"/><Relationship Id="rId6" Type="http://schemas.openxmlformats.org/officeDocument/2006/relationships/image" Target="../media/image62.jpeg"/><Relationship Id="rId11"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image" Target="../media/image71.jpeg"/><Relationship Id="rId10" Type="http://schemas.openxmlformats.org/officeDocument/2006/relationships/image" Target="../media/image66.jpeg"/><Relationship Id="rId19" Type="http://schemas.openxmlformats.org/officeDocument/2006/relationships/image" Target="../media/image75.png"/><Relationship Id="rId4" Type="http://schemas.openxmlformats.org/officeDocument/2006/relationships/image" Target="../media/image60.png"/><Relationship Id="rId9" Type="http://schemas.openxmlformats.org/officeDocument/2006/relationships/image" Target="../media/image65.jpeg"/><Relationship Id="rId14" Type="http://schemas.openxmlformats.org/officeDocument/2006/relationships/image" Target="../media/image70.png"/><Relationship Id="rId22" Type="http://schemas.openxmlformats.org/officeDocument/2006/relationships/image" Target="../media/image78.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2E0F13-6780-5C71-9C03-DE3D26A15C6C}"/>
              </a:ext>
            </a:extLst>
          </p:cNvPr>
          <p:cNvSpPr>
            <a:spLocks noGrp="1"/>
          </p:cNvSpPr>
          <p:nvPr>
            <p:ph type="title"/>
          </p:nvPr>
        </p:nvSpPr>
        <p:spPr/>
        <p:txBody>
          <a:bodyPr/>
          <a:lstStyle/>
          <a:p>
            <a:r>
              <a:rPr lang="en-US" dirty="0"/>
              <a:t>Hydroelectric Design Center (HDC)</a:t>
            </a:r>
          </a:p>
        </p:txBody>
      </p:sp>
      <p:sp>
        <p:nvSpPr>
          <p:cNvPr id="9" name="Text Placeholder 8">
            <a:extLst>
              <a:ext uri="{FF2B5EF4-FFF2-40B4-BE49-F238E27FC236}">
                <a16:creationId xmlns:a16="http://schemas.microsoft.com/office/drawing/2014/main" id="{B5CABB02-A465-EA48-DB69-853DCD332C84}"/>
              </a:ext>
            </a:extLst>
          </p:cNvPr>
          <p:cNvSpPr>
            <a:spLocks noGrp="1"/>
          </p:cNvSpPr>
          <p:nvPr>
            <p:ph type="body" sz="quarter" idx="16"/>
          </p:nvPr>
        </p:nvSpPr>
        <p:spPr/>
        <p:txBody>
          <a:bodyPr/>
          <a:lstStyle/>
          <a:p>
            <a:r>
              <a:rPr lang="en-US" b="1" dirty="0"/>
              <a:t>Organizational Overview</a:t>
            </a:r>
          </a:p>
          <a:p>
            <a:endParaRPr lang="en-US" dirty="0"/>
          </a:p>
          <a:p>
            <a:r>
              <a:rPr lang="en-US" dirty="0"/>
              <a:t>Mid-West Electric Consumers Association (MECA)</a:t>
            </a:r>
          </a:p>
          <a:p>
            <a:r>
              <a:rPr lang="en-US" dirty="0"/>
              <a:t>Annual Meeting</a:t>
            </a:r>
          </a:p>
          <a:p>
            <a:endParaRPr lang="en-US" dirty="0"/>
          </a:p>
          <a:p>
            <a:r>
              <a:rPr lang="en-US" dirty="0"/>
              <a:t>Kallan Mrozek, P.E.</a:t>
            </a:r>
          </a:p>
          <a:p>
            <a:r>
              <a:rPr lang="en-US" dirty="0"/>
              <a:t>Regional Design Manager</a:t>
            </a:r>
          </a:p>
          <a:p>
            <a:endParaRPr lang="en-US" dirty="0"/>
          </a:p>
          <a:p>
            <a:r>
              <a:rPr lang="en-US" dirty="0"/>
              <a:t>10 December 24</a:t>
            </a:r>
          </a:p>
          <a:p>
            <a:r>
              <a:rPr lang="en-US" dirty="0"/>
              <a:t>Denver, CO</a:t>
            </a:r>
          </a:p>
          <a:p>
            <a:endParaRPr lang="en-US" dirty="0"/>
          </a:p>
        </p:txBody>
      </p:sp>
      <p:pic>
        <p:nvPicPr>
          <p:cNvPr id="2" name="Picture Placeholder 6" descr="A picture containing outdoor, outdoor object, ride&#10;&#10;Description automatically generated">
            <a:extLst>
              <a:ext uri="{FF2B5EF4-FFF2-40B4-BE49-F238E27FC236}">
                <a16:creationId xmlns:a16="http://schemas.microsoft.com/office/drawing/2014/main" id="{97E84DED-C62F-7DFC-162E-23A8DDF8735A}"/>
              </a:ext>
            </a:extLst>
          </p:cNvPr>
          <p:cNvPicPr>
            <a:picLocks noGrp="1" noChangeAspect="1"/>
          </p:cNvPicPr>
          <p:nvPr>
            <p:ph type="pic" sz="quarter" idx="14"/>
          </p:nvPr>
        </p:nvPicPr>
        <p:blipFill rotWithShape="1">
          <a:blip r:embed="rId2" cstate="hqprint">
            <a:extLst>
              <a:ext uri="{28A0092B-C50C-407E-A947-70E740481C1C}">
                <a14:useLocalDpi xmlns:a14="http://schemas.microsoft.com/office/drawing/2010/main"/>
              </a:ext>
            </a:extLst>
          </a:blip>
          <a:srcRect/>
          <a:stretch/>
        </p:blipFill>
        <p:spPr>
          <a:xfrm>
            <a:off x="8501063" y="1227138"/>
            <a:ext cx="3424237" cy="2549525"/>
          </a:xfrm>
          <a:prstGeom prst="rect">
            <a:avLst/>
          </a:prstGeom>
        </p:spPr>
      </p:pic>
      <p:pic>
        <p:nvPicPr>
          <p:cNvPr id="3" name="Picture Placeholder 14" descr="A picture containing indoor&#10;&#10;Description automatically generated">
            <a:extLst>
              <a:ext uri="{FF2B5EF4-FFF2-40B4-BE49-F238E27FC236}">
                <a16:creationId xmlns:a16="http://schemas.microsoft.com/office/drawing/2014/main" id="{F4EDBC7E-0E37-620B-0EE0-2D37CDB0BEC3}"/>
              </a:ext>
            </a:extLst>
          </p:cNvPr>
          <p:cNvPicPr>
            <a:picLocks noGrp="1" noChangeAspect="1"/>
          </p:cNvPicPr>
          <p:nvPr>
            <p:ph type="pic" sz="quarter" idx="13"/>
          </p:nvPr>
        </p:nvPicPr>
        <p:blipFill rotWithShape="1">
          <a:blip r:embed="rId3" cstate="hqprint">
            <a:extLst>
              <a:ext uri="{28A0092B-C50C-407E-A947-70E740481C1C}">
                <a14:useLocalDpi xmlns:a14="http://schemas.microsoft.com/office/drawing/2010/main"/>
              </a:ext>
            </a:extLst>
          </a:blip>
          <a:srcRect/>
          <a:stretch/>
        </p:blipFill>
        <p:spPr>
          <a:xfrm>
            <a:off x="8501063" y="3881438"/>
            <a:ext cx="3424237" cy="2547937"/>
          </a:xfrm>
          <a:prstGeom prst="rect">
            <a:avLst/>
          </a:prstGeom>
        </p:spPr>
      </p:pic>
      <p:pic>
        <p:nvPicPr>
          <p:cNvPr id="4" name="Picture Placeholder 3" descr="A picture containing boat, dock, dirty&#10;&#10;Description automatically generated">
            <a:extLst>
              <a:ext uri="{FF2B5EF4-FFF2-40B4-BE49-F238E27FC236}">
                <a16:creationId xmlns:a16="http://schemas.microsoft.com/office/drawing/2014/main" id="{C9506CA0-53BD-1025-109E-2EED1067FBAC}"/>
              </a:ext>
            </a:extLst>
          </p:cNvPr>
          <p:cNvPicPr>
            <a:picLocks noGrp="1" noChangeAspect="1"/>
          </p:cNvPicPr>
          <p:nvPr>
            <p:ph type="pic" sz="quarter" idx="15"/>
          </p:nvPr>
        </p:nvPicPr>
        <p:blipFill>
          <a:blip r:embed="rId4" cstate="hqprint">
            <a:extLst>
              <a:ext uri="{28A0092B-C50C-407E-A947-70E740481C1C}">
                <a14:useLocalDpi xmlns:a14="http://schemas.microsoft.com/office/drawing/2010/main"/>
              </a:ext>
            </a:extLst>
          </a:blip>
          <a:srcRect/>
          <a:stretch>
            <a:fillRect/>
          </a:stretch>
        </p:blipFill>
        <p:spPr>
          <a:xfrm>
            <a:off x="4725988" y="1227138"/>
            <a:ext cx="3689350" cy="5211762"/>
          </a:xfrm>
          <a:prstGeom prst="rect">
            <a:avLst/>
          </a:prstGeom>
        </p:spPr>
      </p:pic>
    </p:spTree>
    <p:extLst>
      <p:ext uri="{BB962C8B-B14F-4D97-AF65-F5344CB8AC3E}">
        <p14:creationId xmlns:p14="http://schemas.microsoft.com/office/powerpoint/2010/main" val="141296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44F2AF58-C7B7-DCCD-B04E-C3F6B40508E6}"/>
              </a:ext>
            </a:extLst>
          </p:cNvPr>
          <p:cNvSpPr txBox="1"/>
          <p:nvPr/>
        </p:nvSpPr>
        <p:spPr>
          <a:xfrm>
            <a:off x="6141774" y="5506134"/>
            <a:ext cx="3140334" cy="1338828"/>
          </a:xfrm>
          <a:prstGeom prst="rect">
            <a:avLst/>
          </a:prstGeom>
          <a:noFill/>
        </p:spPr>
        <p:txBody>
          <a:bodyPr wrap="square" rtlCol="0">
            <a:spAutoFit/>
          </a:bodyPr>
          <a:lstStyle/>
          <a:p>
            <a:endParaRPr lang="en-US" sz="900" dirty="0">
              <a:solidFill>
                <a:schemeClr val="bg1"/>
              </a:solidFill>
            </a:endParaRPr>
          </a:p>
          <a:p>
            <a:pPr marL="171450" indent="-171450">
              <a:buFont typeface="Wingdings" panose="05000000000000000000" pitchFamily="2" charset="2"/>
              <a:buChar char="Ø"/>
            </a:pPr>
            <a:endParaRPr lang="en-US" sz="900" dirty="0">
              <a:solidFill>
                <a:schemeClr val="bg1"/>
              </a:solidFill>
            </a:endParaRPr>
          </a:p>
          <a:p>
            <a:pPr marL="171450" indent="-171450">
              <a:buFont typeface="Wingdings" panose="05000000000000000000" pitchFamily="2" charset="2"/>
              <a:buChar char="Ø"/>
            </a:pPr>
            <a:r>
              <a:rPr lang="en-US" sz="900" dirty="0">
                <a:solidFill>
                  <a:schemeClr val="bg1"/>
                </a:solidFill>
              </a:rPr>
              <a:t>For more information contact the Program Manager: Locke Williams, Locke.M.Williams@usace.army.mil</a:t>
            </a:r>
          </a:p>
          <a:p>
            <a:pPr marL="171450" indent="-171450">
              <a:buFont typeface="Wingdings" panose="05000000000000000000" pitchFamily="2" charset="2"/>
              <a:buChar char="Ø"/>
            </a:pPr>
            <a:endParaRPr lang="en-US" sz="900" dirty="0">
              <a:solidFill>
                <a:schemeClr val="bg1"/>
              </a:solidFill>
            </a:endParaRPr>
          </a:p>
          <a:p>
            <a:pPr marL="171450" indent="-171450">
              <a:buFont typeface="Wingdings" panose="05000000000000000000" pitchFamily="2" charset="2"/>
              <a:buChar char="Ø"/>
            </a:pPr>
            <a:r>
              <a:rPr lang="en-US" sz="900" dirty="0">
                <a:solidFill>
                  <a:schemeClr val="bg1"/>
                </a:solidFill>
              </a:rPr>
              <a:t>SharePoint Site: https://usace.dps.mil/sites/KMP-HP/SitePages/R%26D-Program.aspx</a:t>
            </a:r>
          </a:p>
          <a:p>
            <a:endParaRPr lang="en-US" sz="900" dirty="0">
              <a:solidFill>
                <a:schemeClr val="bg1"/>
              </a:solidFill>
            </a:endParaRPr>
          </a:p>
          <a:p>
            <a:pPr marL="171450" indent="-171450">
              <a:buFont typeface="Wingdings" panose="05000000000000000000" pitchFamily="2" charset="2"/>
              <a:buChar char="Ø"/>
            </a:pPr>
            <a:endParaRPr lang="en-US" sz="900" dirty="0">
              <a:solidFill>
                <a:schemeClr val="bg1"/>
              </a:solidFill>
            </a:endParaRPr>
          </a:p>
        </p:txBody>
      </p:sp>
      <p:sp>
        <p:nvSpPr>
          <p:cNvPr id="4" name="Content Placeholder 3">
            <a:extLst>
              <a:ext uri="{FF2B5EF4-FFF2-40B4-BE49-F238E27FC236}">
                <a16:creationId xmlns:a16="http://schemas.microsoft.com/office/drawing/2014/main" id="{72E2FF15-B163-91AE-E2E8-58B1E00086B9}"/>
              </a:ext>
            </a:extLst>
          </p:cNvPr>
          <p:cNvSpPr>
            <a:spLocks noGrp="1"/>
          </p:cNvSpPr>
          <p:nvPr>
            <p:ph sz="quarter" idx="15"/>
          </p:nvPr>
        </p:nvSpPr>
        <p:spPr/>
        <p:txBody>
          <a:bodyPr/>
          <a:lstStyle/>
          <a:p>
            <a:r>
              <a:rPr lang="en-US" dirty="0"/>
              <a:t>The Hydropower R&amp;D Program is a </a:t>
            </a:r>
            <a:r>
              <a:rPr lang="en-US" b="1" dirty="0"/>
              <a:t>national program </a:t>
            </a:r>
            <a:r>
              <a:rPr lang="en-US" dirty="0"/>
              <a:t>that serves all USACE Hydropower by considering the R&amp;D needs and ideas from all MSCs and facilitates identifying funding, writing proposals, tracking project execution, and communicating progress to USACE Hydropower leaders.</a:t>
            </a:r>
          </a:p>
          <a:p>
            <a:endParaRPr lang="en-US" dirty="0"/>
          </a:p>
          <a:p>
            <a:r>
              <a:rPr lang="en-US" b="1" dirty="0"/>
              <a:t>Mission</a:t>
            </a:r>
          </a:p>
          <a:p>
            <a:r>
              <a:rPr lang="en-US" dirty="0"/>
              <a:t>Prioritize and align defined hydropower needs with R&amp;D funding opportunities to:</a:t>
            </a:r>
          </a:p>
          <a:p>
            <a:pPr marL="171450" indent="-171450">
              <a:buFont typeface="Arial" panose="020B0604020202020204" pitchFamily="34" charset="0"/>
              <a:buChar char="•"/>
            </a:pPr>
            <a:r>
              <a:rPr lang="en-US" dirty="0"/>
              <a:t>Reduce the cost of generation.</a:t>
            </a:r>
          </a:p>
          <a:p>
            <a:pPr marL="171450" indent="-171450">
              <a:buFont typeface="Arial" panose="020B0604020202020204" pitchFamily="34" charset="0"/>
              <a:buChar char="•"/>
            </a:pPr>
            <a:r>
              <a:rPr lang="en-US" dirty="0"/>
              <a:t>Reduce outage frequency and duration.</a:t>
            </a:r>
          </a:p>
          <a:p>
            <a:pPr marL="171450" indent="-171450">
              <a:buFont typeface="Arial" panose="020B0604020202020204" pitchFamily="34" charset="0"/>
              <a:buChar char="•"/>
            </a:pPr>
            <a:r>
              <a:rPr lang="en-US" dirty="0"/>
              <a:t>Increase the longevity of the equipment.</a:t>
            </a:r>
          </a:p>
          <a:p>
            <a:pPr marL="171450" indent="-171450">
              <a:buFont typeface="Arial" panose="020B0604020202020204" pitchFamily="34" charset="0"/>
              <a:buChar char="•"/>
            </a:pPr>
            <a:r>
              <a:rPr lang="en-US" dirty="0"/>
              <a:t>Improve environmental stewardship.</a:t>
            </a:r>
          </a:p>
          <a:p>
            <a:pPr marL="171450" indent="-171450">
              <a:buFont typeface="Arial" panose="020B0604020202020204" pitchFamily="34" charset="0"/>
              <a:buChar char="•"/>
            </a:pPr>
            <a:r>
              <a:rPr lang="en-US" dirty="0"/>
              <a:t>Improve safety.</a:t>
            </a:r>
          </a:p>
          <a:p>
            <a:pPr marL="171450" indent="-171450">
              <a:buFont typeface="Arial" panose="020B0604020202020204" pitchFamily="34" charset="0"/>
              <a:buChar char="•"/>
            </a:pPr>
            <a:endParaRPr lang="en-US" dirty="0"/>
          </a:p>
          <a:p>
            <a:endParaRPr lang="en-US" sz="900" dirty="0"/>
          </a:p>
          <a:p>
            <a:endParaRPr lang="en-US" dirty="0"/>
          </a:p>
          <a:p>
            <a:endParaRPr lang="en-US" sz="900" dirty="0"/>
          </a:p>
          <a:p>
            <a:endParaRPr lang="en-US" dirty="0"/>
          </a:p>
          <a:p>
            <a:endParaRPr lang="en-US" sz="900" dirty="0"/>
          </a:p>
          <a:p>
            <a:endParaRPr lang="en-US" sz="900" dirty="0"/>
          </a:p>
          <a:p>
            <a:r>
              <a:rPr lang="en-US" sz="900" dirty="0"/>
              <a:t>SharePoint Site: https://usace.dps.mil/sites/KMP-HP/SitePages/R%26D-Program.aspx</a:t>
            </a:r>
          </a:p>
          <a:p>
            <a:pPr marL="171450" indent="-171450">
              <a:buFont typeface="Arial" panose="020B0604020202020204" pitchFamily="34" charset="0"/>
              <a:buChar char="•"/>
            </a:pPr>
            <a:endParaRPr lang="en-US" dirty="0"/>
          </a:p>
          <a:p>
            <a:endParaRPr lang="en-US" dirty="0"/>
          </a:p>
        </p:txBody>
      </p:sp>
      <p:sp>
        <p:nvSpPr>
          <p:cNvPr id="5" name="Content Placeholder 4">
            <a:extLst>
              <a:ext uri="{FF2B5EF4-FFF2-40B4-BE49-F238E27FC236}">
                <a16:creationId xmlns:a16="http://schemas.microsoft.com/office/drawing/2014/main" id="{28B73E38-4DE8-93C5-B3C5-8EF289B1E6A0}"/>
              </a:ext>
            </a:extLst>
          </p:cNvPr>
          <p:cNvSpPr>
            <a:spLocks noGrp="1"/>
          </p:cNvSpPr>
          <p:nvPr>
            <p:ph sz="quarter" idx="22"/>
          </p:nvPr>
        </p:nvSpPr>
        <p:spPr/>
        <p:txBody>
          <a:bodyPr/>
          <a:lstStyle/>
          <a:p>
            <a:r>
              <a:rPr lang="en-US" b="1" u="sng" dirty="0"/>
              <a:t>FY25 Program Overview</a:t>
            </a:r>
          </a:p>
          <a:p>
            <a:endParaRPr lang="en-US" sz="600" dirty="0"/>
          </a:p>
          <a:p>
            <a:r>
              <a:rPr lang="en-US" b="1" dirty="0"/>
              <a:t>DOE HydroWIRES</a:t>
            </a:r>
          </a:p>
          <a:p>
            <a:r>
              <a:rPr lang="en-US" dirty="0"/>
              <a:t>Value of Repairing Pump Storage Capability at DeGray &amp; Clarence Cannon</a:t>
            </a:r>
          </a:p>
          <a:p>
            <a:pPr marL="171450" indent="-171450">
              <a:buFont typeface="Arial" panose="020B0604020202020204" pitchFamily="34" charset="0"/>
              <a:buChar char="•"/>
            </a:pPr>
            <a:r>
              <a:rPr lang="en-US" dirty="0"/>
              <a:t>ANL is the lead with support from PNNL &amp; HDC</a:t>
            </a:r>
          </a:p>
          <a:p>
            <a:pPr marL="171450" indent="-171450">
              <a:buFont typeface="Arial" panose="020B0604020202020204" pitchFamily="34" charset="0"/>
              <a:buChar char="•"/>
            </a:pPr>
            <a:r>
              <a:rPr lang="en-US" dirty="0"/>
              <a:t>POC: Mark Parrish (HDC)</a:t>
            </a:r>
          </a:p>
          <a:p>
            <a:r>
              <a:rPr lang="en-US" dirty="0"/>
              <a:t>Effort/Requirements of Converting Non-Pumping Hydro to Pumping Hydro</a:t>
            </a:r>
          </a:p>
          <a:p>
            <a:pPr marL="171450" indent="-171450">
              <a:buFont typeface="Arial" panose="020B0604020202020204" pitchFamily="34" charset="0"/>
              <a:buChar char="•"/>
            </a:pPr>
            <a:r>
              <a:rPr lang="en-US" dirty="0"/>
              <a:t>PNNL is the lead with support from ORNL &amp; HDC</a:t>
            </a:r>
          </a:p>
          <a:p>
            <a:pPr marL="171450" indent="-171450">
              <a:buFont typeface="Arial" panose="020B0604020202020204" pitchFamily="34" charset="0"/>
              <a:buChar char="•"/>
            </a:pPr>
            <a:r>
              <a:rPr lang="en-US" dirty="0"/>
              <a:t>POC: Dan Patla (HDC)</a:t>
            </a:r>
          </a:p>
          <a:p>
            <a:pPr marL="171450" indent="-171450">
              <a:buFont typeface="Arial" panose="020B0604020202020204" pitchFamily="34" charset="0"/>
              <a:buChar char="•"/>
            </a:pPr>
            <a:endParaRPr lang="en-US" sz="600" dirty="0"/>
          </a:p>
          <a:p>
            <a:r>
              <a:rPr lang="en-US" b="1" dirty="0"/>
              <a:t>ERDC-RARG</a:t>
            </a:r>
          </a:p>
          <a:p>
            <a:r>
              <a:rPr lang="en-US" dirty="0"/>
              <a:t>Environmentally Acceptable Lubricants in Thrust Bearings ($1.03M)</a:t>
            </a:r>
          </a:p>
          <a:p>
            <a:pPr marL="171450" indent="-171450">
              <a:buFont typeface="Arial" panose="020B0604020202020204" pitchFamily="34" charset="0"/>
              <a:buChar char="•"/>
            </a:pPr>
            <a:r>
              <a:rPr lang="en-US" dirty="0"/>
              <a:t>Funded with BPA funds in FY24 ($100k), will be funded further in FY25 by ERDC</a:t>
            </a:r>
          </a:p>
          <a:p>
            <a:pPr marL="171450" indent="-171450">
              <a:buFont typeface="Arial" panose="020B0604020202020204" pitchFamily="34" charset="0"/>
              <a:buChar char="•"/>
            </a:pPr>
            <a:r>
              <a:rPr lang="en-US" dirty="0"/>
              <a:t>POC: Catherine Campbell (HDC), Aaron Petri (ERDC-CERL)</a:t>
            </a:r>
          </a:p>
          <a:p>
            <a:r>
              <a:rPr lang="en-US" dirty="0"/>
              <a:t>Impacts of High Chloride Content on Fatigue Life of Cast Stainless Steel Turbines ($400k)</a:t>
            </a:r>
          </a:p>
          <a:p>
            <a:pPr marL="171450" indent="-171450">
              <a:buFont typeface="Arial" panose="020B0604020202020204" pitchFamily="34" charset="0"/>
              <a:buChar char="•"/>
            </a:pPr>
            <a:r>
              <a:rPr lang="en-US" dirty="0"/>
              <a:t>Funded by ERDC in FY24 ($15k), will be funded further in FY25 by ERDC</a:t>
            </a:r>
          </a:p>
          <a:p>
            <a:pPr marL="171450" indent="-171450">
              <a:buFont typeface="Arial" panose="020B0604020202020204" pitchFamily="34" charset="0"/>
              <a:buChar char="•"/>
            </a:pPr>
            <a:r>
              <a:rPr lang="en-US" dirty="0"/>
              <a:t>POC: Dan Patla (HDC), William Horner (ERDC-GSL)</a:t>
            </a:r>
          </a:p>
          <a:p>
            <a:pPr marL="171450" indent="-171450">
              <a:buFont typeface="Arial" panose="020B0604020202020204" pitchFamily="34" charset="0"/>
              <a:buChar char="•"/>
            </a:pPr>
            <a:endParaRPr lang="en-US" dirty="0"/>
          </a:p>
          <a:p>
            <a:r>
              <a:rPr lang="en-US" b="1" dirty="0"/>
              <a:t>DOE Lab Calls</a:t>
            </a:r>
          </a:p>
          <a:p>
            <a:pPr marL="171450" indent="-171450">
              <a:buFont typeface="Arial" panose="020B0604020202020204" pitchFamily="34" charset="0"/>
              <a:buChar char="•"/>
            </a:pPr>
            <a:r>
              <a:rPr lang="en-US" dirty="0"/>
              <a:t>EALs in Thrust Bearings - PNNL ($250k)</a:t>
            </a:r>
          </a:p>
          <a:p>
            <a:pPr marL="171450" indent="-171450">
              <a:buFont typeface="Arial" panose="020B0604020202020204" pitchFamily="34" charset="0"/>
              <a:buChar char="•"/>
            </a:pPr>
            <a:r>
              <a:rPr lang="en-US" dirty="0"/>
              <a:t>Bushing Test Stand Development - PNNL ($250k)</a:t>
            </a:r>
          </a:p>
          <a:p>
            <a:endParaRPr lang="en-US" dirty="0"/>
          </a:p>
          <a:p>
            <a:endParaRPr lang="en-US" dirty="0"/>
          </a:p>
        </p:txBody>
      </p:sp>
      <p:sp>
        <p:nvSpPr>
          <p:cNvPr id="6" name="Content Placeholder 5">
            <a:extLst>
              <a:ext uri="{FF2B5EF4-FFF2-40B4-BE49-F238E27FC236}">
                <a16:creationId xmlns:a16="http://schemas.microsoft.com/office/drawing/2014/main" id="{208BB155-D8A2-82D2-365A-FFE1C35002A0}"/>
              </a:ext>
            </a:extLst>
          </p:cNvPr>
          <p:cNvSpPr>
            <a:spLocks noGrp="1"/>
          </p:cNvSpPr>
          <p:nvPr>
            <p:ph sz="quarter" idx="23"/>
          </p:nvPr>
        </p:nvSpPr>
        <p:spPr/>
        <p:txBody>
          <a:bodyPr/>
          <a:lstStyle/>
          <a:p>
            <a:r>
              <a:rPr lang="en-US" b="1" u="sng" dirty="0"/>
              <a:t>Program Structure</a:t>
            </a:r>
          </a:p>
          <a:p>
            <a:endParaRPr lang="en-US" sz="300" dirty="0"/>
          </a:p>
          <a:p>
            <a:r>
              <a:rPr lang="en-US" dirty="0"/>
              <a:t>The program is comprised of 5 groups, the Steering Committee, Advisory Committee, and three action groups (R&amp;D Program Identification, R&amp;D Funding Identification, and R&amp;D Project Execution groups). </a:t>
            </a:r>
          </a:p>
          <a:p>
            <a:endParaRPr lang="en-US" sz="300" dirty="0"/>
          </a:p>
          <a:p>
            <a:r>
              <a:rPr lang="en-US" b="1" dirty="0"/>
              <a:t>Steering Committee</a:t>
            </a:r>
          </a:p>
          <a:p>
            <a:pPr marL="171450" indent="-171450">
              <a:buFont typeface="Arial" panose="020B0604020202020204" pitchFamily="34" charset="0"/>
              <a:buChar char="•"/>
            </a:pPr>
            <a:r>
              <a:rPr lang="en-US" dirty="0"/>
              <a:t>Comprised of representatives from HDC, ERDC, and HQ</a:t>
            </a:r>
          </a:p>
          <a:p>
            <a:pPr marL="171450" indent="-171450">
              <a:buFont typeface="Arial" panose="020B0604020202020204" pitchFamily="34" charset="0"/>
              <a:buChar char="•"/>
            </a:pPr>
            <a:r>
              <a:rPr lang="en-US" dirty="0"/>
              <a:t>Build and maintain a USACE-wide Hydropower R&amp;D Program that:</a:t>
            </a:r>
          </a:p>
          <a:p>
            <a:pPr marL="398463" lvl="1" indent="-171450">
              <a:buFont typeface="Courier New" panose="02070309020205020404" pitchFamily="49" charset="0"/>
              <a:buChar char="o"/>
            </a:pPr>
            <a:r>
              <a:rPr lang="en-US" dirty="0"/>
              <a:t>Gathers R&amp;D ideas from across the enterprise that align with the mission areas</a:t>
            </a:r>
          </a:p>
          <a:p>
            <a:pPr marL="398463" lvl="1" indent="-171450">
              <a:buFont typeface="Courier New" panose="02070309020205020404" pitchFamily="49" charset="0"/>
              <a:buChar char="o"/>
            </a:pPr>
            <a:r>
              <a:rPr lang="en-US" dirty="0"/>
              <a:t>Align funding/execution opportunities with top R&amp;D Priorities and facilitate proposal process</a:t>
            </a:r>
          </a:p>
          <a:p>
            <a:pPr marL="398463" lvl="1" indent="-171450">
              <a:buFont typeface="Courier New" panose="02070309020205020404" pitchFamily="49" charset="0"/>
              <a:buChar char="o"/>
            </a:pPr>
            <a:r>
              <a:rPr lang="en-US" dirty="0"/>
              <a:t>Identifies existing R&amp;D efforts internal &amp; external to USACE and communicates to enterprise</a:t>
            </a:r>
          </a:p>
          <a:p>
            <a:pPr marL="171450" indent="-171450">
              <a:buFont typeface="Arial" panose="020B0604020202020204" pitchFamily="34" charset="0"/>
              <a:buChar char="•"/>
            </a:pPr>
            <a:r>
              <a:rPr lang="en-US" dirty="0"/>
              <a:t>Coordinates with Advisory Committee &amp; Stakeholders</a:t>
            </a:r>
          </a:p>
          <a:p>
            <a:pPr marL="171450" indent="-171450">
              <a:buFont typeface="Arial" panose="020B0604020202020204" pitchFamily="34" charset="0"/>
              <a:buChar char="•"/>
            </a:pPr>
            <a:endParaRPr lang="en-US" sz="300" dirty="0"/>
          </a:p>
          <a:p>
            <a:r>
              <a:rPr lang="en-US" b="1" dirty="0"/>
              <a:t>Advisory Committee </a:t>
            </a:r>
            <a:r>
              <a:rPr lang="en-US" b="1" u="sng" dirty="0"/>
              <a:t>(LRD – Loren McDonald) </a:t>
            </a:r>
          </a:p>
          <a:p>
            <a:pPr marL="171450" indent="-171450">
              <a:buFont typeface="Arial" panose="020B0604020202020204" pitchFamily="34" charset="0"/>
              <a:buChar char="•"/>
            </a:pPr>
            <a:r>
              <a:rPr lang="en-US" dirty="0"/>
              <a:t>Comprised of representatives from each MSC, ERDC, HDC, HQ, and Operations</a:t>
            </a:r>
          </a:p>
          <a:p>
            <a:pPr marL="171450" indent="-171450">
              <a:buFont typeface="Arial" panose="020B0604020202020204" pitchFamily="34" charset="0"/>
              <a:buChar char="•"/>
            </a:pPr>
            <a:r>
              <a:rPr lang="en-US" dirty="0"/>
              <a:t>Provide knowledge of their region’s R&amp;D needs to communicate and align with submitted R&amp;D Ideas</a:t>
            </a:r>
          </a:p>
          <a:p>
            <a:pPr marL="171450" indent="-171450">
              <a:buFont typeface="Arial" panose="020B0604020202020204" pitchFamily="34" charset="0"/>
              <a:buChar char="•"/>
            </a:pPr>
            <a:r>
              <a:rPr lang="en-US" dirty="0"/>
              <a:t>Prioritize ideas</a:t>
            </a:r>
          </a:p>
          <a:p>
            <a:pPr marL="171450" indent="-171450">
              <a:buFont typeface="Arial" panose="020B0604020202020204" pitchFamily="34" charset="0"/>
              <a:buChar char="•"/>
            </a:pPr>
            <a:r>
              <a:rPr lang="en-US" dirty="0"/>
              <a:t>Assist Steering Committee with regional coordination</a:t>
            </a:r>
          </a:p>
          <a:p>
            <a:pPr marL="171450" indent="-171450">
              <a:buFont typeface="Arial" panose="020B0604020202020204" pitchFamily="34" charset="0"/>
              <a:buChar char="•"/>
            </a:pPr>
            <a:endParaRPr lang="en-US" sz="300" dirty="0"/>
          </a:p>
          <a:p>
            <a:r>
              <a:rPr lang="en-US" b="1" dirty="0"/>
              <a:t>Action Groups</a:t>
            </a:r>
          </a:p>
          <a:p>
            <a:pPr marL="171450" indent="-171450">
              <a:buFont typeface="Arial" panose="020B0604020202020204" pitchFamily="34" charset="0"/>
              <a:buChar char="•"/>
            </a:pPr>
            <a:r>
              <a:rPr lang="en-US" dirty="0"/>
              <a:t>Responsible for gathering ideas, identifying funding sources, and executing R&amp;D projects</a:t>
            </a:r>
          </a:p>
          <a:p>
            <a:endParaRPr lang="en-US" dirty="0"/>
          </a:p>
        </p:txBody>
      </p:sp>
      <p:sp>
        <p:nvSpPr>
          <p:cNvPr id="3" name="Title 2">
            <a:extLst>
              <a:ext uri="{FF2B5EF4-FFF2-40B4-BE49-F238E27FC236}">
                <a16:creationId xmlns:a16="http://schemas.microsoft.com/office/drawing/2014/main" id="{F4ACABE0-A61F-DB47-1486-36B3CA8E30AD}"/>
              </a:ext>
            </a:extLst>
          </p:cNvPr>
          <p:cNvSpPr>
            <a:spLocks noGrp="1"/>
          </p:cNvSpPr>
          <p:nvPr>
            <p:ph type="title"/>
          </p:nvPr>
        </p:nvSpPr>
        <p:spPr/>
        <p:txBody>
          <a:bodyPr/>
          <a:lstStyle/>
          <a:p>
            <a:r>
              <a:rPr lang="en-US" dirty="0"/>
              <a:t>National Hydropower r&amp;D Program</a:t>
            </a:r>
          </a:p>
        </p:txBody>
      </p:sp>
      <p:pic>
        <p:nvPicPr>
          <p:cNvPr id="9" name="Picture 2" descr="PRESENTATION TITLE">
            <a:extLst>
              <a:ext uri="{FF2B5EF4-FFF2-40B4-BE49-F238E27FC236}">
                <a16:creationId xmlns:a16="http://schemas.microsoft.com/office/drawing/2014/main" id="{97E09412-7295-CAAA-78B2-98DBCA40650D}"/>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flipV="1">
            <a:off x="5057806" y="5129825"/>
            <a:ext cx="580150" cy="5801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US Army Engineer Research and Development Center · GitHub">
            <a:extLst>
              <a:ext uri="{FF2B5EF4-FFF2-40B4-BE49-F238E27FC236}">
                <a16:creationId xmlns:a16="http://schemas.microsoft.com/office/drawing/2014/main" id="{5F11C0DB-EAAD-3657-7893-759F01D184BB}"/>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5239520" y="5801736"/>
            <a:ext cx="714645" cy="6797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3439C16B-E7AC-4E6A-D239-22428D2604E3}"/>
              </a:ext>
            </a:extLst>
          </p:cNvPr>
          <p:cNvPicPr>
            <a:picLocks noChangeAspect="1"/>
          </p:cNvPicPr>
          <p:nvPr/>
        </p:nvPicPr>
        <p:blipFill>
          <a:blip r:embed="rId4"/>
          <a:stretch>
            <a:fillRect/>
          </a:stretch>
        </p:blipFill>
        <p:spPr>
          <a:xfrm>
            <a:off x="4880618" y="3930557"/>
            <a:ext cx="1059236" cy="330629"/>
          </a:xfrm>
          <a:prstGeom prst="rect">
            <a:avLst/>
          </a:prstGeom>
        </p:spPr>
      </p:pic>
      <p:pic>
        <p:nvPicPr>
          <p:cNvPr id="12" name="Picture 11">
            <a:extLst>
              <a:ext uri="{FF2B5EF4-FFF2-40B4-BE49-F238E27FC236}">
                <a16:creationId xmlns:a16="http://schemas.microsoft.com/office/drawing/2014/main" id="{A6CAE336-52A1-E40E-A409-D1A9369A2FD2}"/>
              </a:ext>
            </a:extLst>
          </p:cNvPr>
          <p:cNvPicPr>
            <a:picLocks noChangeAspect="1"/>
          </p:cNvPicPr>
          <p:nvPr/>
        </p:nvPicPr>
        <p:blipFill>
          <a:blip r:embed="rId5"/>
          <a:stretch>
            <a:fillRect/>
          </a:stretch>
        </p:blipFill>
        <p:spPr>
          <a:xfrm>
            <a:off x="5239520" y="4303597"/>
            <a:ext cx="796872" cy="734467"/>
          </a:xfrm>
          <a:prstGeom prst="rect">
            <a:avLst/>
          </a:prstGeom>
        </p:spPr>
      </p:pic>
      <p:pic>
        <p:nvPicPr>
          <p:cNvPr id="1026" name="Picture 2" descr="DOE's WPTO announces $16 million for new HydroWIRES projects led by  national labs">
            <a:extLst>
              <a:ext uri="{FF2B5EF4-FFF2-40B4-BE49-F238E27FC236}">
                <a16:creationId xmlns:a16="http://schemas.microsoft.com/office/drawing/2014/main" id="{7A222511-84A7-26AC-C949-74067708B712}"/>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4293500" y="3050330"/>
            <a:ext cx="1526170" cy="3840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reau of Reclamation | U.S. Fish &amp; Wildlife Service">
            <a:extLst>
              <a:ext uri="{FF2B5EF4-FFF2-40B4-BE49-F238E27FC236}">
                <a16:creationId xmlns:a16="http://schemas.microsoft.com/office/drawing/2014/main" id="{27F2868C-68CE-E0C7-FF47-C6E2772D7751}"/>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2756065" y="2316596"/>
            <a:ext cx="1219073" cy="11124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rmy - COE | WBDG - Whole Building Design Guide">
            <a:extLst>
              <a:ext uri="{FF2B5EF4-FFF2-40B4-BE49-F238E27FC236}">
                <a16:creationId xmlns:a16="http://schemas.microsoft.com/office/drawing/2014/main" id="{0CA89875-422F-7506-5A98-BFF7B5D132CA}"/>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426000" y="2596080"/>
            <a:ext cx="1089576" cy="8329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Oak Ridge National Laboratory | Drupal.org">
            <a:extLst>
              <a:ext uri="{FF2B5EF4-FFF2-40B4-BE49-F238E27FC236}">
                <a16:creationId xmlns:a16="http://schemas.microsoft.com/office/drawing/2014/main" id="{2F75F2C9-5C37-DF19-4696-4A5ADDAEA904}"/>
              </a:ext>
            </a:extLst>
          </p:cNvPr>
          <p:cNvPicPr>
            <a:picLocks noChangeAspect="1" noChangeArrowheads="1"/>
          </p:cNvPicPr>
          <p:nvPr/>
        </p:nvPicPr>
        <p:blipFill>
          <a:blip r:embed="rId9" cstate="hqprint">
            <a:extLst>
              <a:ext uri="{28A0092B-C50C-407E-A947-70E740481C1C}">
                <a14:useLocalDpi xmlns:a14="http://schemas.microsoft.com/office/drawing/2010/main"/>
              </a:ext>
            </a:extLst>
          </a:blip>
          <a:srcRect/>
          <a:stretch>
            <a:fillRect/>
          </a:stretch>
        </p:blipFill>
        <p:spPr bwMode="auto">
          <a:xfrm>
            <a:off x="4252694" y="4303597"/>
            <a:ext cx="1147746" cy="5801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RI">
            <a:extLst>
              <a:ext uri="{FF2B5EF4-FFF2-40B4-BE49-F238E27FC236}">
                <a16:creationId xmlns:a16="http://schemas.microsoft.com/office/drawing/2014/main" id="{FCC6EF8C-4726-FFB1-B305-C20B5A356609}"/>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5037700" y="1547152"/>
            <a:ext cx="745073" cy="9130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EATI | LinkedIn">
            <a:extLst>
              <a:ext uri="{FF2B5EF4-FFF2-40B4-BE49-F238E27FC236}">
                <a16:creationId xmlns:a16="http://schemas.microsoft.com/office/drawing/2014/main" id="{7F3B5AB6-9018-C97C-2C8F-0D630C1028B6}"/>
              </a:ext>
            </a:extLst>
          </p:cNvPr>
          <p:cNvPicPr>
            <a:picLocks noChangeAspect="1" noChangeArrowheads="1"/>
          </p:cNvPicPr>
          <p:nvPr/>
        </p:nvPicPr>
        <p:blipFill rotWithShape="1">
          <a:blip r:embed="rId11">
            <a:extLst>
              <a:ext uri="{28A0092B-C50C-407E-A947-70E740481C1C}">
                <a14:useLocalDpi xmlns:a14="http://schemas.microsoft.com/office/drawing/2010/main"/>
              </a:ext>
            </a:extLst>
          </a:blip>
          <a:srcRect/>
          <a:stretch/>
        </p:blipFill>
        <p:spPr bwMode="auto">
          <a:xfrm>
            <a:off x="4056400" y="2483988"/>
            <a:ext cx="1106619" cy="337011"/>
          </a:xfrm>
          <a:prstGeom prst="rect">
            <a:avLst/>
          </a:prstGeom>
          <a:noFill/>
          <a:extLst>
            <a:ext uri="{909E8E84-426E-40DD-AFC4-6F175D3DCCD1}">
              <a14:hiddenFill xmlns:a14="http://schemas.microsoft.com/office/drawing/2010/main">
                <a:solidFill>
                  <a:srgbClr val="FFFFFF"/>
                </a:solidFill>
              </a14:hiddenFill>
            </a:ext>
          </a:extLst>
        </p:spPr>
      </p:pic>
      <p:pic>
        <p:nvPicPr>
          <p:cNvPr id="2" name="object 5">
            <a:extLst>
              <a:ext uri="{FF2B5EF4-FFF2-40B4-BE49-F238E27FC236}">
                <a16:creationId xmlns:a16="http://schemas.microsoft.com/office/drawing/2014/main" id="{A7CF8020-A6E5-28DB-D32D-53B540581F29}"/>
              </a:ext>
            </a:extLst>
          </p:cNvPr>
          <p:cNvPicPr/>
          <p:nvPr/>
        </p:nvPicPr>
        <p:blipFill>
          <a:blip r:embed="rId12" cstate="print"/>
          <a:stretch>
            <a:fillRect/>
          </a:stretch>
        </p:blipFill>
        <p:spPr>
          <a:xfrm>
            <a:off x="9663951" y="5692423"/>
            <a:ext cx="2042354" cy="789068"/>
          </a:xfrm>
          <a:prstGeom prst="rect">
            <a:avLst/>
          </a:prstGeom>
        </p:spPr>
      </p:pic>
      <p:sp>
        <p:nvSpPr>
          <p:cNvPr id="8" name="TextBox 7">
            <a:extLst>
              <a:ext uri="{FF2B5EF4-FFF2-40B4-BE49-F238E27FC236}">
                <a16:creationId xmlns:a16="http://schemas.microsoft.com/office/drawing/2014/main" id="{F7FB14CE-B814-F53B-4131-9CF053D59387}"/>
              </a:ext>
            </a:extLst>
          </p:cNvPr>
          <p:cNvSpPr txBox="1"/>
          <p:nvPr/>
        </p:nvSpPr>
        <p:spPr>
          <a:xfrm>
            <a:off x="6163389" y="3855720"/>
            <a:ext cx="5761911" cy="1615827"/>
          </a:xfrm>
          <a:prstGeom prst="rect">
            <a:avLst/>
          </a:prstGeom>
          <a:noFill/>
        </p:spPr>
        <p:txBody>
          <a:bodyPr wrap="square">
            <a:spAutoFit/>
          </a:bodyPr>
          <a:lstStyle/>
          <a:p>
            <a:r>
              <a:rPr lang="en-US" sz="900" b="1" u="sng" dirty="0">
                <a:solidFill>
                  <a:schemeClr val="bg1"/>
                </a:solidFill>
              </a:rPr>
              <a:t>Actions</a:t>
            </a:r>
            <a:endParaRPr lang="en-US" sz="900" dirty="0">
              <a:solidFill>
                <a:schemeClr val="bg1"/>
              </a:solidFill>
            </a:endParaRPr>
          </a:p>
          <a:p>
            <a:pPr marL="171450" indent="-171450">
              <a:buFont typeface="Arial" panose="020B0604020202020204" pitchFamily="34" charset="0"/>
              <a:buChar char="•"/>
            </a:pPr>
            <a:r>
              <a:rPr lang="en-US" sz="900" dirty="0">
                <a:solidFill>
                  <a:schemeClr val="bg1"/>
                </a:solidFill>
              </a:rPr>
              <a:t>Get the word out! Talk about the program and share the SharePoint site link.</a:t>
            </a:r>
          </a:p>
          <a:p>
            <a:pPr marL="171450" indent="-171450">
              <a:buFont typeface="Arial" panose="020B0604020202020204" pitchFamily="34" charset="0"/>
              <a:buChar char="•"/>
            </a:pPr>
            <a:r>
              <a:rPr lang="en-US" sz="900" dirty="0">
                <a:solidFill>
                  <a:schemeClr val="bg1"/>
                </a:solidFill>
              </a:rPr>
              <a:t>Submit ideas! Share the idea form link (on SharePoint) with your region.</a:t>
            </a:r>
          </a:p>
          <a:p>
            <a:pPr marL="171450" indent="-171450">
              <a:buFont typeface="Arial" panose="020B0604020202020204" pitchFamily="34" charset="0"/>
              <a:buChar char="•"/>
            </a:pPr>
            <a:r>
              <a:rPr lang="en-US" sz="900" dirty="0">
                <a:solidFill>
                  <a:schemeClr val="bg1"/>
                </a:solidFill>
              </a:rPr>
              <a:t>Let us know about innovative things your region is doing so we can share with the enterprise.</a:t>
            </a:r>
          </a:p>
          <a:p>
            <a:endParaRPr lang="en-US" sz="900" dirty="0">
              <a:solidFill>
                <a:schemeClr val="bg1"/>
              </a:solidFill>
            </a:endParaRPr>
          </a:p>
          <a:p>
            <a:r>
              <a:rPr lang="en-US" sz="900" b="1" u="sng" dirty="0">
                <a:solidFill>
                  <a:schemeClr val="bg1"/>
                </a:solidFill>
              </a:rPr>
              <a:t>What’s Next?</a:t>
            </a:r>
            <a:endParaRPr lang="en-US" sz="900" dirty="0">
              <a:solidFill>
                <a:schemeClr val="bg1"/>
              </a:solidFill>
            </a:endParaRPr>
          </a:p>
          <a:p>
            <a:pPr marL="171450" indent="-171450">
              <a:buFont typeface="Arial" panose="020B0604020202020204" pitchFamily="34" charset="0"/>
              <a:buChar char="•"/>
            </a:pPr>
            <a:r>
              <a:rPr lang="en-US" sz="900" dirty="0">
                <a:solidFill>
                  <a:schemeClr val="bg1"/>
                </a:solidFill>
              </a:rPr>
              <a:t>FY25 project priorities will be complete in October 2024 and will be shared in the next Hydropower Newsletter and on the SharePoint site.</a:t>
            </a:r>
          </a:p>
          <a:p>
            <a:pPr marL="171450" indent="-171450">
              <a:buFont typeface="Arial" panose="020B0604020202020204" pitchFamily="34" charset="0"/>
              <a:buChar char="•"/>
            </a:pPr>
            <a:r>
              <a:rPr lang="en-US" sz="900" dirty="0">
                <a:solidFill>
                  <a:schemeClr val="bg1"/>
                </a:solidFill>
              </a:rPr>
              <a:t>R&amp;D proposals will be submitted by December 2024.</a:t>
            </a:r>
          </a:p>
          <a:p>
            <a:pPr marL="171450" indent="-171450">
              <a:buFont typeface="Arial" panose="020B0604020202020204" pitchFamily="34" charset="0"/>
              <a:buChar char="•"/>
            </a:pPr>
            <a:r>
              <a:rPr lang="en-US" sz="900" dirty="0">
                <a:solidFill>
                  <a:schemeClr val="bg1"/>
                </a:solidFill>
              </a:rPr>
              <a:t>Continue existing work and continue to find new ways to execute the projects.</a:t>
            </a:r>
          </a:p>
          <a:p>
            <a:pPr marL="171450" indent="-171450">
              <a:buFont typeface="Arial" panose="020B0604020202020204" pitchFamily="34" charset="0"/>
              <a:buChar char="•"/>
            </a:pPr>
            <a:r>
              <a:rPr lang="en-US" sz="900" dirty="0">
                <a:solidFill>
                  <a:schemeClr val="bg1"/>
                </a:solidFill>
              </a:rPr>
              <a:t>FY24 Annual Report will be complete by November 2024.</a:t>
            </a:r>
          </a:p>
        </p:txBody>
      </p:sp>
    </p:spTree>
    <p:extLst>
      <p:ext uri="{BB962C8B-B14F-4D97-AF65-F5344CB8AC3E}">
        <p14:creationId xmlns:p14="http://schemas.microsoft.com/office/powerpoint/2010/main" val="2434766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1265715" y="4427485"/>
            <a:ext cx="2127504" cy="1597152"/>
          </a:xfrm>
        </p:spPr>
      </p:pic>
      <p:sp>
        <p:nvSpPr>
          <p:cNvPr id="2" name="Title 1"/>
          <p:cNvSpPr>
            <a:spLocks noGrp="1"/>
          </p:cNvSpPr>
          <p:nvPr>
            <p:ph type="title"/>
          </p:nvPr>
        </p:nvSpPr>
        <p:spPr/>
        <p:txBody>
          <a:bodyPr/>
          <a:lstStyle/>
          <a:p>
            <a:r>
              <a:rPr lang="en-US" dirty="0">
                <a:solidFill>
                  <a:schemeClr val="tx1"/>
                </a:solidFill>
              </a:rPr>
              <a:t>HDC Points of Contact</a:t>
            </a: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85727" y="4445662"/>
            <a:ext cx="1952714" cy="1614267"/>
          </a:xfrm>
          <a:prstGeom prst="rect">
            <a:avLst/>
          </a:prstGeom>
          <a:effectLst>
            <a:softEdge rad="0"/>
          </a:effectLst>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30949" y="4445662"/>
            <a:ext cx="2129384" cy="1597038"/>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84217" y="4427485"/>
            <a:ext cx="2892212" cy="1626869"/>
          </a:xfrm>
          <a:prstGeom prst="rect">
            <a:avLst/>
          </a:prstGeom>
        </p:spPr>
      </p:pic>
      <p:graphicFrame>
        <p:nvGraphicFramePr>
          <p:cNvPr id="11" name="Table 11">
            <a:extLst>
              <a:ext uri="{FF2B5EF4-FFF2-40B4-BE49-F238E27FC236}">
                <a16:creationId xmlns:a16="http://schemas.microsoft.com/office/drawing/2014/main" id="{404EF516-13C6-4F42-B80C-6C117B000680}"/>
              </a:ext>
            </a:extLst>
          </p:cNvPr>
          <p:cNvGraphicFramePr>
            <a:graphicFrameLocks noGrp="1"/>
          </p:cNvGraphicFramePr>
          <p:nvPr/>
        </p:nvGraphicFramePr>
        <p:xfrm>
          <a:off x="820971" y="1540359"/>
          <a:ext cx="10641604" cy="230866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0641604">
                  <a:extLst>
                    <a:ext uri="{9D8B030D-6E8A-4147-A177-3AD203B41FA5}">
                      <a16:colId xmlns:a16="http://schemas.microsoft.com/office/drawing/2014/main" val="4294474367"/>
                    </a:ext>
                  </a:extLst>
                </a:gridCol>
              </a:tblGrid>
              <a:tr h="2308668">
                <a:tc>
                  <a:txBody>
                    <a:bodyPr/>
                    <a:lstStyle/>
                    <a:p>
                      <a:r>
                        <a:rPr lang="en-US" sz="2000" b="0" dirty="0">
                          <a:solidFill>
                            <a:schemeClr val="tx2"/>
                          </a:solidFill>
                        </a:rPr>
                        <a:t>Jordan Fink, HDC Director,                  503-808-4200       Jordan.S.Fink@usace.army.mil</a:t>
                      </a:r>
                    </a:p>
                    <a:p>
                      <a:r>
                        <a:rPr lang="en-US" sz="2000" b="0" dirty="0">
                          <a:solidFill>
                            <a:schemeClr val="tx2"/>
                          </a:solidFill>
                        </a:rPr>
                        <a:t>Vinnie DiBlasi, Deputy Director,           503-808-4210       Vincent.J.DiBlasi@usace.army.mil</a:t>
                      </a:r>
                    </a:p>
                    <a:p>
                      <a:r>
                        <a:rPr lang="en-US" sz="2000" b="0" dirty="0">
                          <a:solidFill>
                            <a:schemeClr val="tx2"/>
                          </a:solidFill>
                        </a:rPr>
                        <a:t>Ellen Ballantine, Chief, PID Branch,    503-808-4225       Ellen.B.Ballantine@usace.army.mil</a:t>
                      </a:r>
                    </a:p>
                    <a:p>
                      <a:r>
                        <a:rPr lang="en-US" sz="2000" b="0" dirty="0">
                          <a:solidFill>
                            <a:schemeClr val="tx2"/>
                          </a:solidFill>
                        </a:rPr>
                        <a:t>Mark Parrish, Chief, HAC,                    503-808-4221       Mark.A.Parrish@usace.army.mil</a:t>
                      </a:r>
                    </a:p>
                    <a:p>
                      <a:r>
                        <a:rPr lang="en-US" sz="2000" b="0" dirty="0">
                          <a:solidFill>
                            <a:schemeClr val="tx2"/>
                          </a:solidFill>
                        </a:rPr>
                        <a:t>Jim Calnon, Chief, M-S Branch,           503-808-4250       James.D.Calnon@usace.army.mil</a:t>
                      </a:r>
                    </a:p>
                    <a:p>
                      <a:r>
                        <a:rPr lang="en-US" sz="2000" b="0" dirty="0">
                          <a:solidFill>
                            <a:schemeClr val="tx2"/>
                          </a:solidFill>
                        </a:rPr>
                        <a:t>John Yen, Chief, Electrical Branch,      503-808-4275       John.Z.Yen@usace.army.mil</a:t>
                      </a:r>
                    </a:p>
                    <a:p>
                      <a:r>
                        <a:rPr lang="en-US" sz="2000" b="0" dirty="0">
                          <a:solidFill>
                            <a:schemeClr val="tx2"/>
                          </a:solidFill>
                        </a:rPr>
                        <a:t>Steven Ernst, Chief, ACCS Branch,     503-808-3732       Steven.G.Ernst@usace.army.mil</a:t>
                      </a:r>
                    </a:p>
                  </a:txBody>
                  <a:tcPr>
                    <a:solidFill>
                      <a:srgbClr val="0070C0"/>
                    </a:solidFill>
                  </a:tcPr>
                </a:tc>
                <a:extLst>
                  <a:ext uri="{0D108BD9-81ED-4DB2-BD59-A6C34878D82A}">
                    <a16:rowId xmlns:a16="http://schemas.microsoft.com/office/drawing/2014/main" val="2047715686"/>
                  </a:ext>
                </a:extLst>
              </a:tr>
            </a:tbl>
          </a:graphicData>
        </a:graphic>
      </p:graphicFrame>
    </p:spTree>
    <p:extLst>
      <p:ext uri="{BB962C8B-B14F-4D97-AF65-F5344CB8AC3E}">
        <p14:creationId xmlns:p14="http://schemas.microsoft.com/office/powerpoint/2010/main" val="515312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B1BF2-0000-14A0-70D1-23F45268E722}"/>
              </a:ext>
            </a:extLst>
          </p:cNvPr>
          <p:cNvSpPr>
            <a:spLocks noGrp="1"/>
          </p:cNvSpPr>
          <p:nvPr>
            <p:ph type="title"/>
          </p:nvPr>
        </p:nvSpPr>
        <p:spPr>
          <a:xfrm>
            <a:off x="1023937" y="128981"/>
            <a:ext cx="9899100" cy="832920"/>
          </a:xfrm>
        </p:spPr>
        <p:txBody>
          <a:bodyPr/>
          <a:lstStyle/>
          <a:p>
            <a:r>
              <a:rPr lang="en-US" dirty="0"/>
              <a:t>Hydroelectric Design Center</a:t>
            </a:r>
          </a:p>
        </p:txBody>
      </p:sp>
      <p:pic>
        <p:nvPicPr>
          <p:cNvPr id="5" name="Picture 4">
            <a:extLst>
              <a:ext uri="{FF2B5EF4-FFF2-40B4-BE49-F238E27FC236}">
                <a16:creationId xmlns:a16="http://schemas.microsoft.com/office/drawing/2014/main" id="{725406A0-E3A3-ABBB-FD7A-5E313396D353}"/>
              </a:ext>
            </a:extLst>
          </p:cNvPr>
          <p:cNvPicPr>
            <a:picLocks noChangeAspect="1"/>
          </p:cNvPicPr>
          <p:nvPr/>
        </p:nvPicPr>
        <p:blipFill>
          <a:blip r:embed="rId3"/>
          <a:stretch>
            <a:fillRect/>
          </a:stretch>
        </p:blipFill>
        <p:spPr>
          <a:xfrm>
            <a:off x="811144" y="1369441"/>
            <a:ext cx="4181850" cy="3158198"/>
          </a:xfrm>
          <a:prstGeom prst="rect">
            <a:avLst/>
          </a:prstGeom>
        </p:spPr>
      </p:pic>
      <p:sp>
        <p:nvSpPr>
          <p:cNvPr id="9" name="Title 1">
            <a:extLst>
              <a:ext uri="{FF2B5EF4-FFF2-40B4-BE49-F238E27FC236}">
                <a16:creationId xmlns:a16="http://schemas.microsoft.com/office/drawing/2014/main" id="{27BBB2FB-E2C2-8C94-078F-D29DA4B4E780}"/>
              </a:ext>
            </a:extLst>
          </p:cNvPr>
          <p:cNvSpPr txBox="1">
            <a:spLocks/>
          </p:cNvSpPr>
          <p:nvPr/>
        </p:nvSpPr>
        <p:spPr bwMode="auto">
          <a:xfrm>
            <a:off x="892967" y="1076530"/>
            <a:ext cx="4100027" cy="436522"/>
          </a:xfrm>
          <a:prstGeom prst="rect">
            <a:avLst/>
          </a:prstGeom>
          <a:noFill/>
          <a:ln w="9525">
            <a:noFill/>
            <a:miter lim="800000"/>
            <a:headEnd/>
            <a:tailEnd/>
          </a:ln>
        </p:spPr>
        <p:txBody>
          <a:bodyPr vert="horz" wrap="square" lIns="45720" tIns="0" rIns="45720" bIns="0" numCol="1" anchor="t" anchorCtr="0" compatLnSpc="1">
            <a:prstTxWarp prst="textNoShape">
              <a:avLst/>
            </a:prstTxWarp>
          </a:bodyPr>
          <a:lst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a:lstStyle>
          <a:p>
            <a:r>
              <a:rPr lang="en-US" sz="2000" dirty="0">
                <a:solidFill>
                  <a:schemeClr val="tx1"/>
                </a:solidFill>
                <a:latin typeface="+mj-lt"/>
              </a:rPr>
              <a:t>180+ Hydro professionals</a:t>
            </a:r>
          </a:p>
          <a:p>
            <a:endParaRPr lang="en-US" sz="2000" dirty="0">
              <a:solidFill>
                <a:schemeClr val="tx1"/>
              </a:solidFill>
              <a:latin typeface="+mj-lt"/>
            </a:endParaRPr>
          </a:p>
          <a:p>
            <a:endParaRPr lang="en-US" sz="2000" dirty="0">
              <a:solidFill>
                <a:schemeClr val="tx1"/>
              </a:solidFill>
              <a:latin typeface="+mj-lt"/>
            </a:endParaRPr>
          </a:p>
          <a:p>
            <a:pPr marL="457200" indent="-457200">
              <a:buAutoNum type="arabicPlain" startAt="4"/>
            </a:pPr>
            <a:endParaRPr lang="en-US" sz="2400" dirty="0">
              <a:solidFill>
                <a:srgbClr val="0070C0"/>
              </a:solidFill>
              <a:latin typeface="Century Gothic" panose="020B0502020202020204" pitchFamily="34" charset="0"/>
            </a:endParaRPr>
          </a:p>
        </p:txBody>
      </p:sp>
      <p:pic>
        <p:nvPicPr>
          <p:cNvPr id="1026" name="Picture 2" descr="USACE Logo / Misc / Logonoid.com">
            <a:extLst>
              <a:ext uri="{FF2B5EF4-FFF2-40B4-BE49-F238E27FC236}">
                <a16:creationId xmlns:a16="http://schemas.microsoft.com/office/drawing/2014/main" id="{9F7CB8C6-2B79-FC8D-3B99-792581E91590}"/>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1067093" y="1753093"/>
            <a:ext cx="186141" cy="1416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USACE Logo / Misc / Logonoid.com">
            <a:extLst>
              <a:ext uri="{FF2B5EF4-FFF2-40B4-BE49-F238E27FC236}">
                <a16:creationId xmlns:a16="http://schemas.microsoft.com/office/drawing/2014/main" id="{EE34EE9E-34F6-0DE9-89C9-91E5537FAE2A}"/>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3434209" y="3358176"/>
            <a:ext cx="186141" cy="141647"/>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a:extLst>
              <a:ext uri="{FF2B5EF4-FFF2-40B4-BE49-F238E27FC236}">
                <a16:creationId xmlns:a16="http://schemas.microsoft.com/office/drawing/2014/main" id="{0FD3D969-BC31-D00E-27F4-EC6EFD68DF7B}"/>
              </a:ext>
            </a:extLst>
          </p:cNvPr>
          <p:cNvSpPr/>
          <p:nvPr/>
        </p:nvSpPr>
        <p:spPr>
          <a:xfrm>
            <a:off x="1170548" y="1588565"/>
            <a:ext cx="91440" cy="91440"/>
          </a:xfrm>
          <a:prstGeom prst="ellipse">
            <a:avLst/>
          </a:prstGeom>
          <a:solidFill>
            <a:srgbClr val="FFC00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FF0000"/>
                </a:solidFill>
              </a:ln>
              <a:solidFill>
                <a:srgbClr val="FF0000"/>
              </a:solidFill>
            </a:endParaRPr>
          </a:p>
        </p:txBody>
      </p:sp>
      <p:sp>
        <p:nvSpPr>
          <p:cNvPr id="19" name="Oval 18">
            <a:extLst>
              <a:ext uri="{FF2B5EF4-FFF2-40B4-BE49-F238E27FC236}">
                <a16:creationId xmlns:a16="http://schemas.microsoft.com/office/drawing/2014/main" id="{DB16BC6C-1CE3-AEF1-5D3F-3B5471EFE90D}"/>
              </a:ext>
            </a:extLst>
          </p:cNvPr>
          <p:cNvSpPr/>
          <p:nvPr/>
        </p:nvSpPr>
        <p:spPr>
          <a:xfrm>
            <a:off x="4103178" y="3151362"/>
            <a:ext cx="91440" cy="91440"/>
          </a:xfrm>
          <a:prstGeom prst="ellipse">
            <a:avLst/>
          </a:prstGeom>
          <a:solidFill>
            <a:srgbClr val="FFC00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FF0000"/>
                </a:solidFill>
              </a:ln>
              <a:solidFill>
                <a:srgbClr val="FF0000"/>
              </a:solidFill>
            </a:endParaRPr>
          </a:p>
        </p:txBody>
      </p:sp>
      <p:sp>
        <p:nvSpPr>
          <p:cNvPr id="20" name="Oval 19">
            <a:extLst>
              <a:ext uri="{FF2B5EF4-FFF2-40B4-BE49-F238E27FC236}">
                <a16:creationId xmlns:a16="http://schemas.microsoft.com/office/drawing/2014/main" id="{A5EC13B4-BDC3-3662-CC55-BCA040051136}"/>
              </a:ext>
            </a:extLst>
          </p:cNvPr>
          <p:cNvSpPr/>
          <p:nvPr/>
        </p:nvSpPr>
        <p:spPr>
          <a:xfrm>
            <a:off x="4563288" y="2379489"/>
            <a:ext cx="91440" cy="91440"/>
          </a:xfrm>
          <a:prstGeom prst="ellipse">
            <a:avLst/>
          </a:prstGeom>
          <a:solidFill>
            <a:srgbClr val="FFC00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FF0000"/>
                </a:solidFill>
              </a:ln>
              <a:solidFill>
                <a:srgbClr val="FF0000"/>
              </a:solidFill>
            </a:endParaRPr>
          </a:p>
        </p:txBody>
      </p:sp>
      <p:sp>
        <p:nvSpPr>
          <p:cNvPr id="21" name="Oval 20">
            <a:extLst>
              <a:ext uri="{FF2B5EF4-FFF2-40B4-BE49-F238E27FC236}">
                <a16:creationId xmlns:a16="http://schemas.microsoft.com/office/drawing/2014/main" id="{7E201484-867D-AE9E-A894-1E498E7FABD1}"/>
              </a:ext>
            </a:extLst>
          </p:cNvPr>
          <p:cNvSpPr/>
          <p:nvPr/>
        </p:nvSpPr>
        <p:spPr>
          <a:xfrm>
            <a:off x="1703222" y="3012382"/>
            <a:ext cx="91440" cy="91440"/>
          </a:xfrm>
          <a:prstGeom prst="ellipse">
            <a:avLst/>
          </a:prstGeom>
          <a:solidFill>
            <a:srgbClr val="FFC00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FF0000"/>
                </a:solidFill>
              </a:ln>
              <a:solidFill>
                <a:srgbClr val="FF0000"/>
              </a:solidFill>
            </a:endParaRPr>
          </a:p>
        </p:txBody>
      </p:sp>
      <p:sp>
        <p:nvSpPr>
          <p:cNvPr id="22" name="Oval 21">
            <a:extLst>
              <a:ext uri="{FF2B5EF4-FFF2-40B4-BE49-F238E27FC236}">
                <a16:creationId xmlns:a16="http://schemas.microsoft.com/office/drawing/2014/main" id="{CEBC4AE4-1CD7-F661-06FA-5CB8F9EBA102}"/>
              </a:ext>
            </a:extLst>
          </p:cNvPr>
          <p:cNvSpPr/>
          <p:nvPr/>
        </p:nvSpPr>
        <p:spPr>
          <a:xfrm>
            <a:off x="2595562" y="3295117"/>
            <a:ext cx="91440" cy="91440"/>
          </a:xfrm>
          <a:prstGeom prst="ellipse">
            <a:avLst/>
          </a:prstGeom>
          <a:solidFill>
            <a:srgbClr val="FFC00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FF0000"/>
                </a:solidFill>
              </a:ln>
              <a:solidFill>
                <a:srgbClr val="FF0000"/>
              </a:solidFill>
            </a:endParaRPr>
          </a:p>
        </p:txBody>
      </p:sp>
      <p:sp>
        <p:nvSpPr>
          <p:cNvPr id="23" name="Oval 22">
            <a:extLst>
              <a:ext uri="{FF2B5EF4-FFF2-40B4-BE49-F238E27FC236}">
                <a16:creationId xmlns:a16="http://schemas.microsoft.com/office/drawing/2014/main" id="{9ABC30D3-C200-1403-9557-33A3C6D1E432}"/>
              </a:ext>
            </a:extLst>
          </p:cNvPr>
          <p:cNvSpPr/>
          <p:nvPr/>
        </p:nvSpPr>
        <p:spPr>
          <a:xfrm>
            <a:off x="3709201" y="2096477"/>
            <a:ext cx="91440" cy="91440"/>
          </a:xfrm>
          <a:prstGeom prst="ellipse">
            <a:avLst/>
          </a:prstGeom>
          <a:solidFill>
            <a:srgbClr val="FFC00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FF0000"/>
                </a:solidFill>
              </a:ln>
              <a:solidFill>
                <a:srgbClr val="FF0000"/>
              </a:solidFill>
            </a:endParaRPr>
          </a:p>
        </p:txBody>
      </p:sp>
      <p:sp>
        <p:nvSpPr>
          <p:cNvPr id="24" name="Oval 23">
            <a:extLst>
              <a:ext uri="{FF2B5EF4-FFF2-40B4-BE49-F238E27FC236}">
                <a16:creationId xmlns:a16="http://schemas.microsoft.com/office/drawing/2014/main" id="{9264E93B-14BE-DE5C-826E-607A9624D39C}"/>
              </a:ext>
            </a:extLst>
          </p:cNvPr>
          <p:cNvSpPr/>
          <p:nvPr/>
        </p:nvSpPr>
        <p:spPr>
          <a:xfrm>
            <a:off x="3366121" y="2086391"/>
            <a:ext cx="91440" cy="91440"/>
          </a:xfrm>
          <a:prstGeom prst="ellipse">
            <a:avLst/>
          </a:prstGeom>
          <a:solidFill>
            <a:srgbClr val="FFC00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FF0000"/>
                </a:solidFill>
              </a:ln>
              <a:solidFill>
                <a:srgbClr val="FF0000"/>
              </a:solidFill>
            </a:endParaRPr>
          </a:p>
        </p:txBody>
      </p:sp>
      <p:sp>
        <p:nvSpPr>
          <p:cNvPr id="37" name="TextBox 36">
            <a:extLst>
              <a:ext uri="{FF2B5EF4-FFF2-40B4-BE49-F238E27FC236}">
                <a16:creationId xmlns:a16="http://schemas.microsoft.com/office/drawing/2014/main" id="{A7757EF5-E384-4B81-AE5F-D9033BB35789}"/>
              </a:ext>
            </a:extLst>
          </p:cNvPr>
          <p:cNvSpPr txBox="1"/>
          <p:nvPr/>
        </p:nvSpPr>
        <p:spPr>
          <a:xfrm>
            <a:off x="6413675" y="1050028"/>
            <a:ext cx="5778325" cy="5807972"/>
          </a:xfrm>
          <a:prstGeom prst="rect">
            <a:avLst/>
          </a:prstGeom>
          <a:noFill/>
        </p:spPr>
        <p:txBody>
          <a:bodyPr wrap="square">
            <a:normAutofit lnSpcReduction="10000"/>
          </a:bodyPr>
          <a:lstStyle/>
          <a:p>
            <a:r>
              <a:rPr lang="en-US" b="1" dirty="0">
                <a:latin typeface="Calibri"/>
                <a:ea typeface="Calibri"/>
                <a:cs typeface="Calibri"/>
              </a:rPr>
              <a:t>MCX &amp; TCX (</a:t>
            </a:r>
            <a:r>
              <a:rPr lang="en-US" sz="1800" b="1" dirty="0">
                <a:latin typeface="Calibri"/>
                <a:ea typeface="Calibri"/>
                <a:cs typeface="Calibri"/>
              </a:rPr>
              <a:t>ER 10-1-53 – Roles and Responsibilities HDC)</a:t>
            </a:r>
            <a:endParaRPr lang="en-US" b="1" dirty="0">
              <a:latin typeface="Calibri"/>
              <a:ea typeface="Calibri"/>
              <a:cs typeface="Calibri"/>
            </a:endParaRPr>
          </a:p>
          <a:p>
            <a:pPr marL="742950" lvl="1" indent="-285750">
              <a:buFont typeface="Wingdings" panose="05000000000000000000" pitchFamily="2" charset="2"/>
              <a:buChar char="§"/>
            </a:pPr>
            <a:r>
              <a:rPr lang="en-US" sz="1400" dirty="0">
                <a:latin typeface="Calibri"/>
                <a:ea typeface="Calibri"/>
                <a:cs typeface="Calibri"/>
              </a:rPr>
              <a:t>Mandatory Center of Expertise (MCX) for hydroelectric power economic evaluation, engineering and design</a:t>
            </a:r>
            <a:endParaRPr lang="en-US" sz="1400" b="1" dirty="0">
              <a:latin typeface="Calibri"/>
              <a:ea typeface="Calibri"/>
              <a:cs typeface="Calibri"/>
            </a:endParaRPr>
          </a:p>
          <a:p>
            <a:pPr marL="742950" lvl="1" indent="-285750">
              <a:buFont typeface="Wingdings" panose="05000000000000000000" pitchFamily="2" charset="2"/>
              <a:buChar char="§"/>
            </a:pPr>
            <a:r>
              <a:rPr lang="en-US" sz="1400" dirty="0">
                <a:latin typeface="Calibri"/>
                <a:ea typeface="Calibri"/>
                <a:cs typeface="Calibri"/>
              </a:rPr>
              <a:t>Technical Center of Expertise (TCX) for pumping plant engineering and design</a:t>
            </a:r>
            <a:endParaRPr lang="en-US" sz="1400" b="1" dirty="0">
              <a:latin typeface="Calibri"/>
              <a:ea typeface="Calibri"/>
              <a:cs typeface="Calibri"/>
            </a:endParaRPr>
          </a:p>
          <a:p>
            <a:endParaRPr lang="en-US" sz="1400" b="1" dirty="0">
              <a:latin typeface="Calibri" panose="020F0502020204030204" pitchFamily="34" charset="0"/>
              <a:cs typeface="Calibri" panose="020F0502020204030204" pitchFamily="34" charset="0"/>
            </a:endParaRPr>
          </a:p>
          <a:p>
            <a:r>
              <a:rPr lang="en-US" b="1" dirty="0">
                <a:latin typeface="Calibri"/>
                <a:ea typeface="Calibri"/>
                <a:cs typeface="Calibri"/>
              </a:rPr>
              <a:t>GENERIC DATA ACQUISITION &amp; CONTROL SYSTEM (GDACS) </a:t>
            </a:r>
          </a:p>
          <a:p>
            <a:pPr marL="742950" lvl="1" indent="-285750">
              <a:buFont typeface="Wingdings" panose="05000000000000000000" pitchFamily="2" charset="2"/>
              <a:buChar char="§"/>
            </a:pPr>
            <a:r>
              <a:rPr lang="en-US" sz="1400" dirty="0">
                <a:latin typeface="Calibri"/>
                <a:ea typeface="Calibri"/>
                <a:cs typeface="Calibri"/>
              </a:rPr>
              <a:t>Presently, GDACS controls 33 plants</a:t>
            </a:r>
          </a:p>
          <a:p>
            <a:pPr marL="1200150" lvl="2" indent="-285750">
              <a:buFont typeface="Wingdings" panose="05000000000000000000" pitchFamily="2" charset="2"/>
              <a:buChar char="§"/>
            </a:pPr>
            <a:r>
              <a:rPr lang="en-US" sz="1400" dirty="0">
                <a:latin typeface="Calibri"/>
                <a:ea typeface="Calibri"/>
                <a:cs typeface="Calibri"/>
              </a:rPr>
              <a:t>31 USACE – 68% &amp; 2 USBR – 49%; 23,080 MW, 176 units</a:t>
            </a:r>
          </a:p>
          <a:p>
            <a:pPr marL="742950" lvl="1" indent="-285750">
              <a:buFont typeface="Wingdings" panose="05000000000000000000" pitchFamily="2" charset="2"/>
              <a:buChar char="§"/>
            </a:pPr>
            <a:r>
              <a:rPr lang="en-US" sz="1400" dirty="0">
                <a:latin typeface="Calibri"/>
                <a:ea typeface="Calibri"/>
                <a:cs typeface="Calibri"/>
              </a:rPr>
              <a:t>GDACS is scheduled to control 50 plants</a:t>
            </a:r>
          </a:p>
          <a:p>
            <a:pPr marL="1200150" lvl="2" indent="-285750">
              <a:buFont typeface="Wingdings" panose="05000000000000000000" pitchFamily="2" charset="2"/>
              <a:buChar char="§"/>
            </a:pPr>
            <a:r>
              <a:rPr lang="en-US" sz="1400" dirty="0">
                <a:latin typeface="Calibri"/>
                <a:ea typeface="Calibri"/>
                <a:cs typeface="Calibri"/>
              </a:rPr>
              <a:t>40 USACE – 74% &amp; 10 USBR – 50%, 24,694 MW, 262 units</a:t>
            </a:r>
          </a:p>
          <a:p>
            <a:pPr lvl="1"/>
            <a:endParaRPr lang="en-US" sz="1400" dirty="0">
              <a:latin typeface="Calibri" panose="020F0502020204030204" pitchFamily="34" charset="0"/>
              <a:cs typeface="Calibri" panose="020F0502020204030204" pitchFamily="34" charset="0"/>
            </a:endParaRPr>
          </a:p>
          <a:p>
            <a:r>
              <a:rPr lang="en-US" b="1" dirty="0">
                <a:latin typeface="Calibri"/>
                <a:ea typeface="Calibri"/>
                <a:cs typeface="Calibri"/>
              </a:rPr>
              <a:t>HYDROPOWER ANALYSIS CENTER (HAC)</a:t>
            </a:r>
          </a:p>
          <a:p>
            <a:pPr marL="742950" lvl="1" indent="-285750">
              <a:buFont typeface="Wingdings" panose="05000000000000000000" pitchFamily="2" charset="2"/>
              <a:buChar char="§"/>
            </a:pPr>
            <a:r>
              <a:rPr lang="en-US" sz="1400" dirty="0">
                <a:latin typeface="Calibri"/>
                <a:ea typeface="Calibri"/>
                <a:cs typeface="Calibri"/>
              </a:rPr>
              <a:t>Reallocation and Uprate Studies, Guidance Updates, Digital Transformation, Asset Mgt, Benchmarking</a:t>
            </a:r>
            <a:endParaRPr lang="en-US" dirty="0">
              <a:latin typeface="Calibri"/>
              <a:ea typeface="Calibri"/>
              <a:cs typeface="Calibri"/>
            </a:endParaRPr>
          </a:p>
          <a:p>
            <a:endParaRPr lang="en-US" sz="1400" b="1" dirty="0">
              <a:latin typeface="Calibri" panose="020F0502020204030204" pitchFamily="34" charset="0"/>
              <a:cs typeface="Calibri" panose="020F0502020204030204" pitchFamily="34" charset="0"/>
            </a:endParaRPr>
          </a:p>
          <a:p>
            <a:r>
              <a:rPr lang="en-US" b="1" dirty="0">
                <a:latin typeface="Calibri"/>
                <a:ea typeface="Calibri"/>
                <a:cs typeface="Calibri"/>
              </a:rPr>
              <a:t>NATIONAL HYDROPOWER PROGRAM SUPPORT &amp; INITIATIVES</a:t>
            </a:r>
          </a:p>
          <a:p>
            <a:pPr marL="742950" lvl="1" indent="-285750">
              <a:buFont typeface="Wingdings" panose="05000000000000000000" pitchFamily="2" charset="2"/>
              <a:buChar char="§"/>
            </a:pPr>
            <a:r>
              <a:rPr lang="en-US" sz="1400" dirty="0">
                <a:latin typeface="Calibri"/>
                <a:ea typeface="Calibri"/>
                <a:cs typeface="Calibri"/>
              </a:rPr>
              <a:t>Hydropower R&amp;D</a:t>
            </a:r>
          </a:p>
          <a:p>
            <a:pPr marL="742950" lvl="1" indent="-285750">
              <a:buFont typeface="Wingdings" panose="05000000000000000000" pitchFamily="2" charset="2"/>
              <a:buChar char="§"/>
            </a:pPr>
            <a:r>
              <a:rPr lang="en-US" sz="1400" dirty="0">
                <a:latin typeface="Calibri"/>
                <a:ea typeface="Calibri"/>
                <a:cs typeface="Calibri"/>
              </a:rPr>
              <a:t>Hydropower Acquisition Strategy Board (HASB)</a:t>
            </a:r>
          </a:p>
          <a:p>
            <a:pPr marL="742950" lvl="1" indent="-285750">
              <a:buFont typeface="Wingdings" panose="05000000000000000000" pitchFamily="2" charset="2"/>
              <a:buChar char="§"/>
            </a:pPr>
            <a:r>
              <a:rPr lang="en-US" sz="1400" dirty="0">
                <a:latin typeface="Calibri"/>
                <a:ea typeface="Calibri"/>
                <a:cs typeface="Calibri"/>
              </a:rPr>
              <a:t>Standards Development - 	</a:t>
            </a:r>
          </a:p>
          <a:p>
            <a:pPr marL="1200150" lvl="2" indent="-285750">
              <a:buFont typeface="Wingdings" panose="05000000000000000000" pitchFamily="2" charset="2"/>
              <a:buChar char="§"/>
            </a:pPr>
            <a:r>
              <a:rPr lang="en-US" sz="1400" dirty="0">
                <a:latin typeface="Calibri"/>
                <a:ea typeface="Calibri"/>
                <a:cs typeface="Calibri"/>
              </a:rPr>
              <a:t>EM 1110-2-3006 – Hydroelectric Power Plants Electrical and Mechanical Design (</a:t>
            </a:r>
            <a:r>
              <a:rPr lang="en-US" sz="1400" b="1" dirty="0">
                <a:solidFill>
                  <a:srgbClr val="00B050"/>
                </a:solidFill>
                <a:latin typeface="Calibri"/>
                <a:ea typeface="Calibri"/>
                <a:cs typeface="Calibri"/>
              </a:rPr>
              <a:t>PUBLISHED 2024</a:t>
            </a:r>
            <a:r>
              <a:rPr lang="en-US" sz="1400" dirty="0">
                <a:latin typeface="Calibri"/>
                <a:ea typeface="Calibri"/>
                <a:cs typeface="Calibri"/>
              </a:rPr>
              <a:t>)</a:t>
            </a:r>
          </a:p>
          <a:p>
            <a:pPr marL="1200150" lvl="2" indent="-285750">
              <a:buFont typeface="Wingdings" panose="05000000000000000000" pitchFamily="2" charset="2"/>
              <a:buChar char="§"/>
            </a:pPr>
            <a:r>
              <a:rPr lang="en-US" sz="1400" dirty="0">
                <a:latin typeface="Calibri"/>
                <a:ea typeface="Calibri"/>
                <a:cs typeface="Calibri"/>
              </a:rPr>
              <a:t>HAC (EM 1701) - Value of Hydropower EC</a:t>
            </a:r>
            <a:endParaRPr lang="en-US" sz="1400" dirty="0">
              <a:latin typeface="Calibri" panose="020F0502020204030204" pitchFamily="34" charset="0"/>
              <a:ea typeface="Calibri"/>
              <a:cs typeface="Calibri" panose="020F0502020204030204" pitchFamily="34" charset="0"/>
            </a:endParaRPr>
          </a:p>
          <a:p>
            <a:pPr marL="1200150" lvl="2" indent="-285750">
              <a:buFont typeface="Wingdings" panose="05000000000000000000" pitchFamily="2" charset="2"/>
              <a:buChar char="§"/>
            </a:pPr>
            <a:r>
              <a:rPr lang="en-US" sz="1400" dirty="0">
                <a:latin typeface="Calibri"/>
                <a:ea typeface="Calibri"/>
                <a:cs typeface="Calibri"/>
              </a:rPr>
              <a:t>IEEE, ASTM</a:t>
            </a:r>
          </a:p>
          <a:p>
            <a:pPr marL="742950" lvl="1" indent="-285750">
              <a:buFont typeface="Wingdings" panose="05000000000000000000" pitchFamily="2" charset="2"/>
              <a:buChar char="§"/>
            </a:pPr>
            <a:r>
              <a:rPr lang="en-US" sz="1400" dirty="0">
                <a:latin typeface="Calibri"/>
                <a:ea typeface="Calibri"/>
                <a:cs typeface="Calibri"/>
              </a:rPr>
              <a:t>Industry Outreach (CEATI, NHA, NWHA)</a:t>
            </a:r>
            <a:endParaRPr lang="en-US" dirty="0">
              <a:latin typeface="Calibri"/>
              <a:ea typeface="Calibri"/>
              <a:cs typeface="Calibri"/>
            </a:endParaRPr>
          </a:p>
        </p:txBody>
      </p:sp>
      <p:sp>
        <p:nvSpPr>
          <p:cNvPr id="41" name="TextBox 40">
            <a:extLst>
              <a:ext uri="{FF2B5EF4-FFF2-40B4-BE49-F238E27FC236}">
                <a16:creationId xmlns:a16="http://schemas.microsoft.com/office/drawing/2014/main" id="{0B975615-7879-8371-18E2-E9E207F2CB8C}"/>
              </a:ext>
            </a:extLst>
          </p:cNvPr>
          <p:cNvSpPr txBox="1"/>
          <p:nvPr/>
        </p:nvSpPr>
        <p:spPr>
          <a:xfrm>
            <a:off x="1586486" y="6211669"/>
            <a:ext cx="2712987" cy="646331"/>
          </a:xfrm>
          <a:prstGeom prst="rect">
            <a:avLst/>
          </a:prstGeom>
          <a:noFill/>
        </p:spPr>
        <p:txBody>
          <a:bodyPr wrap="square">
            <a:spAutoFit/>
          </a:bodyPr>
          <a:lstStyle/>
          <a:p>
            <a:r>
              <a:rPr lang="en-US" sz="1800" b="1" dirty="0">
                <a:latin typeface="Calibri" panose="020F0502020204030204" pitchFamily="34" charset="0"/>
                <a:cs typeface="Calibri" panose="020F0502020204030204" pitchFamily="34" charset="0"/>
              </a:rPr>
              <a:t>600+ PROJECTS ANNUALLY</a:t>
            </a:r>
          </a:p>
          <a:p>
            <a:r>
              <a:rPr lang="en-US" sz="1800" b="1" dirty="0">
                <a:latin typeface="Calibri" panose="020F0502020204030204" pitchFamily="34" charset="0"/>
                <a:cs typeface="Calibri" panose="020F0502020204030204" pitchFamily="34" charset="0"/>
              </a:rPr>
              <a:t>$40+ MILLION PROGRAM</a:t>
            </a:r>
          </a:p>
        </p:txBody>
      </p:sp>
      <p:sp>
        <p:nvSpPr>
          <p:cNvPr id="42" name="Oval 41">
            <a:extLst>
              <a:ext uri="{FF2B5EF4-FFF2-40B4-BE49-F238E27FC236}">
                <a16:creationId xmlns:a16="http://schemas.microsoft.com/office/drawing/2014/main" id="{BDB2EA4D-A833-6EEA-54A0-78D7E6A02F10}"/>
              </a:ext>
            </a:extLst>
          </p:cNvPr>
          <p:cNvSpPr/>
          <p:nvPr/>
        </p:nvSpPr>
        <p:spPr>
          <a:xfrm>
            <a:off x="3890463" y="2462629"/>
            <a:ext cx="91440" cy="91440"/>
          </a:xfrm>
          <a:prstGeom prst="ellipse">
            <a:avLst/>
          </a:prstGeom>
          <a:solidFill>
            <a:srgbClr val="FFC00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FF0000"/>
                </a:solidFill>
              </a:ln>
              <a:solidFill>
                <a:srgbClr val="FF0000"/>
              </a:solidFill>
            </a:endParaRPr>
          </a:p>
        </p:txBody>
      </p:sp>
      <p:pic>
        <p:nvPicPr>
          <p:cNvPr id="43" name="Picture 42">
            <a:extLst>
              <a:ext uri="{FF2B5EF4-FFF2-40B4-BE49-F238E27FC236}">
                <a16:creationId xmlns:a16="http://schemas.microsoft.com/office/drawing/2014/main" id="{8129EEFE-ED91-8B05-274E-4BF064B07763}"/>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l="17333" r="17501"/>
          <a:stretch/>
        </p:blipFill>
        <p:spPr>
          <a:xfrm>
            <a:off x="3273042" y="3861861"/>
            <a:ext cx="2948900" cy="2896142"/>
          </a:xfrm>
          <a:prstGeom prst="rect">
            <a:avLst/>
          </a:prstGeom>
        </p:spPr>
      </p:pic>
      <p:sp>
        <p:nvSpPr>
          <p:cNvPr id="44" name="TextBox 43">
            <a:extLst>
              <a:ext uri="{FF2B5EF4-FFF2-40B4-BE49-F238E27FC236}">
                <a16:creationId xmlns:a16="http://schemas.microsoft.com/office/drawing/2014/main" id="{11C9099D-1379-E476-CC36-7C3F9CBCD155}"/>
              </a:ext>
            </a:extLst>
          </p:cNvPr>
          <p:cNvSpPr txBox="1"/>
          <p:nvPr/>
        </p:nvSpPr>
        <p:spPr>
          <a:xfrm>
            <a:off x="374301" y="4527639"/>
            <a:ext cx="3059908" cy="830997"/>
          </a:xfrm>
          <a:prstGeom prst="rect">
            <a:avLst/>
          </a:prstGeom>
          <a:noFill/>
        </p:spPr>
        <p:txBody>
          <a:bodyPr wrap="square" rtlCol="0">
            <a:spAutoFit/>
          </a:bodyPr>
          <a:lstStyle/>
          <a:p>
            <a:r>
              <a:rPr lang="en-US" sz="1600" b="1" dirty="0"/>
              <a:t>HDC HQ in Portland, OR</a:t>
            </a:r>
          </a:p>
          <a:p>
            <a:r>
              <a:rPr lang="en-US" sz="1600" b="1" dirty="0"/>
              <a:t>Forward Office in Mobile, AL</a:t>
            </a:r>
          </a:p>
          <a:p>
            <a:r>
              <a:rPr lang="en-US" sz="1600" b="1" dirty="0"/>
              <a:t>Remote Employee Locations</a:t>
            </a:r>
          </a:p>
        </p:txBody>
      </p:sp>
      <p:pic>
        <p:nvPicPr>
          <p:cNvPr id="45" name="Picture 2" descr="USACE Logo / Misc / Logonoid.com">
            <a:extLst>
              <a:ext uri="{FF2B5EF4-FFF2-40B4-BE49-F238E27FC236}">
                <a16:creationId xmlns:a16="http://schemas.microsoft.com/office/drawing/2014/main" id="{697C8B82-8F02-813E-7B9E-F9482969FA92}"/>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138153" y="4618778"/>
            <a:ext cx="250662" cy="190745"/>
          </a:xfrm>
          <a:prstGeom prst="rect">
            <a:avLst/>
          </a:prstGeom>
          <a:noFill/>
          <a:extLst>
            <a:ext uri="{909E8E84-426E-40DD-AFC4-6F175D3DCCD1}">
              <a14:hiddenFill xmlns:a14="http://schemas.microsoft.com/office/drawing/2010/main">
                <a:solidFill>
                  <a:srgbClr val="FFFFFF"/>
                </a:solidFill>
              </a14:hiddenFill>
            </a:ext>
          </a:extLst>
        </p:spPr>
      </p:pic>
      <p:sp>
        <p:nvSpPr>
          <p:cNvPr id="46" name="Oval 45">
            <a:extLst>
              <a:ext uri="{FF2B5EF4-FFF2-40B4-BE49-F238E27FC236}">
                <a16:creationId xmlns:a16="http://schemas.microsoft.com/office/drawing/2014/main" id="{732F56C5-49FC-81FF-BC67-F69BB9626A5E}"/>
              </a:ext>
            </a:extLst>
          </p:cNvPr>
          <p:cNvSpPr/>
          <p:nvPr/>
        </p:nvSpPr>
        <p:spPr>
          <a:xfrm>
            <a:off x="203250" y="5142415"/>
            <a:ext cx="91440" cy="91440"/>
          </a:xfrm>
          <a:prstGeom prst="ellipse">
            <a:avLst/>
          </a:prstGeom>
          <a:solidFill>
            <a:srgbClr val="FFC00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FF0000"/>
                </a:solidFill>
              </a:ln>
              <a:solidFill>
                <a:srgbClr val="FF0000"/>
              </a:solidFill>
            </a:endParaRPr>
          </a:p>
        </p:txBody>
      </p:sp>
      <p:pic>
        <p:nvPicPr>
          <p:cNvPr id="47" name="Picture 2" descr="USACE Logo / Misc / Logonoid.com">
            <a:extLst>
              <a:ext uri="{FF2B5EF4-FFF2-40B4-BE49-F238E27FC236}">
                <a16:creationId xmlns:a16="http://schemas.microsoft.com/office/drawing/2014/main" id="{531E7D0B-9BCF-BA6B-DB99-C9F7EF4B654D}"/>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131662" y="4867431"/>
            <a:ext cx="250662" cy="190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945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a:stCxn id="8" idx="1"/>
            <a:endCxn id="8" idx="3"/>
          </p:cNvCxnSpPr>
          <p:nvPr/>
        </p:nvCxnSpPr>
        <p:spPr>
          <a:xfrm>
            <a:off x="7022592" y="6461760"/>
            <a:ext cx="28041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 name="object 10"/>
          <p:cNvSpPr/>
          <p:nvPr/>
        </p:nvSpPr>
        <p:spPr>
          <a:xfrm>
            <a:off x="493985" y="1219203"/>
            <a:ext cx="4427226" cy="5204550"/>
          </a:xfrm>
          <a:custGeom>
            <a:avLst/>
            <a:gdLst/>
            <a:ahLst/>
            <a:cxnLst/>
            <a:rect l="l" t="t" r="r" b="b"/>
            <a:pathLst>
              <a:path w="3200400" h="4308475">
                <a:moveTo>
                  <a:pt x="0" y="4308348"/>
                </a:moveTo>
                <a:lnTo>
                  <a:pt x="3200400" y="4308348"/>
                </a:lnTo>
                <a:lnTo>
                  <a:pt x="3200400" y="0"/>
                </a:lnTo>
                <a:lnTo>
                  <a:pt x="0" y="0"/>
                </a:lnTo>
                <a:lnTo>
                  <a:pt x="0" y="4308348"/>
                </a:lnTo>
                <a:close/>
              </a:path>
            </a:pathLst>
          </a:custGeom>
          <a:noFill/>
        </p:spPr>
        <p:txBody>
          <a:bodyPr wrap="square" lIns="0" tIns="0" rIns="0" bIns="0" rtlCol="0" anchor="ctr"/>
          <a:lstStyle/>
          <a:p>
            <a:pPr marL="194309" indent="-129540">
              <a:spcBef>
                <a:spcPts val="4"/>
              </a:spcBef>
              <a:buFont typeface="Arial"/>
              <a:buChar char="•"/>
              <a:tabLst>
                <a:tab pos="194309" algn="l"/>
              </a:tabLst>
            </a:pPr>
            <a:r>
              <a:rPr lang="en-US" sz="1300" spc="-4" dirty="0">
                <a:solidFill>
                  <a:srgbClr val="000000"/>
                </a:solidFill>
                <a:cs typeface="Arial"/>
              </a:rPr>
              <a:t>Part of the </a:t>
            </a:r>
            <a:r>
              <a:rPr lang="en-US" sz="1300" b="1" spc="-4" dirty="0">
                <a:solidFill>
                  <a:srgbClr val="000000"/>
                </a:solidFill>
                <a:cs typeface="Arial"/>
              </a:rPr>
              <a:t>Corps Civil Works Portfolio</a:t>
            </a:r>
          </a:p>
          <a:p>
            <a:pPr marL="194309" indent="-129540">
              <a:spcBef>
                <a:spcPts val="4"/>
              </a:spcBef>
              <a:buFont typeface="Arial"/>
              <a:buChar char="•"/>
              <a:tabLst>
                <a:tab pos="194309" algn="l"/>
              </a:tabLst>
            </a:pPr>
            <a:endParaRPr lang="en-US" sz="1300" b="1" spc="-4" dirty="0">
              <a:solidFill>
                <a:srgbClr val="000000"/>
              </a:solidFill>
              <a:cs typeface="Arial"/>
            </a:endParaRPr>
          </a:p>
          <a:p>
            <a:pPr marL="194309" indent="-129540">
              <a:spcBef>
                <a:spcPts val="4"/>
              </a:spcBef>
              <a:buFont typeface="Arial"/>
              <a:buChar char="•"/>
              <a:tabLst>
                <a:tab pos="194309" algn="l"/>
              </a:tabLst>
            </a:pPr>
            <a:r>
              <a:rPr lang="en-US" sz="1300" b="1" spc="-4" dirty="0">
                <a:solidFill>
                  <a:srgbClr val="000000"/>
                </a:solidFill>
                <a:cs typeface="Arial"/>
              </a:rPr>
              <a:t>75 Hydropower Projects </a:t>
            </a:r>
            <a:r>
              <a:rPr lang="en-US" sz="1300" spc="-4" dirty="0">
                <a:solidFill>
                  <a:srgbClr val="000000"/>
                </a:solidFill>
                <a:cs typeface="Arial"/>
              </a:rPr>
              <a:t>with a Total of 356 Grid Connected Hydroelectric Generators</a:t>
            </a:r>
          </a:p>
          <a:p>
            <a:pPr marL="194309"/>
            <a:endParaRPr lang="en-US" sz="1300" dirty="0">
              <a:solidFill>
                <a:srgbClr val="000000"/>
              </a:solidFill>
              <a:cs typeface="Arial"/>
            </a:endParaRPr>
          </a:p>
          <a:p>
            <a:pPr marL="194309" marR="150019" indent="-129540">
              <a:buFont typeface="Arial"/>
              <a:buChar char="•"/>
              <a:tabLst>
                <a:tab pos="194309" algn="l"/>
              </a:tabLst>
            </a:pPr>
            <a:r>
              <a:rPr lang="en-US" sz="1300" spc="4" dirty="0">
                <a:solidFill>
                  <a:srgbClr val="000000"/>
                </a:solidFill>
                <a:cs typeface="Arial"/>
              </a:rPr>
              <a:t>Largest Hydropower Producer in the United States; </a:t>
            </a:r>
            <a:r>
              <a:rPr lang="en-US" sz="1300" b="1" spc="4" dirty="0">
                <a:solidFill>
                  <a:srgbClr val="000000"/>
                </a:solidFill>
                <a:cs typeface="Arial"/>
              </a:rPr>
              <a:t>Provides approximately 25%</a:t>
            </a:r>
            <a:r>
              <a:rPr lang="en-US" sz="1300" spc="4" dirty="0">
                <a:solidFill>
                  <a:srgbClr val="000000"/>
                </a:solidFill>
                <a:cs typeface="Arial"/>
              </a:rPr>
              <a:t> of the Hydropower Produced in the U.S.</a:t>
            </a:r>
          </a:p>
          <a:p>
            <a:pPr marL="64769" marR="150019">
              <a:tabLst>
                <a:tab pos="194309" algn="l"/>
              </a:tabLst>
            </a:pPr>
            <a:endParaRPr lang="en-US" sz="1300" b="1" spc="-11" dirty="0">
              <a:cs typeface="Arial"/>
            </a:endParaRPr>
          </a:p>
          <a:p>
            <a:pPr marL="194309" marR="226695" indent="-129540">
              <a:buFont typeface="Arial"/>
              <a:buChar char="•"/>
              <a:tabLst>
                <a:tab pos="194309" algn="l"/>
              </a:tabLst>
            </a:pPr>
            <a:r>
              <a:rPr lang="en-US" sz="1300" spc="-8" dirty="0">
                <a:solidFill>
                  <a:srgbClr val="000000"/>
                </a:solidFill>
                <a:cs typeface="Arial"/>
              </a:rPr>
              <a:t>Hydropower Assets Cover</a:t>
            </a:r>
            <a:r>
              <a:rPr lang="en-US" sz="1300" b="1" spc="-8" dirty="0">
                <a:solidFill>
                  <a:srgbClr val="000000"/>
                </a:solidFill>
                <a:cs typeface="Arial"/>
              </a:rPr>
              <a:t> 5 Divisions</a:t>
            </a:r>
            <a:r>
              <a:rPr lang="en-US" sz="1300" spc="-8" dirty="0">
                <a:solidFill>
                  <a:srgbClr val="000000"/>
                </a:solidFill>
                <a:cs typeface="Arial"/>
              </a:rPr>
              <a:t> and </a:t>
            </a:r>
            <a:r>
              <a:rPr lang="en-US" sz="1300" b="1" spc="-8" dirty="0">
                <a:solidFill>
                  <a:srgbClr val="000000"/>
                </a:solidFill>
                <a:cs typeface="Arial"/>
              </a:rPr>
              <a:t>16 Districts </a:t>
            </a:r>
            <a:r>
              <a:rPr lang="en-US" sz="1300" spc="-8" dirty="0">
                <a:solidFill>
                  <a:srgbClr val="000000"/>
                </a:solidFill>
                <a:cs typeface="Arial"/>
              </a:rPr>
              <a:t>Across USACE</a:t>
            </a:r>
            <a:endParaRPr lang="en-US" sz="1300" dirty="0">
              <a:solidFill>
                <a:srgbClr val="000000"/>
              </a:solidFill>
              <a:cs typeface="Arial"/>
            </a:endParaRPr>
          </a:p>
          <a:p>
            <a:pPr marL="194309" marR="114776" indent="-129540">
              <a:buFont typeface="Arial"/>
              <a:buChar char="•"/>
              <a:tabLst>
                <a:tab pos="194309" algn="l"/>
              </a:tabLst>
            </a:pPr>
            <a:endParaRPr lang="en-US" sz="1300" spc="-8" dirty="0">
              <a:solidFill>
                <a:srgbClr val="000000"/>
              </a:solidFill>
              <a:cs typeface="Arial"/>
            </a:endParaRPr>
          </a:p>
          <a:p>
            <a:pPr marL="194309" marR="114776" indent="-129540">
              <a:buFont typeface="Arial"/>
              <a:buChar char="•"/>
              <a:tabLst>
                <a:tab pos="194309" algn="l"/>
              </a:tabLst>
            </a:pPr>
            <a:r>
              <a:rPr lang="en-US" sz="1300" spc="-8" dirty="0">
                <a:solidFill>
                  <a:srgbClr val="000000"/>
                </a:solidFill>
                <a:cs typeface="Arial"/>
              </a:rPr>
              <a:t>Capacity and Generation is Marketed by the Department of Energy’s </a:t>
            </a:r>
            <a:r>
              <a:rPr lang="en-US" sz="1300" b="1" spc="-8" dirty="0">
                <a:solidFill>
                  <a:srgbClr val="000000"/>
                </a:solidFill>
                <a:cs typeface="Arial"/>
              </a:rPr>
              <a:t>4 Power Marketing Administrations</a:t>
            </a:r>
            <a:r>
              <a:rPr lang="en-US" sz="1300" spc="-8" dirty="0">
                <a:solidFill>
                  <a:srgbClr val="000000"/>
                </a:solidFill>
                <a:cs typeface="Arial"/>
              </a:rPr>
              <a:t> to Non-Profit Municipalities and Cooperatives Known as</a:t>
            </a:r>
            <a:r>
              <a:rPr lang="en-US" sz="1300" b="1" spc="-8" dirty="0">
                <a:solidFill>
                  <a:srgbClr val="000000"/>
                </a:solidFill>
                <a:cs typeface="Arial"/>
              </a:rPr>
              <a:t> Federal Preference Customers to Repay Costs</a:t>
            </a:r>
            <a:endParaRPr lang="en-US" sz="1300" b="1" dirty="0">
              <a:solidFill>
                <a:srgbClr val="000000"/>
              </a:solidFill>
              <a:cs typeface="Arial"/>
            </a:endParaRPr>
          </a:p>
          <a:p>
            <a:pPr marL="194309" marR="114776" indent="-129540">
              <a:buFont typeface="Arial"/>
              <a:buChar char="•"/>
              <a:tabLst>
                <a:tab pos="194309" algn="l"/>
              </a:tabLst>
            </a:pPr>
            <a:endParaRPr lang="en-US" sz="1300" b="1" spc="-11" dirty="0">
              <a:solidFill>
                <a:srgbClr val="000000"/>
              </a:solidFill>
              <a:cs typeface="Arial"/>
            </a:endParaRPr>
          </a:p>
          <a:p>
            <a:pPr marL="194309" marR="114776" indent="-129540">
              <a:buFont typeface="Arial"/>
              <a:buChar char="•"/>
              <a:tabLst>
                <a:tab pos="194309" algn="l"/>
              </a:tabLst>
            </a:pPr>
            <a:r>
              <a:rPr lang="en-US" sz="1300" b="1" spc="-11" dirty="0">
                <a:solidFill>
                  <a:srgbClr val="000000"/>
                </a:solidFill>
                <a:cs typeface="Arial"/>
              </a:rPr>
              <a:t>Program Goals</a:t>
            </a:r>
          </a:p>
          <a:p>
            <a:pPr marL="651509" marR="114776" lvl="1" indent="-129540">
              <a:buFont typeface="Arial"/>
              <a:buChar char="•"/>
              <a:tabLst>
                <a:tab pos="194309" algn="l"/>
              </a:tabLst>
            </a:pPr>
            <a:r>
              <a:rPr lang="en-US" sz="1300" spc="-11" dirty="0">
                <a:solidFill>
                  <a:srgbClr val="000000"/>
                </a:solidFill>
                <a:cs typeface="Arial"/>
              </a:rPr>
              <a:t>Transform O&amp;M</a:t>
            </a:r>
          </a:p>
          <a:p>
            <a:pPr marL="651509" marR="114776" lvl="1" indent="-129540">
              <a:buFont typeface="Arial"/>
              <a:buChar char="•"/>
              <a:tabLst>
                <a:tab pos="194309" algn="l"/>
              </a:tabLst>
            </a:pPr>
            <a:r>
              <a:rPr lang="en-US" sz="1300" spc="-11" dirty="0">
                <a:cs typeface="Arial"/>
              </a:rPr>
              <a:t>Effectively Apply Funding</a:t>
            </a:r>
          </a:p>
          <a:p>
            <a:pPr marL="651509" marR="114776" lvl="1" indent="-129540">
              <a:buFont typeface="Arial"/>
              <a:buChar char="•"/>
              <a:tabLst>
                <a:tab pos="194309" algn="l"/>
              </a:tabLst>
            </a:pPr>
            <a:r>
              <a:rPr lang="en-US" sz="1300" spc="-11" dirty="0">
                <a:cs typeface="Arial"/>
              </a:rPr>
              <a:t>Ensure Confidence in Value of Hydropowe</a:t>
            </a:r>
            <a:r>
              <a:rPr lang="en-US" sz="1300" b="1" spc="-11" dirty="0">
                <a:cs typeface="Arial"/>
              </a:rPr>
              <a:t>r</a:t>
            </a:r>
          </a:p>
          <a:p>
            <a:pPr marL="194309" indent="-129540">
              <a:buFont typeface="Arial"/>
              <a:buChar char="•"/>
              <a:tabLst>
                <a:tab pos="194309" algn="l"/>
              </a:tabLst>
            </a:pPr>
            <a:endParaRPr lang="en-US" sz="1300" b="1" dirty="0">
              <a:solidFill>
                <a:srgbClr val="000000"/>
              </a:solidFill>
              <a:cs typeface="Arial"/>
            </a:endParaRPr>
          </a:p>
          <a:p>
            <a:pPr marL="194309" indent="-129540">
              <a:buFont typeface="Arial"/>
              <a:buChar char="•"/>
              <a:tabLst>
                <a:tab pos="194309" algn="l"/>
              </a:tabLst>
            </a:pPr>
            <a:r>
              <a:rPr lang="en-US" sz="1300" b="1" dirty="0">
                <a:solidFill>
                  <a:srgbClr val="000000"/>
                </a:solidFill>
                <a:cs typeface="Arial"/>
              </a:rPr>
              <a:t>Focus Areas:</a:t>
            </a:r>
          </a:p>
          <a:p>
            <a:pPr marL="651509" lvl="1" indent="-129540">
              <a:buFont typeface="Arial"/>
              <a:buChar char="•"/>
              <a:tabLst>
                <a:tab pos="194309" algn="l"/>
              </a:tabLst>
            </a:pPr>
            <a:r>
              <a:rPr lang="en-US" sz="1300" dirty="0">
                <a:solidFill>
                  <a:srgbClr val="000000"/>
                </a:solidFill>
                <a:cs typeface="Arial"/>
              </a:rPr>
              <a:t>Operations Efficiencies</a:t>
            </a:r>
          </a:p>
          <a:p>
            <a:pPr marL="651509" lvl="1" indent="-129540">
              <a:buFont typeface="Arial"/>
              <a:buChar char="•"/>
              <a:tabLst>
                <a:tab pos="194309" algn="l"/>
              </a:tabLst>
            </a:pPr>
            <a:r>
              <a:rPr lang="en-US" sz="1300" dirty="0">
                <a:solidFill>
                  <a:srgbClr val="000000"/>
                </a:solidFill>
                <a:cs typeface="Arial"/>
              </a:rPr>
              <a:t>Maintenance &amp; Investment Planning</a:t>
            </a:r>
          </a:p>
          <a:p>
            <a:pPr marL="651509" lvl="1" indent="-129540">
              <a:buFont typeface="Arial"/>
              <a:buChar char="•"/>
              <a:tabLst>
                <a:tab pos="194309" algn="l"/>
              </a:tabLst>
            </a:pPr>
            <a:r>
              <a:rPr lang="en-US" sz="1300" dirty="0">
                <a:solidFill>
                  <a:srgbClr val="000000"/>
                </a:solidFill>
                <a:cs typeface="Arial"/>
              </a:rPr>
              <a:t>Hydropower Acquisitions</a:t>
            </a:r>
          </a:p>
        </p:txBody>
      </p:sp>
      <p:sp>
        <p:nvSpPr>
          <p:cNvPr id="5" name="TextBox 5"/>
          <p:cNvSpPr txBox="1">
            <a:spLocks noChangeArrowheads="1"/>
          </p:cNvSpPr>
          <p:nvPr/>
        </p:nvSpPr>
        <p:spPr bwMode="auto">
          <a:xfrm>
            <a:off x="1602315" y="298063"/>
            <a:ext cx="8987369" cy="738664"/>
          </a:xfrm>
          <a:prstGeom prst="rect">
            <a:avLst/>
          </a:prstGeom>
          <a:noFill/>
          <a:ln w="9525">
            <a:noFill/>
            <a:miter lim="800000"/>
            <a:headEnd/>
            <a:tailEnd/>
          </a:ln>
        </p:spPr>
        <p:txBody>
          <a:bodyPr wrap="square">
            <a:spAutoFit/>
          </a:bodyPr>
          <a:lstStyle/>
          <a:p>
            <a:pPr algn="ctr"/>
            <a:r>
              <a:rPr lang="en-US" sz="2100" dirty="0">
                <a:latin typeface="Arial" pitchFamily="34" charset="0"/>
                <a:cs typeface="Arial" pitchFamily="34" charset="0"/>
              </a:rPr>
              <a:t>Ensure USACE hydropower assets are available to provide reliable renewable energy and flexible capacity to our nation’s electric grid</a:t>
            </a:r>
          </a:p>
        </p:txBody>
      </p:sp>
      <p:sp>
        <p:nvSpPr>
          <p:cNvPr id="2" name="Rectangle 1"/>
          <p:cNvSpPr/>
          <p:nvPr/>
        </p:nvSpPr>
        <p:spPr>
          <a:xfrm>
            <a:off x="7022592" y="6571488"/>
            <a:ext cx="963168" cy="1097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022592" y="6180083"/>
            <a:ext cx="865632" cy="50113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022592" y="6352032"/>
            <a:ext cx="280416" cy="219456"/>
          </a:xfrm>
          <a:prstGeom prst="rect">
            <a:avLst/>
          </a:prstGeom>
          <a:solidFill>
            <a:schemeClr val="tx2">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D3A8397-F96E-EA3F-0396-9724017D618B}"/>
              </a:ext>
            </a:extLst>
          </p:cNvPr>
          <p:cNvPicPr>
            <a:picLocks noChangeAspect="1"/>
          </p:cNvPicPr>
          <p:nvPr/>
        </p:nvPicPr>
        <p:blipFill>
          <a:blip r:embed="rId3"/>
          <a:stretch>
            <a:fillRect/>
          </a:stretch>
        </p:blipFill>
        <p:spPr>
          <a:xfrm>
            <a:off x="4921211" y="1287044"/>
            <a:ext cx="6704999" cy="5075311"/>
          </a:xfrm>
          <a:prstGeom prst="rect">
            <a:avLst/>
          </a:prstGeom>
        </p:spPr>
      </p:pic>
    </p:spTree>
    <p:extLst>
      <p:ext uri="{BB962C8B-B14F-4D97-AF65-F5344CB8AC3E}">
        <p14:creationId xmlns:p14="http://schemas.microsoft.com/office/powerpoint/2010/main" val="3228811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26756B3-A8E7-D4DD-A24F-DE9E4233D861}"/>
              </a:ext>
            </a:extLst>
          </p:cNvPr>
          <p:cNvGrpSpPr/>
          <p:nvPr/>
        </p:nvGrpSpPr>
        <p:grpSpPr>
          <a:xfrm>
            <a:off x="304801" y="334150"/>
            <a:ext cx="11625194" cy="6150404"/>
            <a:chOff x="304801" y="334150"/>
            <a:chExt cx="11625194" cy="6150404"/>
          </a:xfrm>
        </p:grpSpPr>
        <p:sp>
          <p:nvSpPr>
            <p:cNvPr id="4" name="Freeform: Shape 3">
              <a:extLst>
                <a:ext uri="{FF2B5EF4-FFF2-40B4-BE49-F238E27FC236}">
                  <a16:creationId xmlns:a16="http://schemas.microsoft.com/office/drawing/2014/main" id="{AD4F4156-58E4-21AD-6B68-E59AD9DA9F74}"/>
                </a:ext>
              </a:extLst>
            </p:cNvPr>
            <p:cNvSpPr/>
            <p:nvPr/>
          </p:nvSpPr>
          <p:spPr>
            <a:xfrm>
              <a:off x="6016899" y="1001321"/>
              <a:ext cx="102385" cy="414646"/>
            </a:xfrm>
            <a:custGeom>
              <a:avLst/>
              <a:gdLst/>
              <a:ahLst/>
              <a:cxnLst/>
              <a:rect l="0" t="0" r="0" b="0"/>
              <a:pathLst>
                <a:path>
                  <a:moveTo>
                    <a:pt x="102385" y="0"/>
                  </a:moveTo>
                  <a:lnTo>
                    <a:pt x="102385" y="414646"/>
                  </a:lnTo>
                  <a:lnTo>
                    <a:pt x="0" y="41464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0" name="Freeform: Shape 9">
              <a:extLst>
                <a:ext uri="{FF2B5EF4-FFF2-40B4-BE49-F238E27FC236}">
                  <a16:creationId xmlns:a16="http://schemas.microsoft.com/office/drawing/2014/main" id="{D5FF71CB-A06A-6660-2227-5AD66BC920C7}"/>
                </a:ext>
              </a:extLst>
            </p:cNvPr>
            <p:cNvSpPr/>
            <p:nvPr/>
          </p:nvSpPr>
          <p:spPr>
            <a:xfrm>
              <a:off x="11635451" y="4067141"/>
              <a:ext cx="105065" cy="2417413"/>
            </a:xfrm>
            <a:custGeom>
              <a:avLst/>
              <a:gdLst/>
              <a:ahLst/>
              <a:cxnLst/>
              <a:rect l="0" t="0" r="0" b="0"/>
              <a:pathLst>
                <a:path>
                  <a:moveTo>
                    <a:pt x="111042" y="0"/>
                  </a:moveTo>
                  <a:lnTo>
                    <a:pt x="111042" y="1332304"/>
                  </a:lnTo>
                  <a:lnTo>
                    <a:pt x="0" y="133230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13" name="Freeform: Shape 12">
              <a:extLst>
                <a:ext uri="{FF2B5EF4-FFF2-40B4-BE49-F238E27FC236}">
                  <a16:creationId xmlns:a16="http://schemas.microsoft.com/office/drawing/2014/main" id="{AA0E6EB7-7BAC-94AA-F1F0-1ED903472FD4}"/>
                </a:ext>
              </a:extLst>
            </p:cNvPr>
            <p:cNvSpPr/>
            <p:nvPr/>
          </p:nvSpPr>
          <p:spPr>
            <a:xfrm>
              <a:off x="11596567" y="2789907"/>
              <a:ext cx="107449" cy="543621"/>
            </a:xfrm>
            <a:custGeom>
              <a:avLst/>
              <a:gdLst/>
              <a:ahLst/>
              <a:cxnLst/>
              <a:rect l="0" t="0" r="0" b="0"/>
              <a:pathLst>
                <a:path>
                  <a:moveTo>
                    <a:pt x="149490" y="0"/>
                  </a:moveTo>
                  <a:lnTo>
                    <a:pt x="149490" y="543621"/>
                  </a:lnTo>
                  <a:lnTo>
                    <a:pt x="0" y="54362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14" name="Freeform: Shape 13">
              <a:extLst>
                <a:ext uri="{FF2B5EF4-FFF2-40B4-BE49-F238E27FC236}">
                  <a16:creationId xmlns:a16="http://schemas.microsoft.com/office/drawing/2014/main" id="{BA765201-B3E9-318C-45D7-41FA6DDB3F69}"/>
                </a:ext>
              </a:extLst>
            </p:cNvPr>
            <p:cNvSpPr/>
            <p:nvPr/>
          </p:nvSpPr>
          <p:spPr>
            <a:xfrm>
              <a:off x="6119284" y="1001321"/>
              <a:ext cx="4920744" cy="912168"/>
            </a:xfrm>
            <a:custGeom>
              <a:avLst/>
              <a:gdLst/>
              <a:ahLst/>
              <a:cxnLst/>
              <a:rect l="0" t="0" r="0" b="0"/>
              <a:pathLst>
                <a:path>
                  <a:moveTo>
                    <a:pt x="0" y="0"/>
                  </a:moveTo>
                  <a:lnTo>
                    <a:pt x="0" y="809783"/>
                  </a:lnTo>
                  <a:lnTo>
                    <a:pt x="4920744" y="809783"/>
                  </a:lnTo>
                  <a:lnTo>
                    <a:pt x="4920744" y="91216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5" name="Freeform: Shape 14">
              <a:extLst>
                <a:ext uri="{FF2B5EF4-FFF2-40B4-BE49-F238E27FC236}">
                  <a16:creationId xmlns:a16="http://schemas.microsoft.com/office/drawing/2014/main" id="{1ABE102A-7D42-10F0-F477-38D0B1E4B960}"/>
                </a:ext>
              </a:extLst>
            </p:cNvPr>
            <p:cNvSpPr/>
            <p:nvPr/>
          </p:nvSpPr>
          <p:spPr>
            <a:xfrm>
              <a:off x="9615892" y="2774822"/>
              <a:ext cx="130818" cy="3017067"/>
            </a:xfrm>
            <a:custGeom>
              <a:avLst/>
              <a:gdLst/>
              <a:ahLst/>
              <a:cxnLst/>
              <a:rect l="0" t="0" r="0" b="0"/>
              <a:pathLst>
                <a:path>
                  <a:moveTo>
                    <a:pt x="130818" y="0"/>
                  </a:moveTo>
                  <a:lnTo>
                    <a:pt x="130818" y="3017067"/>
                  </a:lnTo>
                  <a:lnTo>
                    <a:pt x="0" y="301706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Freeform: Shape 15">
              <a:extLst>
                <a:ext uri="{FF2B5EF4-FFF2-40B4-BE49-F238E27FC236}">
                  <a16:creationId xmlns:a16="http://schemas.microsoft.com/office/drawing/2014/main" id="{A3DE7EFB-DF63-0F65-E3A6-F889EBA939A8}"/>
                </a:ext>
              </a:extLst>
            </p:cNvPr>
            <p:cNvSpPr/>
            <p:nvPr/>
          </p:nvSpPr>
          <p:spPr>
            <a:xfrm>
              <a:off x="9615892" y="2774822"/>
              <a:ext cx="130818" cy="2195411"/>
            </a:xfrm>
            <a:custGeom>
              <a:avLst/>
              <a:gdLst/>
              <a:ahLst/>
              <a:cxnLst/>
              <a:rect l="0" t="0" r="0" b="0"/>
              <a:pathLst>
                <a:path>
                  <a:moveTo>
                    <a:pt x="130818" y="0"/>
                  </a:moveTo>
                  <a:lnTo>
                    <a:pt x="130818" y="2195411"/>
                  </a:lnTo>
                  <a:lnTo>
                    <a:pt x="0" y="219541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7" name="Freeform: Shape 16">
              <a:extLst>
                <a:ext uri="{FF2B5EF4-FFF2-40B4-BE49-F238E27FC236}">
                  <a16:creationId xmlns:a16="http://schemas.microsoft.com/office/drawing/2014/main" id="{A164B371-8ED6-1566-4D2B-AA422149DC40}"/>
                </a:ext>
              </a:extLst>
            </p:cNvPr>
            <p:cNvSpPr/>
            <p:nvPr/>
          </p:nvSpPr>
          <p:spPr>
            <a:xfrm>
              <a:off x="9615892" y="2774822"/>
              <a:ext cx="130818" cy="1373760"/>
            </a:xfrm>
            <a:custGeom>
              <a:avLst/>
              <a:gdLst/>
              <a:ahLst/>
              <a:cxnLst/>
              <a:rect l="0" t="0" r="0" b="0"/>
              <a:pathLst>
                <a:path>
                  <a:moveTo>
                    <a:pt x="130818" y="0"/>
                  </a:moveTo>
                  <a:lnTo>
                    <a:pt x="130818" y="1373760"/>
                  </a:lnTo>
                  <a:lnTo>
                    <a:pt x="0" y="137376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8" name="Freeform: Shape 17">
              <a:extLst>
                <a:ext uri="{FF2B5EF4-FFF2-40B4-BE49-F238E27FC236}">
                  <a16:creationId xmlns:a16="http://schemas.microsoft.com/office/drawing/2014/main" id="{BA1B6D80-E198-6B60-6E2F-FB4598C7D4B4}"/>
                </a:ext>
              </a:extLst>
            </p:cNvPr>
            <p:cNvSpPr/>
            <p:nvPr/>
          </p:nvSpPr>
          <p:spPr>
            <a:xfrm>
              <a:off x="9615892" y="2774822"/>
              <a:ext cx="130818" cy="552109"/>
            </a:xfrm>
            <a:custGeom>
              <a:avLst/>
              <a:gdLst/>
              <a:ahLst/>
              <a:cxnLst/>
              <a:rect l="0" t="0" r="0" b="0"/>
              <a:pathLst>
                <a:path>
                  <a:moveTo>
                    <a:pt x="130818" y="0"/>
                  </a:moveTo>
                  <a:lnTo>
                    <a:pt x="130818" y="552109"/>
                  </a:lnTo>
                  <a:lnTo>
                    <a:pt x="0" y="55210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9" name="Freeform: Shape 18">
              <a:extLst>
                <a:ext uri="{FF2B5EF4-FFF2-40B4-BE49-F238E27FC236}">
                  <a16:creationId xmlns:a16="http://schemas.microsoft.com/office/drawing/2014/main" id="{609FF710-2D73-FD37-4A7C-DF2BCCA9DD66}"/>
                </a:ext>
              </a:extLst>
            </p:cNvPr>
            <p:cNvSpPr/>
            <p:nvPr/>
          </p:nvSpPr>
          <p:spPr>
            <a:xfrm>
              <a:off x="6119284" y="1001321"/>
              <a:ext cx="2953154" cy="903680"/>
            </a:xfrm>
            <a:custGeom>
              <a:avLst/>
              <a:gdLst/>
              <a:ahLst/>
              <a:cxnLst/>
              <a:rect l="0" t="0" r="0" b="0"/>
              <a:pathLst>
                <a:path>
                  <a:moveTo>
                    <a:pt x="0" y="0"/>
                  </a:moveTo>
                  <a:lnTo>
                    <a:pt x="0" y="801295"/>
                  </a:lnTo>
                  <a:lnTo>
                    <a:pt x="2953154" y="801295"/>
                  </a:lnTo>
                  <a:lnTo>
                    <a:pt x="2953154" y="90368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0" name="Freeform: Shape 19">
              <a:extLst>
                <a:ext uri="{FF2B5EF4-FFF2-40B4-BE49-F238E27FC236}">
                  <a16:creationId xmlns:a16="http://schemas.microsoft.com/office/drawing/2014/main" id="{F553B9D8-C1C6-72AC-CDC9-A55FD3CA497F}"/>
                </a:ext>
              </a:extLst>
            </p:cNvPr>
            <p:cNvSpPr/>
            <p:nvPr/>
          </p:nvSpPr>
          <p:spPr>
            <a:xfrm>
              <a:off x="6119284" y="1001321"/>
              <a:ext cx="1045591" cy="910052"/>
            </a:xfrm>
            <a:custGeom>
              <a:avLst/>
              <a:gdLst/>
              <a:ahLst/>
              <a:cxnLst/>
              <a:rect l="0" t="0" r="0" b="0"/>
              <a:pathLst>
                <a:path>
                  <a:moveTo>
                    <a:pt x="0" y="0"/>
                  </a:moveTo>
                  <a:lnTo>
                    <a:pt x="0" y="807667"/>
                  </a:lnTo>
                  <a:lnTo>
                    <a:pt x="1045591" y="807667"/>
                  </a:lnTo>
                  <a:lnTo>
                    <a:pt x="1045591" y="91005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1" name="Freeform: Shape 20">
              <a:extLst>
                <a:ext uri="{FF2B5EF4-FFF2-40B4-BE49-F238E27FC236}">
                  <a16:creationId xmlns:a16="http://schemas.microsoft.com/office/drawing/2014/main" id="{B20BCFF5-85D1-3E36-DE39-72CEA52E92A5}"/>
                </a:ext>
              </a:extLst>
            </p:cNvPr>
            <p:cNvSpPr/>
            <p:nvPr/>
          </p:nvSpPr>
          <p:spPr>
            <a:xfrm>
              <a:off x="5227300" y="1001321"/>
              <a:ext cx="891984" cy="912168"/>
            </a:xfrm>
            <a:custGeom>
              <a:avLst/>
              <a:gdLst/>
              <a:ahLst/>
              <a:cxnLst/>
              <a:rect l="0" t="0" r="0" b="0"/>
              <a:pathLst>
                <a:path>
                  <a:moveTo>
                    <a:pt x="891984" y="0"/>
                  </a:moveTo>
                  <a:lnTo>
                    <a:pt x="891984" y="809783"/>
                  </a:lnTo>
                  <a:lnTo>
                    <a:pt x="0" y="809783"/>
                  </a:lnTo>
                  <a:lnTo>
                    <a:pt x="0" y="91216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2" name="Freeform: Shape 21">
              <a:extLst>
                <a:ext uri="{FF2B5EF4-FFF2-40B4-BE49-F238E27FC236}">
                  <a16:creationId xmlns:a16="http://schemas.microsoft.com/office/drawing/2014/main" id="{441E2A9B-7363-F8C1-19A0-0D9E45948271}"/>
                </a:ext>
              </a:extLst>
            </p:cNvPr>
            <p:cNvSpPr/>
            <p:nvPr/>
          </p:nvSpPr>
          <p:spPr>
            <a:xfrm>
              <a:off x="2662578" y="2781302"/>
              <a:ext cx="175643" cy="3010587"/>
            </a:xfrm>
            <a:custGeom>
              <a:avLst/>
              <a:gdLst/>
              <a:ahLst/>
              <a:cxnLst/>
              <a:rect l="0" t="0" r="0" b="0"/>
              <a:pathLst>
                <a:path>
                  <a:moveTo>
                    <a:pt x="0" y="0"/>
                  </a:moveTo>
                  <a:lnTo>
                    <a:pt x="0" y="3010587"/>
                  </a:lnTo>
                  <a:lnTo>
                    <a:pt x="175643" y="301058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3" name="Freeform: Shape 22">
              <a:extLst>
                <a:ext uri="{FF2B5EF4-FFF2-40B4-BE49-F238E27FC236}">
                  <a16:creationId xmlns:a16="http://schemas.microsoft.com/office/drawing/2014/main" id="{31E276D0-78E6-1DF5-4901-A80D18B0CAB6}"/>
                </a:ext>
              </a:extLst>
            </p:cNvPr>
            <p:cNvSpPr/>
            <p:nvPr/>
          </p:nvSpPr>
          <p:spPr>
            <a:xfrm>
              <a:off x="2662578" y="2781302"/>
              <a:ext cx="175643" cy="2188932"/>
            </a:xfrm>
            <a:custGeom>
              <a:avLst/>
              <a:gdLst/>
              <a:ahLst/>
              <a:cxnLst/>
              <a:rect l="0" t="0" r="0" b="0"/>
              <a:pathLst>
                <a:path>
                  <a:moveTo>
                    <a:pt x="0" y="0"/>
                  </a:moveTo>
                  <a:lnTo>
                    <a:pt x="0" y="2188932"/>
                  </a:lnTo>
                  <a:lnTo>
                    <a:pt x="175643" y="218893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4" name="Freeform: Shape 23">
              <a:extLst>
                <a:ext uri="{FF2B5EF4-FFF2-40B4-BE49-F238E27FC236}">
                  <a16:creationId xmlns:a16="http://schemas.microsoft.com/office/drawing/2014/main" id="{935B435F-AC85-CCF9-874F-94DFF1F79D50}"/>
                </a:ext>
              </a:extLst>
            </p:cNvPr>
            <p:cNvSpPr/>
            <p:nvPr/>
          </p:nvSpPr>
          <p:spPr>
            <a:xfrm>
              <a:off x="2662578" y="2781302"/>
              <a:ext cx="175643" cy="1367281"/>
            </a:xfrm>
            <a:custGeom>
              <a:avLst/>
              <a:gdLst/>
              <a:ahLst/>
              <a:cxnLst/>
              <a:rect l="0" t="0" r="0" b="0"/>
              <a:pathLst>
                <a:path>
                  <a:moveTo>
                    <a:pt x="0" y="0"/>
                  </a:moveTo>
                  <a:lnTo>
                    <a:pt x="0" y="1367281"/>
                  </a:lnTo>
                  <a:lnTo>
                    <a:pt x="175643" y="136728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5" name="Freeform: Shape 24">
              <a:extLst>
                <a:ext uri="{FF2B5EF4-FFF2-40B4-BE49-F238E27FC236}">
                  <a16:creationId xmlns:a16="http://schemas.microsoft.com/office/drawing/2014/main" id="{5F5CFA6C-C66E-98BF-EBD4-7EE8451D290F}"/>
                </a:ext>
              </a:extLst>
            </p:cNvPr>
            <p:cNvSpPr/>
            <p:nvPr/>
          </p:nvSpPr>
          <p:spPr>
            <a:xfrm>
              <a:off x="2662578" y="2781302"/>
              <a:ext cx="175643" cy="545630"/>
            </a:xfrm>
            <a:custGeom>
              <a:avLst/>
              <a:gdLst/>
              <a:ahLst/>
              <a:cxnLst/>
              <a:rect l="0" t="0" r="0" b="0"/>
              <a:pathLst>
                <a:path>
                  <a:moveTo>
                    <a:pt x="0" y="0"/>
                  </a:moveTo>
                  <a:lnTo>
                    <a:pt x="0" y="545630"/>
                  </a:lnTo>
                  <a:lnTo>
                    <a:pt x="175643" y="54563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6" name="Freeform: Shape 25">
              <a:extLst>
                <a:ext uri="{FF2B5EF4-FFF2-40B4-BE49-F238E27FC236}">
                  <a16:creationId xmlns:a16="http://schemas.microsoft.com/office/drawing/2014/main" id="{9AAC2D17-92E3-D10D-A0E0-645FC98E8957}"/>
                </a:ext>
              </a:extLst>
            </p:cNvPr>
            <p:cNvSpPr/>
            <p:nvPr/>
          </p:nvSpPr>
          <p:spPr>
            <a:xfrm>
              <a:off x="3336850" y="1001321"/>
              <a:ext cx="2782434" cy="910160"/>
            </a:xfrm>
            <a:custGeom>
              <a:avLst/>
              <a:gdLst/>
              <a:ahLst/>
              <a:cxnLst/>
              <a:rect l="0" t="0" r="0" b="0"/>
              <a:pathLst>
                <a:path>
                  <a:moveTo>
                    <a:pt x="2782434" y="0"/>
                  </a:moveTo>
                  <a:lnTo>
                    <a:pt x="2782434" y="807774"/>
                  </a:lnTo>
                  <a:lnTo>
                    <a:pt x="0" y="807774"/>
                  </a:lnTo>
                  <a:lnTo>
                    <a:pt x="0" y="91016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7" name="Freeform: Shape 26">
              <a:extLst>
                <a:ext uri="{FF2B5EF4-FFF2-40B4-BE49-F238E27FC236}">
                  <a16:creationId xmlns:a16="http://schemas.microsoft.com/office/drawing/2014/main" id="{7B1C810F-11C7-DD5A-72B8-8AAA3C89B709}"/>
                </a:ext>
              </a:extLst>
            </p:cNvPr>
            <p:cNvSpPr/>
            <p:nvPr/>
          </p:nvSpPr>
          <p:spPr>
            <a:xfrm>
              <a:off x="533036" y="2781302"/>
              <a:ext cx="182594" cy="2188932"/>
            </a:xfrm>
            <a:custGeom>
              <a:avLst/>
              <a:gdLst/>
              <a:ahLst/>
              <a:cxnLst/>
              <a:rect l="0" t="0" r="0" b="0"/>
              <a:pathLst>
                <a:path>
                  <a:moveTo>
                    <a:pt x="0" y="0"/>
                  </a:moveTo>
                  <a:lnTo>
                    <a:pt x="0" y="2188932"/>
                  </a:lnTo>
                  <a:lnTo>
                    <a:pt x="182594" y="218893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8" name="Freeform: Shape 27">
              <a:extLst>
                <a:ext uri="{FF2B5EF4-FFF2-40B4-BE49-F238E27FC236}">
                  <a16:creationId xmlns:a16="http://schemas.microsoft.com/office/drawing/2014/main" id="{CD64134D-8216-807B-351F-1FD9A0AF3952}"/>
                </a:ext>
              </a:extLst>
            </p:cNvPr>
            <p:cNvSpPr/>
            <p:nvPr/>
          </p:nvSpPr>
          <p:spPr>
            <a:xfrm>
              <a:off x="533036" y="2781302"/>
              <a:ext cx="182594" cy="1367281"/>
            </a:xfrm>
            <a:custGeom>
              <a:avLst/>
              <a:gdLst/>
              <a:ahLst/>
              <a:cxnLst/>
              <a:rect l="0" t="0" r="0" b="0"/>
              <a:pathLst>
                <a:path>
                  <a:moveTo>
                    <a:pt x="0" y="0"/>
                  </a:moveTo>
                  <a:lnTo>
                    <a:pt x="0" y="1367281"/>
                  </a:lnTo>
                  <a:lnTo>
                    <a:pt x="182594" y="136728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9" name="Freeform: Shape 28">
              <a:extLst>
                <a:ext uri="{FF2B5EF4-FFF2-40B4-BE49-F238E27FC236}">
                  <a16:creationId xmlns:a16="http://schemas.microsoft.com/office/drawing/2014/main" id="{2AC3D9FF-3E39-9A62-DEFF-C243B560DCD3}"/>
                </a:ext>
              </a:extLst>
            </p:cNvPr>
            <p:cNvSpPr/>
            <p:nvPr/>
          </p:nvSpPr>
          <p:spPr>
            <a:xfrm>
              <a:off x="533036" y="2781302"/>
              <a:ext cx="182594" cy="545630"/>
            </a:xfrm>
            <a:custGeom>
              <a:avLst/>
              <a:gdLst/>
              <a:ahLst/>
              <a:cxnLst/>
              <a:rect l="0" t="0" r="0" b="0"/>
              <a:pathLst>
                <a:path>
                  <a:moveTo>
                    <a:pt x="0" y="0"/>
                  </a:moveTo>
                  <a:lnTo>
                    <a:pt x="0" y="545630"/>
                  </a:lnTo>
                  <a:lnTo>
                    <a:pt x="182594" y="54563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0" name="Freeform: Shape 29">
              <a:extLst>
                <a:ext uri="{FF2B5EF4-FFF2-40B4-BE49-F238E27FC236}">
                  <a16:creationId xmlns:a16="http://schemas.microsoft.com/office/drawing/2014/main" id="{78BA14CA-A04D-06AD-F6E1-5C1E0FB6BE0C}"/>
                </a:ext>
              </a:extLst>
            </p:cNvPr>
            <p:cNvSpPr/>
            <p:nvPr/>
          </p:nvSpPr>
          <p:spPr>
            <a:xfrm>
              <a:off x="1325302" y="1001321"/>
              <a:ext cx="4793981" cy="910160"/>
            </a:xfrm>
            <a:custGeom>
              <a:avLst/>
              <a:gdLst/>
              <a:ahLst/>
              <a:cxnLst/>
              <a:rect l="0" t="0" r="0" b="0"/>
              <a:pathLst>
                <a:path>
                  <a:moveTo>
                    <a:pt x="4793981" y="0"/>
                  </a:moveTo>
                  <a:lnTo>
                    <a:pt x="4793981" y="807774"/>
                  </a:lnTo>
                  <a:lnTo>
                    <a:pt x="0" y="807774"/>
                  </a:lnTo>
                  <a:lnTo>
                    <a:pt x="0" y="91016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1" name="Freeform: Shape 30">
              <a:extLst>
                <a:ext uri="{FF2B5EF4-FFF2-40B4-BE49-F238E27FC236}">
                  <a16:creationId xmlns:a16="http://schemas.microsoft.com/office/drawing/2014/main" id="{98FDDA12-CB84-9E9D-23B2-7D7C92030C42}"/>
                </a:ext>
              </a:extLst>
            </p:cNvPr>
            <p:cNvSpPr/>
            <p:nvPr/>
          </p:nvSpPr>
          <p:spPr>
            <a:xfrm>
              <a:off x="5228167" y="336739"/>
              <a:ext cx="1782233" cy="664582"/>
            </a:xfrm>
            <a:custGeom>
              <a:avLst/>
              <a:gdLst>
                <a:gd name="connsiteX0" fmla="*/ 0 w 1782233"/>
                <a:gd name="connsiteY0" fmla="*/ 0 h 664582"/>
                <a:gd name="connsiteX1" fmla="*/ 1782233 w 1782233"/>
                <a:gd name="connsiteY1" fmla="*/ 0 h 664582"/>
                <a:gd name="connsiteX2" fmla="*/ 1782233 w 1782233"/>
                <a:gd name="connsiteY2" fmla="*/ 664582 h 664582"/>
                <a:gd name="connsiteX3" fmla="*/ 0 w 1782233"/>
                <a:gd name="connsiteY3" fmla="*/ 664582 h 664582"/>
                <a:gd name="connsiteX4" fmla="*/ 0 w 1782233"/>
                <a:gd name="connsiteY4" fmla="*/ 0 h 664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33" h="664582">
                  <a:moveTo>
                    <a:pt x="0" y="0"/>
                  </a:moveTo>
                  <a:lnTo>
                    <a:pt x="1782233" y="0"/>
                  </a:lnTo>
                  <a:lnTo>
                    <a:pt x="1782233" y="664582"/>
                  </a:lnTo>
                  <a:lnTo>
                    <a:pt x="0" y="664582"/>
                  </a:lnTo>
                  <a:lnTo>
                    <a:pt x="0" y="0"/>
                  </a:lnTo>
                  <a:close/>
                </a:path>
              </a:pathLst>
            </a:custGeom>
            <a:solidFill>
              <a:schemeClr val="accent1">
                <a:lumMod val="75000"/>
              </a:schemeClr>
            </a:solidFill>
            <a:ln>
              <a:solidFill>
                <a:schemeClr val="accent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31520" tIns="457200" rIns="45720" bIns="45720" numCol="1" spcCol="1270" anchor="b" anchorCtr="0">
              <a:noAutofit/>
            </a:bodyPr>
            <a:lstStyle/>
            <a:p>
              <a:pPr marL="0" lvl="0" indent="0" algn="l" defTabSz="466725">
                <a:lnSpc>
                  <a:spcPct val="100000"/>
                </a:lnSpc>
                <a:spcBef>
                  <a:spcPct val="0"/>
                </a:spcBef>
                <a:spcAft>
                  <a:spcPct val="35000"/>
                </a:spcAft>
                <a:buNone/>
              </a:pPr>
              <a:r>
                <a:rPr lang="en-US" sz="1050" kern="1200" dirty="0">
                  <a:solidFill>
                    <a:schemeClr val="tx2"/>
                  </a:solidFill>
                  <a:latin typeface="Arial" panose="020B0604020202020204" pitchFamily="34" charset="0"/>
                  <a:cs typeface="Arial" panose="020B0604020202020204" pitchFamily="34" charset="0"/>
                </a:rPr>
                <a:t>Jordan Fink, PE</a:t>
              </a:r>
            </a:p>
            <a:p>
              <a:pPr marL="0" lvl="0" indent="0" algn="l" defTabSz="466725">
                <a:lnSpc>
                  <a:spcPct val="100000"/>
                </a:lnSpc>
                <a:spcBef>
                  <a:spcPct val="0"/>
                </a:spcBef>
                <a:spcAft>
                  <a:spcPct val="35000"/>
                </a:spcAft>
                <a:buNone/>
              </a:pPr>
              <a:r>
                <a:rPr lang="en-US" sz="1000" i="1" kern="1200" dirty="0">
                  <a:solidFill>
                    <a:schemeClr val="tx2"/>
                  </a:solidFill>
                  <a:latin typeface="Arial" panose="020B0604020202020204" pitchFamily="34" charset="0"/>
                  <a:cs typeface="Arial" panose="020B0604020202020204" pitchFamily="34" charset="0"/>
                </a:rPr>
                <a:t>Director</a:t>
              </a:r>
            </a:p>
          </p:txBody>
        </p:sp>
        <p:sp>
          <p:nvSpPr>
            <p:cNvPr id="32" name="Rectangle 31">
              <a:extLst>
                <a:ext uri="{FF2B5EF4-FFF2-40B4-BE49-F238E27FC236}">
                  <a16:creationId xmlns:a16="http://schemas.microsoft.com/office/drawing/2014/main" id="{5C7A7A29-CC73-B25A-4FFC-8DCD9E27F0BA}"/>
                </a:ext>
              </a:extLst>
            </p:cNvPr>
            <p:cNvSpPr/>
            <p:nvPr/>
          </p:nvSpPr>
          <p:spPr>
            <a:xfrm>
              <a:off x="5002321" y="334150"/>
              <a:ext cx="512064" cy="665320"/>
            </a:xfrm>
            <a:prstGeom prst="rect">
              <a:avLst/>
            </a:prstGeom>
            <a:blipFill>
              <a:blip r:embed="rId3" cstate="screen">
                <a:extLst>
                  <a:ext uri="{28A0092B-C50C-407E-A947-70E740481C1C}">
                    <a14:useLocalDpi xmlns:a14="http://schemas.microsoft.com/office/drawing/2010/main"/>
                  </a:ext>
                </a:extLst>
              </a:blip>
              <a:srcRect/>
              <a:stretch>
                <a:fillRect/>
              </a:stretch>
            </a:blipFill>
            <a:ln w="28575">
              <a:solidFill>
                <a:schemeClr val="accent1">
                  <a:lumMod val="75000"/>
                </a:schemeClr>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35" name="Freeform: Shape 34">
              <a:extLst>
                <a:ext uri="{FF2B5EF4-FFF2-40B4-BE49-F238E27FC236}">
                  <a16:creationId xmlns:a16="http://schemas.microsoft.com/office/drawing/2014/main" id="{60EEFDC9-3960-F0D7-6DAE-BB1804DD1EDE}"/>
                </a:ext>
              </a:extLst>
            </p:cNvPr>
            <p:cNvSpPr/>
            <p:nvPr/>
          </p:nvSpPr>
          <p:spPr>
            <a:xfrm>
              <a:off x="334969" y="1911481"/>
              <a:ext cx="1980665" cy="869820"/>
            </a:xfrm>
            <a:custGeom>
              <a:avLst/>
              <a:gdLst>
                <a:gd name="connsiteX0" fmla="*/ 0 w 1980665"/>
                <a:gd name="connsiteY0" fmla="*/ 0 h 869820"/>
                <a:gd name="connsiteX1" fmla="*/ 1980665 w 1980665"/>
                <a:gd name="connsiteY1" fmla="*/ 0 h 869820"/>
                <a:gd name="connsiteX2" fmla="*/ 1980665 w 1980665"/>
                <a:gd name="connsiteY2" fmla="*/ 869820 h 869820"/>
                <a:gd name="connsiteX3" fmla="*/ 0 w 1980665"/>
                <a:gd name="connsiteY3" fmla="*/ 869820 h 869820"/>
                <a:gd name="connsiteX4" fmla="*/ 0 w 1980665"/>
                <a:gd name="connsiteY4" fmla="*/ 0 h 869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0665" h="869820">
                  <a:moveTo>
                    <a:pt x="0" y="0"/>
                  </a:moveTo>
                  <a:lnTo>
                    <a:pt x="1980665" y="0"/>
                  </a:lnTo>
                  <a:lnTo>
                    <a:pt x="1980665" y="869820"/>
                  </a:lnTo>
                  <a:lnTo>
                    <a:pt x="0" y="869820"/>
                  </a:lnTo>
                  <a:lnTo>
                    <a:pt x="0" y="0"/>
                  </a:lnTo>
                  <a:close/>
                </a:path>
              </a:pathLst>
            </a:custGeom>
            <a:solidFill>
              <a:schemeClr val="accent2"/>
            </a:solidFill>
            <a:ln w="127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57200" tIns="0" rIns="9144" bIns="0" numCol="1" spcCol="1270" anchor="b" anchorCtr="0">
              <a:noAutofit/>
            </a:bodyPr>
            <a:lstStyle/>
            <a:p>
              <a:pPr marL="0" lvl="0" indent="0" algn="r" defTabSz="444500">
                <a:lnSpc>
                  <a:spcPct val="100000"/>
                </a:lnSpc>
                <a:spcBef>
                  <a:spcPct val="0"/>
                </a:spcBef>
                <a:spcAft>
                  <a:spcPct val="35000"/>
                </a:spcAft>
                <a:buNone/>
              </a:pPr>
              <a:r>
                <a:rPr lang="en-US" sz="1000" b="1" kern="1200" dirty="0">
                  <a:solidFill>
                    <a:schemeClr val="tx2"/>
                  </a:solidFill>
                  <a:latin typeface="Arial" panose="020B0604020202020204" pitchFamily="34" charset="0"/>
                  <a:cs typeface="Arial" panose="020B0604020202020204" pitchFamily="34" charset="0"/>
                </a:rPr>
                <a:t>Automation Controls &amp; Cyber Security Branch</a:t>
              </a:r>
            </a:p>
            <a:p>
              <a:pPr marL="0" lvl="0" indent="0" algn="r" defTabSz="444500">
                <a:lnSpc>
                  <a:spcPct val="100000"/>
                </a:lnSpc>
                <a:spcBef>
                  <a:spcPct val="0"/>
                </a:spcBef>
                <a:spcAft>
                  <a:spcPct val="35000"/>
                </a:spcAft>
                <a:buNone/>
              </a:pPr>
              <a:endParaRPr lang="en-US" sz="1000" kern="1200" dirty="0">
                <a:solidFill>
                  <a:schemeClr val="tx2"/>
                </a:solidFill>
                <a:latin typeface="Arial" panose="020B0604020202020204" pitchFamily="34" charset="0"/>
                <a:cs typeface="Arial" panose="020B0604020202020204" pitchFamily="34" charset="0"/>
              </a:endParaRPr>
            </a:p>
            <a:p>
              <a:pPr marL="0" lvl="0" indent="0" algn="r" defTabSz="444500">
                <a:lnSpc>
                  <a:spcPct val="100000"/>
                </a:lnSpc>
                <a:spcBef>
                  <a:spcPct val="0"/>
                </a:spcBef>
                <a:spcAft>
                  <a:spcPct val="35000"/>
                </a:spcAft>
                <a:buNone/>
              </a:pPr>
              <a:r>
                <a:rPr lang="en-US" sz="1000" kern="1200" dirty="0">
                  <a:solidFill>
                    <a:schemeClr val="tx2"/>
                  </a:solidFill>
                  <a:latin typeface="Arial" panose="020B0604020202020204" pitchFamily="34" charset="0"/>
                  <a:cs typeface="Arial" panose="020B0604020202020204" pitchFamily="34" charset="0"/>
                </a:rPr>
                <a:t>Steven Ernst, PE</a:t>
              </a:r>
            </a:p>
          </p:txBody>
        </p:sp>
        <p:sp>
          <p:nvSpPr>
            <p:cNvPr id="36" name="Rectangle 35">
              <a:extLst>
                <a:ext uri="{FF2B5EF4-FFF2-40B4-BE49-F238E27FC236}">
                  <a16:creationId xmlns:a16="http://schemas.microsoft.com/office/drawing/2014/main" id="{B944A821-BBCD-9664-F91D-2A0E8248E8C8}"/>
                </a:ext>
              </a:extLst>
            </p:cNvPr>
            <p:cNvSpPr/>
            <p:nvPr/>
          </p:nvSpPr>
          <p:spPr>
            <a:xfrm>
              <a:off x="304801" y="2014463"/>
              <a:ext cx="514131" cy="663120"/>
            </a:xfrm>
            <a:prstGeom prst="rect">
              <a:avLst/>
            </a:prstGeom>
            <a:blipFill>
              <a:blip r:embed="rId4" cstate="screen">
                <a:extLst>
                  <a:ext uri="{28A0092B-C50C-407E-A947-70E740481C1C}">
                    <a14:useLocalDpi xmlns:a14="http://schemas.microsoft.com/office/drawing/2010/main"/>
                  </a:ext>
                </a:extLst>
              </a:blip>
              <a:srcRect/>
              <a:stretch>
                <a:fillRect/>
              </a:stretch>
            </a:blipFill>
            <a:ln w="28575">
              <a:solidFill>
                <a:schemeClr val="accent2">
                  <a:lumMod val="75000"/>
                </a:schemeClr>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37" name="Freeform: Shape 36">
              <a:extLst>
                <a:ext uri="{FF2B5EF4-FFF2-40B4-BE49-F238E27FC236}">
                  <a16:creationId xmlns:a16="http://schemas.microsoft.com/office/drawing/2014/main" id="{E4EC5A46-A3E0-364D-4EFA-93ADF977AA28}"/>
                </a:ext>
              </a:extLst>
            </p:cNvPr>
            <p:cNvSpPr/>
            <p:nvPr/>
          </p:nvSpPr>
          <p:spPr>
            <a:xfrm>
              <a:off x="715630" y="3021317"/>
              <a:ext cx="1586539" cy="611229"/>
            </a:xfrm>
            <a:custGeom>
              <a:avLst/>
              <a:gdLst>
                <a:gd name="connsiteX0" fmla="*/ 0 w 1506359"/>
                <a:gd name="connsiteY0" fmla="*/ 0 h 611229"/>
                <a:gd name="connsiteX1" fmla="*/ 1506359 w 1506359"/>
                <a:gd name="connsiteY1" fmla="*/ 0 h 611229"/>
                <a:gd name="connsiteX2" fmla="*/ 1506359 w 1506359"/>
                <a:gd name="connsiteY2" fmla="*/ 611229 h 611229"/>
                <a:gd name="connsiteX3" fmla="*/ 0 w 1506359"/>
                <a:gd name="connsiteY3" fmla="*/ 611229 h 611229"/>
                <a:gd name="connsiteX4" fmla="*/ 0 w 1506359"/>
                <a:gd name="connsiteY4" fmla="*/ 0 h 611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359" h="611229">
                  <a:moveTo>
                    <a:pt x="0" y="0"/>
                  </a:moveTo>
                  <a:lnTo>
                    <a:pt x="1506359" y="0"/>
                  </a:lnTo>
                  <a:lnTo>
                    <a:pt x="1506359" y="611229"/>
                  </a:lnTo>
                  <a:lnTo>
                    <a:pt x="0" y="611229"/>
                  </a:lnTo>
                  <a:lnTo>
                    <a:pt x="0" y="0"/>
                  </a:lnTo>
                  <a:close/>
                </a:path>
              </a:pathLst>
            </a:custGeom>
            <a:noFill/>
            <a:ln w="28575">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45720" rIns="0" bIns="0" numCol="1" spcCol="1270" anchor="t" anchorCtr="0">
              <a:noAutofit/>
            </a:bodyPr>
            <a:lstStyle/>
            <a:p>
              <a:pPr marL="0" lvl="0" algn="ctr" defTabSz="466725">
                <a:lnSpc>
                  <a:spcPct val="100000"/>
                </a:lnSpc>
                <a:spcBef>
                  <a:spcPct val="0"/>
                </a:spcBef>
                <a:spcAft>
                  <a:spcPct val="35000"/>
                </a:spcAft>
                <a:buNone/>
              </a:pPr>
              <a:r>
                <a:rPr lang="en-US" sz="900" b="1" kern="1200" dirty="0">
                  <a:solidFill>
                    <a:schemeClr val="tx1"/>
                  </a:solidFill>
                  <a:latin typeface="Arial" panose="020B0604020202020204" pitchFamily="34" charset="0"/>
                  <a:cs typeface="Arial" panose="020B0604020202020204" pitchFamily="34" charset="0"/>
                </a:rPr>
                <a:t>NWP/NWW Integration</a:t>
              </a:r>
            </a:p>
            <a:p>
              <a:pPr marL="0" lvl="0" algn="ctr" defTabSz="466725">
                <a:lnSpc>
                  <a:spcPct val="100000"/>
                </a:lnSpc>
                <a:spcBef>
                  <a:spcPct val="0"/>
                </a:spcBef>
                <a:spcAft>
                  <a:spcPct val="35000"/>
                </a:spcAft>
                <a:buNone/>
              </a:pPr>
              <a:endParaRPr lang="en-US" sz="500" b="1" kern="1200" dirty="0">
                <a:solidFill>
                  <a:schemeClr val="tx1"/>
                </a:solidFill>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US" sz="1050" kern="1200" dirty="0">
                  <a:solidFill>
                    <a:schemeClr val="tx1"/>
                  </a:solidFill>
                  <a:latin typeface="Arial" panose="020B0604020202020204" pitchFamily="34" charset="0"/>
                  <a:cs typeface="Arial" panose="020B0604020202020204" pitchFamily="34" charset="0"/>
                </a:rPr>
                <a:t>CJ Veatch, PE</a:t>
              </a:r>
              <a:endParaRPr lang="en-US" sz="900" kern="1200" dirty="0">
                <a:solidFill>
                  <a:schemeClr val="tx1"/>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B1D6C0AC-4A30-7378-8EE5-7FF5C9AAA948}"/>
                </a:ext>
              </a:extLst>
            </p:cNvPr>
            <p:cNvSpPr/>
            <p:nvPr/>
          </p:nvSpPr>
          <p:spPr>
            <a:xfrm>
              <a:off x="1118125" y="3179710"/>
              <a:ext cx="292529" cy="390038"/>
            </a:xfrm>
            <a:prstGeom prst="rect">
              <a:avLst/>
            </a:prstGeom>
            <a:no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39" name="Freeform: Shape 38">
              <a:extLst>
                <a:ext uri="{FF2B5EF4-FFF2-40B4-BE49-F238E27FC236}">
                  <a16:creationId xmlns:a16="http://schemas.microsoft.com/office/drawing/2014/main" id="{191F560A-6516-B1D5-0FD6-12E919ADE979}"/>
                </a:ext>
              </a:extLst>
            </p:cNvPr>
            <p:cNvSpPr/>
            <p:nvPr/>
          </p:nvSpPr>
          <p:spPr>
            <a:xfrm>
              <a:off x="715630" y="3842968"/>
              <a:ext cx="1586539" cy="611229"/>
            </a:xfrm>
            <a:custGeom>
              <a:avLst/>
              <a:gdLst>
                <a:gd name="connsiteX0" fmla="*/ 0 w 1506359"/>
                <a:gd name="connsiteY0" fmla="*/ 0 h 611229"/>
                <a:gd name="connsiteX1" fmla="*/ 1506359 w 1506359"/>
                <a:gd name="connsiteY1" fmla="*/ 0 h 611229"/>
                <a:gd name="connsiteX2" fmla="*/ 1506359 w 1506359"/>
                <a:gd name="connsiteY2" fmla="*/ 611229 h 611229"/>
                <a:gd name="connsiteX3" fmla="*/ 0 w 1506359"/>
                <a:gd name="connsiteY3" fmla="*/ 611229 h 611229"/>
                <a:gd name="connsiteX4" fmla="*/ 0 w 1506359"/>
                <a:gd name="connsiteY4" fmla="*/ 0 h 611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359" h="611229">
                  <a:moveTo>
                    <a:pt x="0" y="0"/>
                  </a:moveTo>
                  <a:lnTo>
                    <a:pt x="1506359" y="0"/>
                  </a:lnTo>
                  <a:lnTo>
                    <a:pt x="1506359" y="611229"/>
                  </a:lnTo>
                  <a:lnTo>
                    <a:pt x="0" y="611229"/>
                  </a:lnTo>
                  <a:lnTo>
                    <a:pt x="0" y="0"/>
                  </a:lnTo>
                  <a:close/>
                </a:path>
              </a:pathLst>
            </a:custGeom>
            <a:noFill/>
            <a:ln w="28575">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45720" rIns="0" bIns="0" numCol="1" spcCol="1270" anchor="t" anchorCtr="0">
              <a:noAutofit/>
            </a:bodyPr>
            <a:lstStyle/>
            <a:p>
              <a:pPr marL="0" lvl="0" algn="ctr" defTabSz="466725">
                <a:lnSpc>
                  <a:spcPct val="100000"/>
                </a:lnSpc>
                <a:spcBef>
                  <a:spcPct val="0"/>
                </a:spcBef>
                <a:spcAft>
                  <a:spcPct val="35000"/>
                </a:spcAft>
                <a:buNone/>
              </a:pPr>
              <a:r>
                <a:rPr lang="en-US" sz="900" b="1" kern="1200" dirty="0">
                  <a:solidFill>
                    <a:schemeClr val="tx1"/>
                  </a:solidFill>
                  <a:latin typeface="Arial" panose="020B0604020202020204" pitchFamily="34" charset="0"/>
                  <a:cs typeface="Arial" panose="020B0604020202020204" pitchFamily="34" charset="0"/>
                </a:rPr>
                <a:t>SAD Integration</a:t>
              </a:r>
            </a:p>
            <a:p>
              <a:pPr marL="0" lvl="0" algn="ctr" defTabSz="466725">
                <a:lnSpc>
                  <a:spcPct val="100000"/>
                </a:lnSpc>
                <a:spcBef>
                  <a:spcPct val="0"/>
                </a:spcBef>
                <a:spcAft>
                  <a:spcPct val="35000"/>
                </a:spcAft>
                <a:buNone/>
              </a:pPr>
              <a:endParaRPr lang="en-US" sz="500" b="1" kern="1200" dirty="0">
                <a:solidFill>
                  <a:schemeClr val="tx1"/>
                </a:solidFill>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US" sz="1050" kern="1200" dirty="0">
                  <a:solidFill>
                    <a:schemeClr val="tx1"/>
                  </a:solidFill>
                  <a:latin typeface="Arial" panose="020B0604020202020204" pitchFamily="34" charset="0"/>
                  <a:cs typeface="Arial" panose="020B0604020202020204" pitchFamily="34" charset="0"/>
                </a:rPr>
                <a:t>Nathan Henshaw, PE</a:t>
              </a:r>
            </a:p>
          </p:txBody>
        </p:sp>
        <p:sp>
          <p:nvSpPr>
            <p:cNvPr id="40" name="Rectangle 39">
              <a:extLst>
                <a:ext uri="{FF2B5EF4-FFF2-40B4-BE49-F238E27FC236}">
                  <a16:creationId xmlns:a16="http://schemas.microsoft.com/office/drawing/2014/main" id="{BA48E65D-93D7-FC09-1D32-E4856544AD34}"/>
                </a:ext>
              </a:extLst>
            </p:cNvPr>
            <p:cNvSpPr/>
            <p:nvPr/>
          </p:nvSpPr>
          <p:spPr>
            <a:xfrm>
              <a:off x="1118125" y="3995710"/>
              <a:ext cx="292529" cy="390038"/>
            </a:xfrm>
            <a:prstGeom prst="rect">
              <a:avLst/>
            </a:prstGeom>
            <a:no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41" name="Freeform: Shape 40">
              <a:extLst>
                <a:ext uri="{FF2B5EF4-FFF2-40B4-BE49-F238E27FC236}">
                  <a16:creationId xmlns:a16="http://schemas.microsoft.com/office/drawing/2014/main" id="{C4F8FEE6-1C7E-D26F-9763-01F6CE02A3BA}"/>
                </a:ext>
              </a:extLst>
            </p:cNvPr>
            <p:cNvSpPr/>
            <p:nvPr/>
          </p:nvSpPr>
          <p:spPr>
            <a:xfrm>
              <a:off x="715630" y="4664619"/>
              <a:ext cx="1586539" cy="611229"/>
            </a:xfrm>
            <a:custGeom>
              <a:avLst/>
              <a:gdLst>
                <a:gd name="connsiteX0" fmla="*/ 0 w 1506359"/>
                <a:gd name="connsiteY0" fmla="*/ 0 h 611229"/>
                <a:gd name="connsiteX1" fmla="*/ 1506359 w 1506359"/>
                <a:gd name="connsiteY1" fmla="*/ 0 h 611229"/>
                <a:gd name="connsiteX2" fmla="*/ 1506359 w 1506359"/>
                <a:gd name="connsiteY2" fmla="*/ 611229 h 611229"/>
                <a:gd name="connsiteX3" fmla="*/ 0 w 1506359"/>
                <a:gd name="connsiteY3" fmla="*/ 611229 h 611229"/>
                <a:gd name="connsiteX4" fmla="*/ 0 w 1506359"/>
                <a:gd name="connsiteY4" fmla="*/ 0 h 611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359" h="611229">
                  <a:moveTo>
                    <a:pt x="0" y="0"/>
                  </a:moveTo>
                  <a:lnTo>
                    <a:pt x="1506359" y="0"/>
                  </a:lnTo>
                  <a:lnTo>
                    <a:pt x="1506359" y="611229"/>
                  </a:lnTo>
                  <a:lnTo>
                    <a:pt x="0" y="611229"/>
                  </a:lnTo>
                  <a:lnTo>
                    <a:pt x="0" y="0"/>
                  </a:lnTo>
                  <a:close/>
                </a:path>
              </a:pathLst>
            </a:custGeom>
            <a:noFill/>
            <a:ln w="28575">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45720" rIns="0" bIns="274320" numCol="1" spcCol="1270" anchor="t" anchorCtr="0">
              <a:noAutofit/>
            </a:bodyPr>
            <a:lstStyle/>
            <a:p>
              <a:pPr marL="0" lvl="0" algn="ctr" defTabSz="466725">
                <a:lnSpc>
                  <a:spcPct val="100000"/>
                </a:lnSpc>
                <a:spcBef>
                  <a:spcPct val="0"/>
                </a:spcBef>
                <a:spcAft>
                  <a:spcPct val="35000"/>
                </a:spcAft>
                <a:buNone/>
              </a:pPr>
              <a:r>
                <a:rPr lang="en-US" sz="900" b="1" kern="1200" dirty="0">
                  <a:solidFill>
                    <a:schemeClr val="tx1"/>
                  </a:solidFill>
                  <a:latin typeface="Arial" panose="020B0604020202020204" pitchFamily="34" charset="0"/>
                  <a:cs typeface="Arial" panose="020B0604020202020204" pitchFamily="34" charset="0"/>
                </a:rPr>
                <a:t>NWS/USBR/BPA Integration</a:t>
              </a:r>
            </a:p>
            <a:p>
              <a:pPr marL="0" lvl="0" algn="ctr" defTabSz="466725">
                <a:lnSpc>
                  <a:spcPct val="100000"/>
                </a:lnSpc>
                <a:spcBef>
                  <a:spcPct val="0"/>
                </a:spcBef>
                <a:spcAft>
                  <a:spcPct val="35000"/>
                </a:spcAft>
                <a:buNone/>
              </a:pPr>
              <a:endParaRPr lang="en-US" sz="500" b="1" kern="1200" dirty="0">
                <a:solidFill>
                  <a:schemeClr val="tx1"/>
                </a:solidFill>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US" sz="1050" kern="1200" dirty="0">
                  <a:solidFill>
                    <a:schemeClr val="tx1"/>
                  </a:solidFill>
                  <a:latin typeface="Arial" panose="020B0604020202020204" pitchFamily="34" charset="0"/>
                  <a:cs typeface="Arial" panose="020B0604020202020204" pitchFamily="34" charset="0"/>
                </a:rPr>
                <a:t>Austin Roskamp, PE</a:t>
              </a:r>
              <a:endParaRPr lang="en-US" sz="900" kern="1200" dirty="0">
                <a:solidFill>
                  <a:schemeClr val="tx1"/>
                </a:solidFill>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1E44DB53-A11B-C94B-02F2-FDF481915CF6}"/>
                </a:ext>
              </a:extLst>
            </p:cNvPr>
            <p:cNvSpPr/>
            <p:nvPr/>
          </p:nvSpPr>
          <p:spPr>
            <a:xfrm>
              <a:off x="1118125" y="4811710"/>
              <a:ext cx="292529" cy="390038"/>
            </a:xfrm>
            <a:prstGeom prst="rect">
              <a:avLst/>
            </a:prstGeom>
            <a:no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47" name="Freeform: Shape 46">
              <a:extLst>
                <a:ext uri="{FF2B5EF4-FFF2-40B4-BE49-F238E27FC236}">
                  <a16:creationId xmlns:a16="http://schemas.microsoft.com/office/drawing/2014/main" id="{9663BCDE-B054-4A8B-0E72-70966F9B759D}"/>
                </a:ext>
              </a:extLst>
            </p:cNvPr>
            <p:cNvSpPr/>
            <p:nvPr/>
          </p:nvSpPr>
          <p:spPr>
            <a:xfrm>
              <a:off x="2494010" y="1911481"/>
              <a:ext cx="1685679" cy="869820"/>
            </a:xfrm>
            <a:custGeom>
              <a:avLst/>
              <a:gdLst>
                <a:gd name="connsiteX0" fmla="*/ 0 w 1685679"/>
                <a:gd name="connsiteY0" fmla="*/ 0 h 869820"/>
                <a:gd name="connsiteX1" fmla="*/ 1685679 w 1685679"/>
                <a:gd name="connsiteY1" fmla="*/ 0 h 869820"/>
                <a:gd name="connsiteX2" fmla="*/ 1685679 w 1685679"/>
                <a:gd name="connsiteY2" fmla="*/ 869820 h 869820"/>
                <a:gd name="connsiteX3" fmla="*/ 0 w 1685679"/>
                <a:gd name="connsiteY3" fmla="*/ 869820 h 869820"/>
                <a:gd name="connsiteX4" fmla="*/ 0 w 1685679"/>
                <a:gd name="connsiteY4" fmla="*/ 0 h 869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679" h="869820">
                  <a:moveTo>
                    <a:pt x="0" y="0"/>
                  </a:moveTo>
                  <a:lnTo>
                    <a:pt x="1685679" y="0"/>
                  </a:lnTo>
                  <a:lnTo>
                    <a:pt x="1685679" y="869820"/>
                  </a:lnTo>
                  <a:lnTo>
                    <a:pt x="0" y="869820"/>
                  </a:lnTo>
                  <a:lnTo>
                    <a:pt x="0" y="0"/>
                  </a:lnTo>
                  <a:close/>
                </a:path>
              </a:pathLst>
            </a:custGeom>
            <a:solidFill>
              <a:srgbClr val="117569"/>
            </a:solidFill>
            <a:ln w="12700">
              <a:solidFill>
                <a:srgbClr val="117569"/>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40080" tIns="27432" rIns="18288" bIns="0" numCol="1" spcCol="1270" anchor="b" anchorCtr="0">
              <a:noAutofit/>
            </a:bodyPr>
            <a:lstStyle/>
            <a:p>
              <a:pPr marL="0" lvl="0" indent="0" algn="r" defTabSz="444500">
                <a:lnSpc>
                  <a:spcPct val="100000"/>
                </a:lnSpc>
                <a:spcBef>
                  <a:spcPct val="0"/>
                </a:spcBef>
                <a:spcAft>
                  <a:spcPct val="35000"/>
                </a:spcAft>
                <a:buNone/>
              </a:pPr>
              <a:r>
                <a:rPr lang="en-US" sz="1000" b="1" kern="1200" dirty="0">
                  <a:solidFill>
                    <a:schemeClr val="tx2"/>
                  </a:solidFill>
                  <a:latin typeface="Arial" panose="020B0604020202020204" pitchFamily="34" charset="0"/>
                  <a:cs typeface="Arial" panose="020B0604020202020204" pitchFamily="34" charset="0"/>
                </a:rPr>
                <a:t>Electrical Branch</a:t>
              </a:r>
            </a:p>
            <a:p>
              <a:pPr marL="0" lvl="0" indent="0" algn="r" defTabSz="444500">
                <a:lnSpc>
                  <a:spcPct val="100000"/>
                </a:lnSpc>
                <a:spcBef>
                  <a:spcPct val="0"/>
                </a:spcBef>
                <a:spcAft>
                  <a:spcPct val="35000"/>
                </a:spcAft>
                <a:buNone/>
              </a:pPr>
              <a:endParaRPr lang="en-US" sz="1000" b="1" kern="1200" dirty="0">
                <a:solidFill>
                  <a:schemeClr val="tx2"/>
                </a:solidFill>
                <a:latin typeface="Arial" panose="020B0604020202020204" pitchFamily="34" charset="0"/>
                <a:cs typeface="Arial" panose="020B0604020202020204" pitchFamily="34" charset="0"/>
              </a:endParaRPr>
            </a:p>
            <a:p>
              <a:pPr marL="0" lvl="0" indent="0" algn="r" defTabSz="444500">
                <a:lnSpc>
                  <a:spcPct val="100000"/>
                </a:lnSpc>
                <a:spcBef>
                  <a:spcPct val="0"/>
                </a:spcBef>
                <a:spcAft>
                  <a:spcPct val="35000"/>
                </a:spcAft>
                <a:buNone/>
              </a:pPr>
              <a:r>
                <a:rPr lang="en-US" sz="1000" kern="1200" dirty="0">
                  <a:solidFill>
                    <a:schemeClr val="tx2"/>
                  </a:solidFill>
                  <a:latin typeface="Arial" panose="020B0604020202020204" pitchFamily="34" charset="0"/>
                  <a:cs typeface="Arial" panose="020B0604020202020204" pitchFamily="34" charset="0"/>
                </a:rPr>
                <a:t>John Yen, PE</a:t>
              </a:r>
            </a:p>
          </p:txBody>
        </p:sp>
        <p:sp>
          <p:nvSpPr>
            <p:cNvPr id="48" name="Rectangle 47">
              <a:extLst>
                <a:ext uri="{FF2B5EF4-FFF2-40B4-BE49-F238E27FC236}">
                  <a16:creationId xmlns:a16="http://schemas.microsoft.com/office/drawing/2014/main" id="{05862942-F11A-09E5-CBA1-9ADDDF61140F}"/>
                </a:ext>
              </a:extLst>
            </p:cNvPr>
            <p:cNvSpPr/>
            <p:nvPr/>
          </p:nvSpPr>
          <p:spPr>
            <a:xfrm>
              <a:off x="2356885" y="2028628"/>
              <a:ext cx="514131" cy="663849"/>
            </a:xfrm>
            <a:prstGeom prst="rect">
              <a:avLst/>
            </a:prstGeom>
            <a:blipFill>
              <a:blip r:embed="rId5" cstate="screen">
                <a:extLst>
                  <a:ext uri="{28A0092B-C50C-407E-A947-70E740481C1C}">
                    <a14:useLocalDpi xmlns:a14="http://schemas.microsoft.com/office/drawing/2010/main"/>
                  </a:ext>
                </a:extLst>
              </a:blip>
              <a:srcRect/>
              <a:stretch>
                <a:fillRect/>
              </a:stretch>
            </a:blipFill>
            <a:ln w="28575">
              <a:solidFill>
                <a:srgbClr val="35655A"/>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49" name="Freeform: Shape 48">
              <a:extLst>
                <a:ext uri="{FF2B5EF4-FFF2-40B4-BE49-F238E27FC236}">
                  <a16:creationId xmlns:a16="http://schemas.microsoft.com/office/drawing/2014/main" id="{AC7D11C1-AAEA-AF02-CF85-3829D2FAAD82}"/>
                </a:ext>
              </a:extLst>
            </p:cNvPr>
            <p:cNvSpPr/>
            <p:nvPr/>
          </p:nvSpPr>
          <p:spPr>
            <a:xfrm>
              <a:off x="2838221" y="3021317"/>
              <a:ext cx="1506359" cy="611229"/>
            </a:xfrm>
            <a:custGeom>
              <a:avLst/>
              <a:gdLst>
                <a:gd name="connsiteX0" fmla="*/ 0 w 1506359"/>
                <a:gd name="connsiteY0" fmla="*/ 0 h 611229"/>
                <a:gd name="connsiteX1" fmla="*/ 1506359 w 1506359"/>
                <a:gd name="connsiteY1" fmla="*/ 0 h 611229"/>
                <a:gd name="connsiteX2" fmla="*/ 1506359 w 1506359"/>
                <a:gd name="connsiteY2" fmla="*/ 611229 h 611229"/>
                <a:gd name="connsiteX3" fmla="*/ 0 w 1506359"/>
                <a:gd name="connsiteY3" fmla="*/ 611229 h 611229"/>
                <a:gd name="connsiteX4" fmla="*/ 0 w 1506359"/>
                <a:gd name="connsiteY4" fmla="*/ 0 h 611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359" h="611229">
                  <a:moveTo>
                    <a:pt x="0" y="0"/>
                  </a:moveTo>
                  <a:lnTo>
                    <a:pt x="1506359" y="0"/>
                  </a:lnTo>
                  <a:lnTo>
                    <a:pt x="1506359" y="611229"/>
                  </a:lnTo>
                  <a:lnTo>
                    <a:pt x="0" y="611229"/>
                  </a:lnTo>
                  <a:lnTo>
                    <a:pt x="0" y="0"/>
                  </a:lnTo>
                  <a:close/>
                </a:path>
              </a:pathLst>
            </a:custGeom>
            <a:noFill/>
            <a:ln w="28575">
              <a:solidFill>
                <a:srgbClr val="117569"/>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45720" rIns="0" bIns="0" numCol="1" spcCol="1270" anchor="t" anchorCtr="0">
              <a:noAutofit/>
            </a:bodyPr>
            <a:lstStyle/>
            <a:p>
              <a:pPr marL="0" lvl="0" indent="0" algn="ctr" defTabSz="466725">
                <a:lnSpc>
                  <a:spcPct val="100000"/>
                </a:lnSpc>
                <a:spcBef>
                  <a:spcPct val="0"/>
                </a:spcBef>
                <a:spcAft>
                  <a:spcPct val="35000"/>
                </a:spcAft>
                <a:buNone/>
              </a:pPr>
              <a:r>
                <a:rPr lang="en-US" sz="1050" b="1" u="none" kern="1200" dirty="0">
                  <a:solidFill>
                    <a:schemeClr val="tx1"/>
                  </a:solidFill>
                  <a:latin typeface="Arial" panose="020B0604020202020204" pitchFamily="34" charset="0"/>
                  <a:cs typeface="Arial" panose="020B0604020202020204" pitchFamily="34" charset="0"/>
                </a:rPr>
                <a:t>Power Systems</a:t>
              </a:r>
            </a:p>
            <a:p>
              <a:pPr marL="0" lvl="0" indent="0" algn="ctr" defTabSz="466725">
                <a:lnSpc>
                  <a:spcPct val="100000"/>
                </a:lnSpc>
                <a:spcBef>
                  <a:spcPct val="0"/>
                </a:spcBef>
                <a:spcAft>
                  <a:spcPct val="35000"/>
                </a:spcAft>
                <a:buNone/>
              </a:pPr>
              <a:endParaRPr lang="en-US" sz="600" kern="1200" dirty="0">
                <a:solidFill>
                  <a:schemeClr val="tx1"/>
                </a:solidFill>
                <a:latin typeface="Arial" panose="020B0604020202020204" pitchFamily="34" charset="0"/>
                <a:cs typeface="Arial" panose="020B0604020202020204" pitchFamily="34" charset="0"/>
              </a:endParaRPr>
            </a:p>
            <a:p>
              <a:pPr marL="0" lvl="0" indent="0" algn="ctr" defTabSz="466725">
                <a:lnSpc>
                  <a:spcPct val="100000"/>
                </a:lnSpc>
                <a:spcBef>
                  <a:spcPct val="0"/>
                </a:spcBef>
                <a:spcAft>
                  <a:spcPct val="35000"/>
                </a:spcAft>
                <a:buNone/>
              </a:pPr>
              <a:r>
                <a:rPr lang="en-US" sz="1050" kern="1200" dirty="0">
                  <a:solidFill>
                    <a:schemeClr val="tx1"/>
                  </a:solidFill>
                  <a:latin typeface="Arial" panose="020B0604020202020204" pitchFamily="34" charset="0"/>
                  <a:cs typeface="Arial" panose="020B0604020202020204" pitchFamily="34" charset="0"/>
                </a:rPr>
                <a:t>Deanna Dinh, PE</a:t>
              </a:r>
            </a:p>
            <a:p>
              <a:pPr marL="0" lvl="0" indent="0" algn="l" defTabSz="466725">
                <a:lnSpc>
                  <a:spcPct val="100000"/>
                </a:lnSpc>
                <a:spcBef>
                  <a:spcPct val="0"/>
                </a:spcBef>
                <a:spcAft>
                  <a:spcPct val="35000"/>
                </a:spcAft>
                <a:buNone/>
              </a:pPr>
              <a:endParaRPr lang="en-US" sz="600" b="0" i="0" kern="1200" dirty="0">
                <a:solidFill>
                  <a:schemeClr val="tx1"/>
                </a:solidFill>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7CECE071-69BF-F539-9E0D-B639B367F111}"/>
                </a:ext>
              </a:extLst>
            </p:cNvPr>
            <p:cNvSpPr/>
            <p:nvPr/>
          </p:nvSpPr>
          <p:spPr>
            <a:xfrm>
              <a:off x="2831826" y="3121848"/>
              <a:ext cx="292529" cy="390038"/>
            </a:xfrm>
            <a:prstGeom prst="rect">
              <a:avLst/>
            </a:prstGeom>
            <a:no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51" name="Freeform: Shape 50">
              <a:extLst>
                <a:ext uri="{FF2B5EF4-FFF2-40B4-BE49-F238E27FC236}">
                  <a16:creationId xmlns:a16="http://schemas.microsoft.com/office/drawing/2014/main" id="{A7260CC7-ACAA-5B8F-A929-F5BA3CAA2B2B}"/>
                </a:ext>
              </a:extLst>
            </p:cNvPr>
            <p:cNvSpPr/>
            <p:nvPr/>
          </p:nvSpPr>
          <p:spPr>
            <a:xfrm>
              <a:off x="2838221" y="3842968"/>
              <a:ext cx="1506359" cy="611229"/>
            </a:xfrm>
            <a:custGeom>
              <a:avLst/>
              <a:gdLst>
                <a:gd name="connsiteX0" fmla="*/ 0 w 1506359"/>
                <a:gd name="connsiteY0" fmla="*/ 0 h 611229"/>
                <a:gd name="connsiteX1" fmla="*/ 1506359 w 1506359"/>
                <a:gd name="connsiteY1" fmla="*/ 0 h 611229"/>
                <a:gd name="connsiteX2" fmla="*/ 1506359 w 1506359"/>
                <a:gd name="connsiteY2" fmla="*/ 611229 h 611229"/>
                <a:gd name="connsiteX3" fmla="*/ 0 w 1506359"/>
                <a:gd name="connsiteY3" fmla="*/ 611229 h 611229"/>
                <a:gd name="connsiteX4" fmla="*/ 0 w 1506359"/>
                <a:gd name="connsiteY4" fmla="*/ 0 h 611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359" h="611229">
                  <a:moveTo>
                    <a:pt x="0" y="0"/>
                  </a:moveTo>
                  <a:lnTo>
                    <a:pt x="1506359" y="0"/>
                  </a:lnTo>
                  <a:lnTo>
                    <a:pt x="1506359" y="611229"/>
                  </a:lnTo>
                  <a:lnTo>
                    <a:pt x="0" y="611229"/>
                  </a:lnTo>
                  <a:lnTo>
                    <a:pt x="0" y="0"/>
                  </a:lnTo>
                  <a:close/>
                </a:path>
              </a:pathLst>
            </a:custGeom>
            <a:noFill/>
            <a:ln w="28575">
              <a:solidFill>
                <a:srgbClr val="117569"/>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45720" rIns="0" bIns="0" numCol="1" spcCol="1270" anchor="t" anchorCtr="0">
              <a:noAutofit/>
            </a:bodyPr>
            <a:lstStyle/>
            <a:p>
              <a:pPr marL="0" lvl="0" indent="0" algn="ctr" defTabSz="466725">
                <a:lnSpc>
                  <a:spcPct val="100000"/>
                </a:lnSpc>
                <a:spcBef>
                  <a:spcPct val="0"/>
                </a:spcBef>
                <a:spcAft>
                  <a:spcPct val="35000"/>
                </a:spcAft>
                <a:buNone/>
              </a:pPr>
              <a:r>
                <a:rPr lang="en-US" sz="1050" b="1" u="none" kern="1200" dirty="0">
                  <a:solidFill>
                    <a:schemeClr val="tx1"/>
                  </a:solidFill>
                  <a:latin typeface="Arial" panose="020B0604020202020204" pitchFamily="34" charset="0"/>
                  <a:cs typeface="Arial" panose="020B0604020202020204" pitchFamily="34" charset="0"/>
                </a:rPr>
                <a:t>Generation Equipment</a:t>
              </a:r>
            </a:p>
            <a:p>
              <a:pPr marL="0" lvl="0" indent="0" algn="ctr" defTabSz="466725">
                <a:lnSpc>
                  <a:spcPct val="100000"/>
                </a:lnSpc>
                <a:spcBef>
                  <a:spcPct val="0"/>
                </a:spcBef>
                <a:spcAft>
                  <a:spcPct val="35000"/>
                </a:spcAft>
                <a:buNone/>
              </a:pPr>
              <a:endParaRPr lang="en-US" sz="600" kern="1200" dirty="0">
                <a:solidFill>
                  <a:schemeClr val="tx1"/>
                </a:solidFill>
                <a:latin typeface="Arial" panose="020B0604020202020204" pitchFamily="34" charset="0"/>
                <a:cs typeface="Arial" panose="020B0604020202020204" pitchFamily="34" charset="0"/>
              </a:endParaRPr>
            </a:p>
            <a:p>
              <a:pPr marL="0" lvl="0" indent="0" algn="ctr" defTabSz="466725">
                <a:lnSpc>
                  <a:spcPct val="100000"/>
                </a:lnSpc>
                <a:spcBef>
                  <a:spcPct val="0"/>
                </a:spcBef>
                <a:spcAft>
                  <a:spcPct val="35000"/>
                </a:spcAft>
                <a:buNone/>
              </a:pPr>
              <a:r>
                <a:rPr lang="en-US" sz="1050" dirty="0">
                  <a:solidFill>
                    <a:schemeClr val="tx1"/>
                  </a:solidFill>
                  <a:latin typeface="Arial" panose="020B0604020202020204" pitchFamily="34" charset="0"/>
                  <a:cs typeface="Arial" panose="020B0604020202020204" pitchFamily="34" charset="0"/>
                </a:rPr>
                <a:t>Teresa Casper</a:t>
              </a:r>
              <a:r>
                <a:rPr lang="en-US" sz="1050" kern="1200" dirty="0">
                  <a:solidFill>
                    <a:schemeClr val="tx1"/>
                  </a:solidFill>
                  <a:latin typeface="Arial" panose="020B0604020202020204" pitchFamily="34" charset="0"/>
                  <a:cs typeface="Arial" panose="020B0604020202020204" pitchFamily="34" charset="0"/>
                </a:rPr>
                <a:t>, PE</a:t>
              </a:r>
            </a:p>
            <a:p>
              <a:pPr marL="0" lvl="0" indent="0" algn="l" defTabSz="466725">
                <a:lnSpc>
                  <a:spcPct val="100000"/>
                </a:lnSpc>
                <a:spcBef>
                  <a:spcPct val="0"/>
                </a:spcBef>
                <a:spcAft>
                  <a:spcPct val="35000"/>
                </a:spcAft>
                <a:buNone/>
              </a:pPr>
              <a:endParaRPr lang="en-US" sz="500" kern="1200" dirty="0">
                <a:solidFill>
                  <a:schemeClr val="tx1"/>
                </a:solidFill>
                <a:latin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B8C73049-46FA-04A5-1401-D4ABA96A5B75}"/>
                </a:ext>
              </a:extLst>
            </p:cNvPr>
            <p:cNvSpPr/>
            <p:nvPr/>
          </p:nvSpPr>
          <p:spPr>
            <a:xfrm>
              <a:off x="3229815" y="3995710"/>
              <a:ext cx="292529" cy="390038"/>
            </a:xfrm>
            <a:prstGeom prst="rect">
              <a:avLst/>
            </a:prstGeom>
            <a:no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53" name="Freeform: Shape 52">
              <a:extLst>
                <a:ext uri="{FF2B5EF4-FFF2-40B4-BE49-F238E27FC236}">
                  <a16:creationId xmlns:a16="http://schemas.microsoft.com/office/drawing/2014/main" id="{A09C22DF-C926-610E-0F8E-ACEE2D15BB45}"/>
                </a:ext>
              </a:extLst>
            </p:cNvPr>
            <p:cNvSpPr/>
            <p:nvPr/>
          </p:nvSpPr>
          <p:spPr>
            <a:xfrm>
              <a:off x="2838221" y="4664619"/>
              <a:ext cx="1506359" cy="611229"/>
            </a:xfrm>
            <a:custGeom>
              <a:avLst/>
              <a:gdLst>
                <a:gd name="connsiteX0" fmla="*/ 0 w 1506359"/>
                <a:gd name="connsiteY0" fmla="*/ 0 h 611229"/>
                <a:gd name="connsiteX1" fmla="*/ 1506359 w 1506359"/>
                <a:gd name="connsiteY1" fmla="*/ 0 h 611229"/>
                <a:gd name="connsiteX2" fmla="*/ 1506359 w 1506359"/>
                <a:gd name="connsiteY2" fmla="*/ 611229 h 611229"/>
                <a:gd name="connsiteX3" fmla="*/ 0 w 1506359"/>
                <a:gd name="connsiteY3" fmla="*/ 611229 h 611229"/>
                <a:gd name="connsiteX4" fmla="*/ 0 w 1506359"/>
                <a:gd name="connsiteY4" fmla="*/ 0 h 611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359" h="611229">
                  <a:moveTo>
                    <a:pt x="0" y="0"/>
                  </a:moveTo>
                  <a:lnTo>
                    <a:pt x="1506359" y="0"/>
                  </a:lnTo>
                  <a:lnTo>
                    <a:pt x="1506359" y="611229"/>
                  </a:lnTo>
                  <a:lnTo>
                    <a:pt x="0" y="611229"/>
                  </a:lnTo>
                  <a:lnTo>
                    <a:pt x="0" y="0"/>
                  </a:lnTo>
                  <a:close/>
                </a:path>
              </a:pathLst>
            </a:custGeom>
            <a:noFill/>
            <a:ln w="28575">
              <a:solidFill>
                <a:srgbClr val="117569"/>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7432" tIns="45720" rIns="0" bIns="0" numCol="1" spcCol="1270" anchor="t" anchorCtr="0">
              <a:noAutofit/>
            </a:bodyPr>
            <a:lstStyle/>
            <a:p>
              <a:pPr marL="0" lvl="0" indent="0" algn="ctr" defTabSz="466725">
                <a:lnSpc>
                  <a:spcPct val="100000"/>
                </a:lnSpc>
                <a:spcBef>
                  <a:spcPct val="0"/>
                </a:spcBef>
                <a:spcAft>
                  <a:spcPct val="35000"/>
                </a:spcAft>
                <a:buNone/>
              </a:pPr>
              <a:r>
                <a:rPr lang="en-US" sz="1050" b="1" u="none" kern="1200" dirty="0">
                  <a:solidFill>
                    <a:schemeClr val="tx1"/>
                  </a:solidFill>
                  <a:latin typeface="Arial" panose="020B0604020202020204" pitchFamily="34" charset="0"/>
                  <a:cs typeface="Arial" panose="020B0604020202020204" pitchFamily="34" charset="0"/>
                </a:rPr>
                <a:t>Protection Systems</a:t>
              </a:r>
            </a:p>
            <a:p>
              <a:pPr marL="0" lvl="0" indent="0" algn="ctr" defTabSz="466725">
                <a:lnSpc>
                  <a:spcPct val="100000"/>
                </a:lnSpc>
                <a:spcBef>
                  <a:spcPct val="0"/>
                </a:spcBef>
                <a:spcAft>
                  <a:spcPct val="35000"/>
                </a:spcAft>
                <a:buNone/>
              </a:pPr>
              <a:endParaRPr lang="en-US" sz="500" kern="1200" dirty="0">
                <a:solidFill>
                  <a:schemeClr val="tx1"/>
                </a:solidFill>
                <a:latin typeface="Arial" panose="020B0604020202020204" pitchFamily="34" charset="0"/>
                <a:cs typeface="Arial" panose="020B0604020202020204" pitchFamily="34" charset="0"/>
              </a:endParaRPr>
            </a:p>
            <a:p>
              <a:pPr marL="0" lvl="0" indent="0" algn="ctr" defTabSz="466725">
                <a:lnSpc>
                  <a:spcPct val="100000"/>
                </a:lnSpc>
                <a:spcBef>
                  <a:spcPct val="0"/>
                </a:spcBef>
                <a:spcAft>
                  <a:spcPct val="35000"/>
                </a:spcAft>
                <a:buNone/>
              </a:pPr>
              <a:r>
                <a:rPr lang="en-US" sz="1050" kern="1200" dirty="0">
                  <a:solidFill>
                    <a:schemeClr val="tx1"/>
                  </a:solidFill>
                  <a:latin typeface="Arial" panose="020B0604020202020204" pitchFamily="34" charset="0"/>
                  <a:cs typeface="Arial" panose="020B0604020202020204" pitchFamily="34" charset="0"/>
                </a:rPr>
                <a:t>Luke Raynor, PE</a:t>
              </a:r>
            </a:p>
          </p:txBody>
        </p:sp>
        <p:sp>
          <p:nvSpPr>
            <p:cNvPr id="54" name="Rectangle 53">
              <a:extLst>
                <a:ext uri="{FF2B5EF4-FFF2-40B4-BE49-F238E27FC236}">
                  <a16:creationId xmlns:a16="http://schemas.microsoft.com/office/drawing/2014/main" id="{B285EB47-141D-5F00-A5D4-E294AEB8CA43}"/>
                </a:ext>
              </a:extLst>
            </p:cNvPr>
            <p:cNvSpPr/>
            <p:nvPr/>
          </p:nvSpPr>
          <p:spPr>
            <a:xfrm>
              <a:off x="3229815" y="4811710"/>
              <a:ext cx="292529" cy="390038"/>
            </a:xfrm>
            <a:prstGeom prst="rect">
              <a:avLst/>
            </a:prstGeom>
            <a:no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55" name="Freeform: Shape 54">
              <a:extLst>
                <a:ext uri="{FF2B5EF4-FFF2-40B4-BE49-F238E27FC236}">
                  <a16:creationId xmlns:a16="http://schemas.microsoft.com/office/drawing/2014/main" id="{D57155AD-8DAF-4E59-16BA-3304344DB53D}"/>
                </a:ext>
              </a:extLst>
            </p:cNvPr>
            <p:cNvSpPr/>
            <p:nvPr/>
          </p:nvSpPr>
          <p:spPr>
            <a:xfrm>
              <a:off x="2838221" y="5486275"/>
              <a:ext cx="1506359" cy="611229"/>
            </a:xfrm>
            <a:custGeom>
              <a:avLst/>
              <a:gdLst>
                <a:gd name="connsiteX0" fmla="*/ 0 w 1506359"/>
                <a:gd name="connsiteY0" fmla="*/ 0 h 611229"/>
                <a:gd name="connsiteX1" fmla="*/ 1506359 w 1506359"/>
                <a:gd name="connsiteY1" fmla="*/ 0 h 611229"/>
                <a:gd name="connsiteX2" fmla="*/ 1506359 w 1506359"/>
                <a:gd name="connsiteY2" fmla="*/ 611229 h 611229"/>
                <a:gd name="connsiteX3" fmla="*/ 0 w 1506359"/>
                <a:gd name="connsiteY3" fmla="*/ 611229 h 611229"/>
                <a:gd name="connsiteX4" fmla="*/ 0 w 1506359"/>
                <a:gd name="connsiteY4" fmla="*/ 0 h 611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359" h="611229">
                  <a:moveTo>
                    <a:pt x="0" y="0"/>
                  </a:moveTo>
                  <a:lnTo>
                    <a:pt x="1506359" y="0"/>
                  </a:lnTo>
                  <a:lnTo>
                    <a:pt x="1506359" y="611229"/>
                  </a:lnTo>
                  <a:lnTo>
                    <a:pt x="0" y="611229"/>
                  </a:lnTo>
                  <a:lnTo>
                    <a:pt x="0" y="0"/>
                  </a:lnTo>
                  <a:close/>
                </a:path>
              </a:pathLst>
            </a:custGeom>
            <a:noFill/>
            <a:ln w="28575">
              <a:solidFill>
                <a:srgbClr val="117569"/>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45720" rIns="0" bIns="0" numCol="1" spcCol="1270" anchor="t" anchorCtr="0">
              <a:noAutofit/>
            </a:bodyPr>
            <a:lstStyle/>
            <a:p>
              <a:pPr marL="0" lvl="0" indent="0" algn="ctr" defTabSz="466725">
                <a:lnSpc>
                  <a:spcPct val="100000"/>
                </a:lnSpc>
                <a:spcBef>
                  <a:spcPct val="0"/>
                </a:spcBef>
                <a:spcAft>
                  <a:spcPct val="35000"/>
                </a:spcAft>
                <a:buNone/>
              </a:pPr>
              <a:r>
                <a:rPr lang="en-US" sz="1050" b="1" u="none" kern="1200" dirty="0">
                  <a:solidFill>
                    <a:schemeClr val="tx1"/>
                  </a:solidFill>
                  <a:latin typeface="Arial" panose="020B0604020202020204" pitchFamily="34" charset="0"/>
                  <a:cs typeface="Arial" panose="020B0604020202020204" pitchFamily="34" charset="0"/>
                </a:rPr>
                <a:t>Control Systems</a:t>
              </a:r>
            </a:p>
            <a:p>
              <a:pPr marL="0" lvl="0" indent="0" algn="ctr" defTabSz="466725">
                <a:lnSpc>
                  <a:spcPct val="100000"/>
                </a:lnSpc>
                <a:spcBef>
                  <a:spcPct val="0"/>
                </a:spcBef>
                <a:spcAft>
                  <a:spcPct val="35000"/>
                </a:spcAft>
                <a:buNone/>
              </a:pPr>
              <a:endParaRPr lang="en-US" sz="500" kern="1200" dirty="0">
                <a:solidFill>
                  <a:schemeClr val="tx1"/>
                </a:solidFill>
                <a:latin typeface="Arial" panose="020B0604020202020204" pitchFamily="34" charset="0"/>
                <a:cs typeface="Arial" panose="020B0604020202020204" pitchFamily="34" charset="0"/>
              </a:endParaRPr>
            </a:p>
            <a:p>
              <a:pPr marL="0" lvl="0" indent="0" algn="ctr" defTabSz="466725">
                <a:lnSpc>
                  <a:spcPct val="100000"/>
                </a:lnSpc>
                <a:spcBef>
                  <a:spcPct val="0"/>
                </a:spcBef>
                <a:spcAft>
                  <a:spcPct val="35000"/>
                </a:spcAft>
                <a:buNone/>
              </a:pPr>
              <a:r>
                <a:rPr lang="en-US" sz="1050" kern="1200" dirty="0">
                  <a:solidFill>
                    <a:schemeClr val="tx1"/>
                  </a:solidFill>
                  <a:latin typeface="Arial" panose="020B0604020202020204" pitchFamily="34" charset="0"/>
                  <a:cs typeface="Arial" panose="020B0604020202020204" pitchFamily="34" charset="0"/>
                </a:rPr>
                <a:t>Eric Vaughn, PE</a:t>
              </a:r>
            </a:p>
            <a:p>
              <a:pPr marL="0" lvl="0" indent="0" algn="l" defTabSz="466725">
                <a:lnSpc>
                  <a:spcPct val="100000"/>
                </a:lnSpc>
                <a:spcBef>
                  <a:spcPct val="0"/>
                </a:spcBef>
                <a:spcAft>
                  <a:spcPct val="35000"/>
                </a:spcAft>
                <a:buNone/>
              </a:pPr>
              <a:endParaRPr lang="en-US" sz="500" b="0" i="0" kern="1200" dirty="0">
                <a:solidFill>
                  <a:schemeClr val="tx1"/>
                </a:solidFill>
                <a:latin typeface="Arial" panose="020B0604020202020204" pitchFamily="34" charset="0"/>
                <a:cs typeface="Arial" panose="020B0604020202020204" pitchFamily="34" charset="0"/>
              </a:endParaRPr>
            </a:p>
          </p:txBody>
        </p:sp>
        <p:sp>
          <p:nvSpPr>
            <p:cNvPr id="56" name="Rectangle 55">
              <a:extLst>
                <a:ext uri="{FF2B5EF4-FFF2-40B4-BE49-F238E27FC236}">
                  <a16:creationId xmlns:a16="http://schemas.microsoft.com/office/drawing/2014/main" id="{6D25CC94-DF85-8038-CED3-723275769E6F}"/>
                </a:ext>
              </a:extLst>
            </p:cNvPr>
            <p:cNvSpPr/>
            <p:nvPr/>
          </p:nvSpPr>
          <p:spPr>
            <a:xfrm>
              <a:off x="3229815" y="5627711"/>
              <a:ext cx="292529" cy="390038"/>
            </a:xfrm>
            <a:prstGeom prst="rect">
              <a:avLst/>
            </a:prstGeom>
            <a:no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57" name="Freeform: Shape 56">
              <a:extLst>
                <a:ext uri="{FF2B5EF4-FFF2-40B4-BE49-F238E27FC236}">
                  <a16:creationId xmlns:a16="http://schemas.microsoft.com/office/drawing/2014/main" id="{A4B0FA96-93CD-0704-CF5F-F4432BA220B0}"/>
                </a:ext>
              </a:extLst>
            </p:cNvPr>
            <p:cNvSpPr/>
            <p:nvPr/>
          </p:nvSpPr>
          <p:spPr>
            <a:xfrm>
              <a:off x="4384460" y="1913490"/>
              <a:ext cx="1685679" cy="869820"/>
            </a:xfrm>
            <a:custGeom>
              <a:avLst/>
              <a:gdLst>
                <a:gd name="connsiteX0" fmla="*/ 0 w 1685679"/>
                <a:gd name="connsiteY0" fmla="*/ 0 h 869820"/>
                <a:gd name="connsiteX1" fmla="*/ 1685679 w 1685679"/>
                <a:gd name="connsiteY1" fmla="*/ 0 h 869820"/>
                <a:gd name="connsiteX2" fmla="*/ 1685679 w 1685679"/>
                <a:gd name="connsiteY2" fmla="*/ 869820 h 869820"/>
                <a:gd name="connsiteX3" fmla="*/ 0 w 1685679"/>
                <a:gd name="connsiteY3" fmla="*/ 869820 h 869820"/>
                <a:gd name="connsiteX4" fmla="*/ 0 w 1685679"/>
                <a:gd name="connsiteY4" fmla="*/ 0 h 869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679" h="869820">
                  <a:moveTo>
                    <a:pt x="0" y="0"/>
                  </a:moveTo>
                  <a:lnTo>
                    <a:pt x="1685679" y="0"/>
                  </a:lnTo>
                  <a:lnTo>
                    <a:pt x="1685679" y="869820"/>
                  </a:lnTo>
                  <a:lnTo>
                    <a:pt x="0" y="869820"/>
                  </a:lnTo>
                  <a:lnTo>
                    <a:pt x="0" y="0"/>
                  </a:lnTo>
                  <a:close/>
                </a:path>
              </a:pathLst>
            </a:custGeom>
            <a:solidFill>
              <a:schemeClr val="accent4">
                <a:lumMod val="60000"/>
                <a:lumOff val="40000"/>
              </a:schemeClr>
            </a:solidFill>
            <a:ln w="12700">
              <a:solidFill>
                <a:schemeClr val="accent4">
                  <a:lumMod val="40000"/>
                  <a:lumOff val="6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57200" tIns="27432" rIns="18288" bIns="0" numCol="1" spcCol="1270" anchor="b" anchorCtr="0">
              <a:noAutofit/>
            </a:bodyPr>
            <a:lstStyle/>
            <a:p>
              <a:pPr marL="0" lvl="0" indent="0" algn="r" defTabSz="444500">
                <a:lnSpc>
                  <a:spcPct val="100000"/>
                </a:lnSpc>
                <a:spcBef>
                  <a:spcPct val="0"/>
                </a:spcBef>
                <a:spcAft>
                  <a:spcPct val="35000"/>
                </a:spcAft>
                <a:buNone/>
              </a:pPr>
              <a:r>
                <a:rPr lang="en-US" sz="1000" b="1" kern="1200" dirty="0">
                  <a:solidFill>
                    <a:schemeClr val="tx2"/>
                  </a:solidFill>
                  <a:latin typeface="Arial" panose="020B0604020202020204" pitchFamily="34" charset="0"/>
                  <a:cs typeface="Arial" panose="020B0604020202020204" pitchFamily="34" charset="0"/>
                </a:rPr>
                <a:t>Front Office/  Admin Officer</a:t>
              </a:r>
            </a:p>
            <a:p>
              <a:pPr marL="0" lvl="0" indent="0" algn="r" defTabSz="444500">
                <a:lnSpc>
                  <a:spcPct val="100000"/>
                </a:lnSpc>
                <a:spcBef>
                  <a:spcPct val="0"/>
                </a:spcBef>
                <a:spcAft>
                  <a:spcPct val="35000"/>
                </a:spcAft>
                <a:buNone/>
              </a:pPr>
              <a:endParaRPr lang="en-US" sz="1000" kern="1200" dirty="0">
                <a:solidFill>
                  <a:schemeClr val="tx2"/>
                </a:solidFill>
                <a:latin typeface="Arial" panose="020B0604020202020204" pitchFamily="34" charset="0"/>
                <a:cs typeface="Arial" panose="020B0604020202020204" pitchFamily="34" charset="0"/>
              </a:endParaRPr>
            </a:p>
            <a:p>
              <a:pPr marL="0" lvl="0" indent="0" algn="r" defTabSz="444500">
                <a:lnSpc>
                  <a:spcPct val="100000"/>
                </a:lnSpc>
                <a:spcBef>
                  <a:spcPct val="0"/>
                </a:spcBef>
                <a:spcAft>
                  <a:spcPct val="35000"/>
                </a:spcAft>
                <a:buNone/>
              </a:pPr>
              <a:r>
                <a:rPr lang="en-US" sz="1000" kern="1200" dirty="0">
                  <a:solidFill>
                    <a:schemeClr val="tx2"/>
                  </a:solidFill>
                  <a:latin typeface="Arial" panose="020B0604020202020204" pitchFamily="34" charset="0"/>
                  <a:cs typeface="Arial" panose="020B0604020202020204" pitchFamily="34" charset="0"/>
                </a:rPr>
                <a:t>Scot Hale</a:t>
              </a:r>
            </a:p>
          </p:txBody>
        </p:sp>
        <p:sp>
          <p:nvSpPr>
            <p:cNvPr id="59" name="Freeform: Shape 58">
              <a:extLst>
                <a:ext uri="{FF2B5EF4-FFF2-40B4-BE49-F238E27FC236}">
                  <a16:creationId xmlns:a16="http://schemas.microsoft.com/office/drawing/2014/main" id="{20B54808-D3DC-19C3-8D61-96BB5E0D484B}"/>
                </a:ext>
              </a:extLst>
            </p:cNvPr>
            <p:cNvSpPr/>
            <p:nvPr/>
          </p:nvSpPr>
          <p:spPr>
            <a:xfrm>
              <a:off x="6274910" y="1911374"/>
              <a:ext cx="1779932" cy="869820"/>
            </a:xfrm>
            <a:custGeom>
              <a:avLst/>
              <a:gdLst>
                <a:gd name="connsiteX0" fmla="*/ 0 w 1779932"/>
                <a:gd name="connsiteY0" fmla="*/ 0 h 869820"/>
                <a:gd name="connsiteX1" fmla="*/ 1779932 w 1779932"/>
                <a:gd name="connsiteY1" fmla="*/ 0 h 869820"/>
                <a:gd name="connsiteX2" fmla="*/ 1779932 w 1779932"/>
                <a:gd name="connsiteY2" fmla="*/ 869820 h 869820"/>
                <a:gd name="connsiteX3" fmla="*/ 0 w 1779932"/>
                <a:gd name="connsiteY3" fmla="*/ 869820 h 869820"/>
                <a:gd name="connsiteX4" fmla="*/ 0 w 1779932"/>
                <a:gd name="connsiteY4" fmla="*/ 0 h 869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932" h="869820">
                  <a:moveTo>
                    <a:pt x="0" y="0"/>
                  </a:moveTo>
                  <a:lnTo>
                    <a:pt x="1779932" y="0"/>
                  </a:lnTo>
                  <a:lnTo>
                    <a:pt x="1779932" y="869820"/>
                  </a:lnTo>
                  <a:lnTo>
                    <a:pt x="0" y="869820"/>
                  </a:lnTo>
                  <a:lnTo>
                    <a:pt x="0" y="0"/>
                  </a:lnTo>
                  <a:close/>
                </a:path>
              </a:pathLst>
            </a:custGeom>
            <a:solidFill>
              <a:schemeClr val="accent5">
                <a:lumMod val="40000"/>
                <a:lumOff val="60000"/>
              </a:schemeClr>
            </a:solidFill>
            <a:ln w="1270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57200" tIns="18288" rIns="18288" bIns="0" numCol="1" spcCol="1270" anchor="b" anchorCtr="0">
              <a:noAutofit/>
            </a:bodyPr>
            <a:lstStyle/>
            <a:p>
              <a:pPr marL="0" lvl="0" indent="0" algn="r" defTabSz="444500">
                <a:lnSpc>
                  <a:spcPct val="100000"/>
                </a:lnSpc>
                <a:spcBef>
                  <a:spcPct val="0"/>
                </a:spcBef>
                <a:spcAft>
                  <a:spcPct val="35000"/>
                </a:spcAft>
                <a:buNone/>
              </a:pPr>
              <a:r>
                <a:rPr lang="en-US" sz="1000" b="1" kern="1200" dirty="0">
                  <a:solidFill>
                    <a:schemeClr val="tx2"/>
                  </a:solidFill>
                  <a:latin typeface="Arial" panose="020B0604020202020204" pitchFamily="34" charset="0"/>
                  <a:cs typeface="Arial" panose="020B0604020202020204" pitchFamily="34" charset="0"/>
                </a:rPr>
                <a:t>Hydropower Analysis Center</a:t>
              </a:r>
            </a:p>
            <a:p>
              <a:pPr marL="0" lvl="0" indent="0" algn="r" defTabSz="444500">
                <a:lnSpc>
                  <a:spcPct val="100000"/>
                </a:lnSpc>
                <a:spcBef>
                  <a:spcPct val="0"/>
                </a:spcBef>
                <a:spcAft>
                  <a:spcPct val="35000"/>
                </a:spcAft>
                <a:buNone/>
              </a:pPr>
              <a:endParaRPr lang="en-US" sz="1000" b="1" kern="1200" dirty="0">
                <a:solidFill>
                  <a:schemeClr val="tx2"/>
                </a:solidFill>
                <a:latin typeface="Arial" panose="020B0604020202020204" pitchFamily="34" charset="0"/>
                <a:cs typeface="Arial" panose="020B0604020202020204" pitchFamily="34" charset="0"/>
              </a:endParaRPr>
            </a:p>
            <a:p>
              <a:pPr marL="0" lvl="0" indent="0" algn="r" defTabSz="444500">
                <a:lnSpc>
                  <a:spcPct val="100000"/>
                </a:lnSpc>
                <a:spcBef>
                  <a:spcPct val="0"/>
                </a:spcBef>
                <a:spcAft>
                  <a:spcPct val="35000"/>
                </a:spcAft>
                <a:buNone/>
              </a:pPr>
              <a:r>
                <a:rPr lang="en-US" sz="1000" kern="1200" dirty="0">
                  <a:solidFill>
                    <a:schemeClr val="tx2"/>
                  </a:solidFill>
                  <a:latin typeface="Arial" panose="020B0604020202020204" pitchFamily="34" charset="0"/>
                  <a:cs typeface="Arial" panose="020B0604020202020204" pitchFamily="34" charset="0"/>
                </a:rPr>
                <a:t>Mark Parrish</a:t>
              </a:r>
            </a:p>
          </p:txBody>
        </p:sp>
        <p:sp>
          <p:nvSpPr>
            <p:cNvPr id="61" name="Freeform: Shape 60">
              <a:extLst>
                <a:ext uri="{FF2B5EF4-FFF2-40B4-BE49-F238E27FC236}">
                  <a16:creationId xmlns:a16="http://schemas.microsoft.com/office/drawing/2014/main" id="{9497B102-A789-381D-72F1-99A2A27572B1}"/>
                </a:ext>
              </a:extLst>
            </p:cNvPr>
            <p:cNvSpPr/>
            <p:nvPr/>
          </p:nvSpPr>
          <p:spPr>
            <a:xfrm>
              <a:off x="8229599" y="1905002"/>
              <a:ext cx="1685679" cy="869820"/>
            </a:xfrm>
            <a:custGeom>
              <a:avLst/>
              <a:gdLst>
                <a:gd name="connsiteX0" fmla="*/ 0 w 1685679"/>
                <a:gd name="connsiteY0" fmla="*/ 0 h 869820"/>
                <a:gd name="connsiteX1" fmla="*/ 1685679 w 1685679"/>
                <a:gd name="connsiteY1" fmla="*/ 0 h 869820"/>
                <a:gd name="connsiteX2" fmla="*/ 1685679 w 1685679"/>
                <a:gd name="connsiteY2" fmla="*/ 869820 h 869820"/>
                <a:gd name="connsiteX3" fmla="*/ 0 w 1685679"/>
                <a:gd name="connsiteY3" fmla="*/ 869820 h 869820"/>
                <a:gd name="connsiteX4" fmla="*/ 0 w 1685679"/>
                <a:gd name="connsiteY4" fmla="*/ 0 h 869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679" h="869820">
                  <a:moveTo>
                    <a:pt x="0" y="0"/>
                  </a:moveTo>
                  <a:lnTo>
                    <a:pt x="1685679" y="0"/>
                  </a:lnTo>
                  <a:lnTo>
                    <a:pt x="1685679" y="869820"/>
                  </a:lnTo>
                  <a:lnTo>
                    <a:pt x="0" y="869820"/>
                  </a:lnTo>
                  <a:lnTo>
                    <a:pt x="0" y="0"/>
                  </a:lnTo>
                  <a:close/>
                </a:path>
              </a:pathLst>
            </a:custGeom>
            <a:solidFill>
              <a:srgbClr val="9B3F3F"/>
            </a:solidFill>
            <a:ln w="12700">
              <a:solidFill>
                <a:srgbClr val="9B3F3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57200" tIns="18288" rIns="18288" bIns="0" numCol="1" spcCol="1270" anchor="b" anchorCtr="0">
              <a:noAutofit/>
            </a:bodyPr>
            <a:lstStyle/>
            <a:p>
              <a:pPr marL="0" lvl="0" indent="0" algn="r" defTabSz="444500">
                <a:lnSpc>
                  <a:spcPct val="100000"/>
                </a:lnSpc>
                <a:spcBef>
                  <a:spcPct val="0"/>
                </a:spcBef>
                <a:spcAft>
                  <a:spcPct val="35000"/>
                </a:spcAft>
                <a:buNone/>
              </a:pPr>
              <a:endParaRPr lang="en-US" sz="1000" b="1" kern="1200" dirty="0">
                <a:solidFill>
                  <a:schemeClr val="tx1"/>
                </a:solidFill>
                <a:latin typeface="Arial" panose="020B0604020202020204" pitchFamily="34" charset="0"/>
                <a:cs typeface="Arial" panose="020B0604020202020204" pitchFamily="34" charset="0"/>
              </a:endParaRPr>
            </a:p>
            <a:p>
              <a:pPr marL="0" lvl="0" indent="0" algn="r" defTabSz="444500">
                <a:lnSpc>
                  <a:spcPct val="100000"/>
                </a:lnSpc>
                <a:spcBef>
                  <a:spcPct val="0"/>
                </a:spcBef>
                <a:spcAft>
                  <a:spcPct val="35000"/>
                </a:spcAft>
                <a:buNone/>
              </a:pPr>
              <a:endParaRPr lang="en-US" sz="1000" b="1" kern="1200" dirty="0">
                <a:solidFill>
                  <a:schemeClr val="tx1"/>
                </a:solidFill>
                <a:latin typeface="Arial" panose="020B0604020202020204" pitchFamily="34" charset="0"/>
                <a:cs typeface="Arial" panose="020B0604020202020204" pitchFamily="34" charset="0"/>
              </a:endParaRPr>
            </a:p>
            <a:p>
              <a:pPr marL="0" lvl="0" indent="0" algn="r" defTabSz="444500">
                <a:lnSpc>
                  <a:spcPct val="100000"/>
                </a:lnSpc>
                <a:spcBef>
                  <a:spcPct val="0"/>
                </a:spcBef>
                <a:spcAft>
                  <a:spcPct val="35000"/>
                </a:spcAft>
                <a:buNone/>
              </a:pPr>
              <a:endParaRPr lang="en-US" sz="1000" b="1" kern="1200" dirty="0">
                <a:solidFill>
                  <a:schemeClr val="tx1"/>
                </a:solidFill>
                <a:latin typeface="Arial" panose="020B0604020202020204" pitchFamily="34" charset="0"/>
                <a:cs typeface="Arial" panose="020B0604020202020204" pitchFamily="34" charset="0"/>
              </a:endParaRPr>
            </a:p>
            <a:p>
              <a:pPr marL="0" lvl="0" indent="0" algn="r" defTabSz="444500">
                <a:lnSpc>
                  <a:spcPct val="100000"/>
                </a:lnSpc>
                <a:spcBef>
                  <a:spcPct val="0"/>
                </a:spcBef>
                <a:spcAft>
                  <a:spcPct val="35000"/>
                </a:spcAft>
                <a:buNone/>
              </a:pPr>
              <a:endParaRPr lang="en-US" sz="1000" b="1" kern="1200" dirty="0">
                <a:solidFill>
                  <a:schemeClr val="tx1"/>
                </a:solidFill>
                <a:latin typeface="Arial" panose="020B0604020202020204" pitchFamily="34" charset="0"/>
                <a:cs typeface="Arial" panose="020B0604020202020204" pitchFamily="34" charset="0"/>
              </a:endParaRPr>
            </a:p>
            <a:p>
              <a:pPr marL="0" lvl="0" indent="0" algn="r" defTabSz="444500">
                <a:lnSpc>
                  <a:spcPct val="100000"/>
                </a:lnSpc>
                <a:spcBef>
                  <a:spcPct val="0"/>
                </a:spcBef>
                <a:spcAft>
                  <a:spcPct val="35000"/>
                </a:spcAft>
                <a:buNone/>
              </a:pPr>
              <a:r>
                <a:rPr lang="en-US" sz="1000" b="1" kern="1200" dirty="0">
                  <a:solidFill>
                    <a:schemeClr val="tx2"/>
                  </a:solidFill>
                  <a:latin typeface="Arial" panose="020B0604020202020204" pitchFamily="34" charset="0"/>
                  <a:cs typeface="Arial" panose="020B0604020202020204" pitchFamily="34" charset="0"/>
                </a:rPr>
                <a:t>Mechanical / Structural Branch</a:t>
              </a:r>
            </a:p>
            <a:p>
              <a:pPr marL="0" lvl="0" indent="0" algn="r" defTabSz="444500">
                <a:lnSpc>
                  <a:spcPct val="100000"/>
                </a:lnSpc>
                <a:spcBef>
                  <a:spcPct val="0"/>
                </a:spcBef>
                <a:spcAft>
                  <a:spcPct val="35000"/>
                </a:spcAft>
                <a:buNone/>
              </a:pPr>
              <a:endParaRPr lang="en-US" sz="1000" kern="1200" dirty="0">
                <a:solidFill>
                  <a:schemeClr val="tx2"/>
                </a:solidFill>
                <a:latin typeface="Arial" panose="020B0604020202020204" pitchFamily="34" charset="0"/>
                <a:cs typeface="Arial" panose="020B0604020202020204" pitchFamily="34" charset="0"/>
              </a:endParaRPr>
            </a:p>
            <a:p>
              <a:pPr marL="0" lvl="0" indent="0" algn="r" defTabSz="444500">
                <a:lnSpc>
                  <a:spcPct val="100000"/>
                </a:lnSpc>
                <a:spcBef>
                  <a:spcPct val="0"/>
                </a:spcBef>
                <a:spcAft>
                  <a:spcPct val="35000"/>
                </a:spcAft>
                <a:buNone/>
              </a:pPr>
              <a:r>
                <a:rPr lang="en-US" sz="1000" kern="1200" dirty="0">
                  <a:solidFill>
                    <a:schemeClr val="tx2"/>
                  </a:solidFill>
                  <a:latin typeface="Arial" panose="020B0604020202020204" pitchFamily="34" charset="0"/>
                  <a:cs typeface="Arial" panose="020B0604020202020204" pitchFamily="34" charset="0"/>
                </a:rPr>
                <a:t>Jim Calnon, PE</a:t>
              </a:r>
            </a:p>
          </p:txBody>
        </p:sp>
        <p:sp>
          <p:nvSpPr>
            <p:cNvPr id="63" name="Freeform: Shape 62">
              <a:extLst>
                <a:ext uri="{FF2B5EF4-FFF2-40B4-BE49-F238E27FC236}">
                  <a16:creationId xmlns:a16="http://schemas.microsoft.com/office/drawing/2014/main" id="{6B7C9D9F-64E3-5485-7DFA-78A6522898E2}"/>
                </a:ext>
              </a:extLst>
            </p:cNvPr>
            <p:cNvSpPr/>
            <p:nvPr/>
          </p:nvSpPr>
          <p:spPr>
            <a:xfrm>
              <a:off x="8109533" y="3021317"/>
              <a:ext cx="1506359" cy="611229"/>
            </a:xfrm>
            <a:custGeom>
              <a:avLst/>
              <a:gdLst>
                <a:gd name="connsiteX0" fmla="*/ 0 w 1506359"/>
                <a:gd name="connsiteY0" fmla="*/ 0 h 611229"/>
                <a:gd name="connsiteX1" fmla="*/ 1506359 w 1506359"/>
                <a:gd name="connsiteY1" fmla="*/ 0 h 611229"/>
                <a:gd name="connsiteX2" fmla="*/ 1506359 w 1506359"/>
                <a:gd name="connsiteY2" fmla="*/ 611229 h 611229"/>
                <a:gd name="connsiteX3" fmla="*/ 0 w 1506359"/>
                <a:gd name="connsiteY3" fmla="*/ 611229 h 611229"/>
                <a:gd name="connsiteX4" fmla="*/ 0 w 1506359"/>
                <a:gd name="connsiteY4" fmla="*/ 0 h 611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359" h="611229">
                  <a:moveTo>
                    <a:pt x="0" y="0"/>
                  </a:moveTo>
                  <a:lnTo>
                    <a:pt x="1506359" y="0"/>
                  </a:lnTo>
                  <a:lnTo>
                    <a:pt x="1506359" y="611229"/>
                  </a:lnTo>
                  <a:lnTo>
                    <a:pt x="0" y="611229"/>
                  </a:lnTo>
                  <a:lnTo>
                    <a:pt x="0" y="0"/>
                  </a:lnTo>
                  <a:close/>
                </a:path>
              </a:pathLst>
            </a:custGeom>
            <a:noFill/>
            <a:ln w="28575">
              <a:solidFill>
                <a:srgbClr val="9B3F3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45720" rIns="0" bIns="0" numCol="1" spcCol="1270" anchor="t" anchorCtr="0">
              <a:noAutofit/>
            </a:bodyPr>
            <a:lstStyle/>
            <a:p>
              <a:pPr marL="0" lvl="0" indent="0" algn="ctr" defTabSz="466725">
                <a:lnSpc>
                  <a:spcPct val="100000"/>
                </a:lnSpc>
                <a:spcBef>
                  <a:spcPct val="0"/>
                </a:spcBef>
                <a:spcAft>
                  <a:spcPct val="35000"/>
                </a:spcAft>
                <a:buNone/>
              </a:pPr>
              <a:r>
                <a:rPr lang="en-US" sz="1050" b="1" i="0" u="none" kern="1200" dirty="0">
                  <a:solidFill>
                    <a:schemeClr val="tx1"/>
                  </a:solidFill>
                  <a:latin typeface="Arial" panose="020B0604020202020204" pitchFamily="34" charset="0"/>
                  <a:cs typeface="Arial" panose="020B0604020202020204" pitchFamily="34" charset="0"/>
                </a:rPr>
                <a:t>Turbomachinery</a:t>
              </a:r>
            </a:p>
            <a:p>
              <a:pPr marL="0" lvl="0" indent="0" algn="ctr" defTabSz="466725">
                <a:lnSpc>
                  <a:spcPct val="100000"/>
                </a:lnSpc>
                <a:spcBef>
                  <a:spcPct val="0"/>
                </a:spcBef>
                <a:spcAft>
                  <a:spcPct val="35000"/>
                </a:spcAft>
                <a:buNone/>
              </a:pPr>
              <a:endParaRPr lang="en-US" sz="600" u="none" kern="1200" dirty="0">
                <a:solidFill>
                  <a:schemeClr val="tx1"/>
                </a:solidFill>
                <a:latin typeface="Arial" panose="020B0604020202020204" pitchFamily="34" charset="0"/>
                <a:cs typeface="Arial" panose="020B0604020202020204" pitchFamily="34" charset="0"/>
              </a:endParaRPr>
            </a:p>
            <a:p>
              <a:pPr marL="0" lvl="0" indent="0" algn="ctr" defTabSz="466725">
                <a:lnSpc>
                  <a:spcPct val="100000"/>
                </a:lnSpc>
                <a:spcBef>
                  <a:spcPct val="0"/>
                </a:spcBef>
                <a:spcAft>
                  <a:spcPct val="35000"/>
                </a:spcAft>
                <a:buNone/>
              </a:pPr>
              <a:r>
                <a:rPr lang="en-US" sz="1050" u="none" kern="1200" dirty="0">
                  <a:solidFill>
                    <a:schemeClr val="tx1"/>
                  </a:solidFill>
                  <a:latin typeface="Arial" panose="020B0604020202020204" pitchFamily="34" charset="0"/>
                  <a:cs typeface="Arial" panose="020B0604020202020204" pitchFamily="34" charset="0"/>
                </a:rPr>
                <a:t>Kellen Shide, PE</a:t>
              </a:r>
            </a:p>
            <a:p>
              <a:pPr marL="0" lvl="0" indent="0" algn="l" defTabSz="466725">
                <a:lnSpc>
                  <a:spcPct val="100000"/>
                </a:lnSpc>
                <a:spcBef>
                  <a:spcPct val="0"/>
                </a:spcBef>
                <a:spcAft>
                  <a:spcPct val="35000"/>
                </a:spcAft>
                <a:buNone/>
              </a:pPr>
              <a:endParaRPr lang="en-US" sz="500" b="1" i="1" u="none" kern="1200" dirty="0">
                <a:solidFill>
                  <a:schemeClr val="tx1"/>
                </a:solidFill>
                <a:latin typeface="Arial" panose="020B0604020202020204" pitchFamily="34" charset="0"/>
                <a:cs typeface="Arial" panose="020B0604020202020204" pitchFamily="34" charset="0"/>
              </a:endParaRPr>
            </a:p>
          </p:txBody>
        </p:sp>
        <p:sp>
          <p:nvSpPr>
            <p:cNvPr id="64" name="Rectangle 63">
              <a:extLst>
                <a:ext uri="{FF2B5EF4-FFF2-40B4-BE49-F238E27FC236}">
                  <a16:creationId xmlns:a16="http://schemas.microsoft.com/office/drawing/2014/main" id="{9C75956E-6767-E354-F1BE-1ED3EAA9E562}"/>
                </a:ext>
              </a:extLst>
            </p:cNvPr>
            <p:cNvSpPr/>
            <p:nvPr/>
          </p:nvSpPr>
          <p:spPr>
            <a:xfrm>
              <a:off x="8331898" y="3179710"/>
              <a:ext cx="292529" cy="390038"/>
            </a:xfrm>
            <a:prstGeom prst="rect">
              <a:avLst/>
            </a:prstGeom>
            <a:no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65" name="Freeform: Shape 64">
              <a:extLst>
                <a:ext uri="{FF2B5EF4-FFF2-40B4-BE49-F238E27FC236}">
                  <a16:creationId xmlns:a16="http://schemas.microsoft.com/office/drawing/2014/main" id="{A1D7E543-4556-6172-CF57-1FA0301DE33A}"/>
                </a:ext>
              </a:extLst>
            </p:cNvPr>
            <p:cNvSpPr/>
            <p:nvPr/>
          </p:nvSpPr>
          <p:spPr>
            <a:xfrm>
              <a:off x="8109533" y="3842968"/>
              <a:ext cx="1506359" cy="611229"/>
            </a:xfrm>
            <a:custGeom>
              <a:avLst/>
              <a:gdLst>
                <a:gd name="connsiteX0" fmla="*/ 0 w 1506359"/>
                <a:gd name="connsiteY0" fmla="*/ 0 h 611229"/>
                <a:gd name="connsiteX1" fmla="*/ 1506359 w 1506359"/>
                <a:gd name="connsiteY1" fmla="*/ 0 h 611229"/>
                <a:gd name="connsiteX2" fmla="*/ 1506359 w 1506359"/>
                <a:gd name="connsiteY2" fmla="*/ 611229 h 611229"/>
                <a:gd name="connsiteX3" fmla="*/ 0 w 1506359"/>
                <a:gd name="connsiteY3" fmla="*/ 611229 h 611229"/>
                <a:gd name="connsiteX4" fmla="*/ 0 w 1506359"/>
                <a:gd name="connsiteY4" fmla="*/ 0 h 611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359" h="611229">
                  <a:moveTo>
                    <a:pt x="0" y="0"/>
                  </a:moveTo>
                  <a:lnTo>
                    <a:pt x="1506359" y="0"/>
                  </a:lnTo>
                  <a:lnTo>
                    <a:pt x="1506359" y="611229"/>
                  </a:lnTo>
                  <a:lnTo>
                    <a:pt x="0" y="611229"/>
                  </a:lnTo>
                  <a:lnTo>
                    <a:pt x="0" y="0"/>
                  </a:lnTo>
                  <a:close/>
                </a:path>
              </a:pathLst>
            </a:custGeom>
            <a:noFill/>
            <a:ln w="28575">
              <a:solidFill>
                <a:srgbClr val="9B3F3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45720" rIns="0" bIns="0" numCol="1" spcCol="1270" anchor="t" anchorCtr="0">
              <a:noAutofit/>
            </a:bodyPr>
            <a:lstStyle/>
            <a:p>
              <a:pPr marL="0" lvl="0" indent="0" algn="ctr" defTabSz="466725">
                <a:lnSpc>
                  <a:spcPct val="100000"/>
                </a:lnSpc>
                <a:spcBef>
                  <a:spcPct val="0"/>
                </a:spcBef>
                <a:spcAft>
                  <a:spcPct val="35000"/>
                </a:spcAft>
                <a:buNone/>
              </a:pPr>
              <a:r>
                <a:rPr lang="en-US" sz="1050" b="1" u="none" kern="1200" dirty="0">
                  <a:solidFill>
                    <a:schemeClr val="tx1"/>
                  </a:solidFill>
                  <a:latin typeface="Arial" panose="020B0604020202020204" pitchFamily="34" charset="0"/>
                  <a:cs typeface="Arial" panose="020B0604020202020204" pitchFamily="34" charset="0"/>
                </a:rPr>
                <a:t>Mechanical Systems</a:t>
              </a:r>
            </a:p>
            <a:p>
              <a:pPr marL="0" lvl="0" indent="0" algn="ctr" defTabSz="466725">
                <a:lnSpc>
                  <a:spcPct val="100000"/>
                </a:lnSpc>
                <a:spcBef>
                  <a:spcPct val="0"/>
                </a:spcBef>
                <a:spcAft>
                  <a:spcPct val="35000"/>
                </a:spcAft>
                <a:buNone/>
              </a:pPr>
              <a:endParaRPr lang="en-US" sz="600" u="none" kern="1200" dirty="0">
                <a:solidFill>
                  <a:schemeClr val="tx1"/>
                </a:solidFill>
                <a:latin typeface="Arial" panose="020B0604020202020204" pitchFamily="34" charset="0"/>
                <a:cs typeface="Arial" panose="020B0604020202020204" pitchFamily="34" charset="0"/>
              </a:endParaRPr>
            </a:p>
            <a:p>
              <a:pPr marL="0" lvl="0" indent="0" algn="ctr" defTabSz="466725">
                <a:lnSpc>
                  <a:spcPct val="100000"/>
                </a:lnSpc>
                <a:spcBef>
                  <a:spcPct val="0"/>
                </a:spcBef>
                <a:spcAft>
                  <a:spcPct val="35000"/>
                </a:spcAft>
                <a:buNone/>
              </a:pPr>
              <a:r>
                <a:rPr lang="en-US" sz="1050" u="none" kern="1200" dirty="0">
                  <a:solidFill>
                    <a:schemeClr val="tx1"/>
                  </a:solidFill>
                  <a:latin typeface="Arial" panose="020B0604020202020204" pitchFamily="34" charset="0"/>
                  <a:cs typeface="Arial" panose="020B0604020202020204" pitchFamily="34" charset="0"/>
                </a:rPr>
                <a:t>Jim Kiel, PE</a:t>
              </a:r>
            </a:p>
            <a:p>
              <a:pPr marL="0" lvl="0" indent="0" algn="l" defTabSz="466725">
                <a:lnSpc>
                  <a:spcPct val="100000"/>
                </a:lnSpc>
                <a:spcBef>
                  <a:spcPct val="0"/>
                </a:spcBef>
                <a:spcAft>
                  <a:spcPct val="35000"/>
                </a:spcAft>
                <a:buNone/>
              </a:pPr>
              <a:endParaRPr lang="en-US" sz="500" kern="1200" dirty="0">
                <a:solidFill>
                  <a:schemeClr val="tx1"/>
                </a:solidFill>
                <a:latin typeface="Arial" panose="020B0604020202020204" pitchFamily="34" charset="0"/>
                <a:cs typeface="Arial" panose="020B0604020202020204" pitchFamily="34" charset="0"/>
              </a:endParaRPr>
            </a:p>
          </p:txBody>
        </p:sp>
        <p:sp>
          <p:nvSpPr>
            <p:cNvPr id="66" name="Rectangle 65">
              <a:extLst>
                <a:ext uri="{FF2B5EF4-FFF2-40B4-BE49-F238E27FC236}">
                  <a16:creationId xmlns:a16="http://schemas.microsoft.com/office/drawing/2014/main" id="{38BC37D5-9AFA-3F20-8C49-6038E6E5BFF9}"/>
                </a:ext>
              </a:extLst>
            </p:cNvPr>
            <p:cNvSpPr/>
            <p:nvPr/>
          </p:nvSpPr>
          <p:spPr>
            <a:xfrm>
              <a:off x="8331898" y="3995710"/>
              <a:ext cx="292529" cy="390038"/>
            </a:xfrm>
            <a:prstGeom prst="rect">
              <a:avLst/>
            </a:prstGeom>
            <a:no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67" name="Freeform: Shape 66">
              <a:extLst>
                <a:ext uri="{FF2B5EF4-FFF2-40B4-BE49-F238E27FC236}">
                  <a16:creationId xmlns:a16="http://schemas.microsoft.com/office/drawing/2014/main" id="{87241B9B-A99D-DD07-18C8-9C98C3CE4800}"/>
                </a:ext>
              </a:extLst>
            </p:cNvPr>
            <p:cNvSpPr/>
            <p:nvPr/>
          </p:nvSpPr>
          <p:spPr>
            <a:xfrm>
              <a:off x="8109533" y="4664619"/>
              <a:ext cx="1506359" cy="611229"/>
            </a:xfrm>
            <a:custGeom>
              <a:avLst/>
              <a:gdLst>
                <a:gd name="connsiteX0" fmla="*/ 0 w 1506359"/>
                <a:gd name="connsiteY0" fmla="*/ 0 h 611229"/>
                <a:gd name="connsiteX1" fmla="*/ 1506359 w 1506359"/>
                <a:gd name="connsiteY1" fmla="*/ 0 h 611229"/>
                <a:gd name="connsiteX2" fmla="*/ 1506359 w 1506359"/>
                <a:gd name="connsiteY2" fmla="*/ 611229 h 611229"/>
                <a:gd name="connsiteX3" fmla="*/ 0 w 1506359"/>
                <a:gd name="connsiteY3" fmla="*/ 611229 h 611229"/>
                <a:gd name="connsiteX4" fmla="*/ 0 w 1506359"/>
                <a:gd name="connsiteY4" fmla="*/ 0 h 611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359" h="611229">
                  <a:moveTo>
                    <a:pt x="0" y="0"/>
                  </a:moveTo>
                  <a:lnTo>
                    <a:pt x="1506359" y="0"/>
                  </a:lnTo>
                  <a:lnTo>
                    <a:pt x="1506359" y="611229"/>
                  </a:lnTo>
                  <a:lnTo>
                    <a:pt x="0" y="611229"/>
                  </a:lnTo>
                  <a:lnTo>
                    <a:pt x="0" y="0"/>
                  </a:lnTo>
                  <a:close/>
                </a:path>
              </a:pathLst>
            </a:custGeom>
            <a:noFill/>
            <a:ln w="28575">
              <a:solidFill>
                <a:srgbClr val="9B3F3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45720" rIns="0" bIns="0" numCol="1" spcCol="1270" anchor="t" anchorCtr="0">
              <a:noAutofit/>
            </a:bodyPr>
            <a:lstStyle/>
            <a:p>
              <a:pPr marL="0" lvl="0" indent="0" algn="ctr" defTabSz="466725">
                <a:lnSpc>
                  <a:spcPct val="100000"/>
                </a:lnSpc>
                <a:spcBef>
                  <a:spcPct val="0"/>
                </a:spcBef>
                <a:spcAft>
                  <a:spcPct val="35000"/>
                </a:spcAft>
                <a:buNone/>
              </a:pPr>
              <a:r>
                <a:rPr lang="en-US" sz="1050" b="1" u="none" kern="1200" dirty="0">
                  <a:solidFill>
                    <a:schemeClr val="tx1"/>
                  </a:solidFill>
                  <a:latin typeface="Arial" panose="020B0604020202020204" pitchFamily="34" charset="0"/>
                  <a:cs typeface="Arial" panose="020B0604020202020204" pitchFamily="34" charset="0"/>
                </a:rPr>
                <a:t>Structural</a:t>
              </a:r>
            </a:p>
            <a:p>
              <a:pPr marL="0" lvl="0" indent="0" algn="ctr" defTabSz="466725">
                <a:lnSpc>
                  <a:spcPct val="100000"/>
                </a:lnSpc>
                <a:spcBef>
                  <a:spcPct val="0"/>
                </a:spcBef>
                <a:spcAft>
                  <a:spcPct val="35000"/>
                </a:spcAft>
                <a:buNone/>
              </a:pPr>
              <a:endParaRPr lang="en-US" sz="500" u="none" kern="1200" dirty="0">
                <a:solidFill>
                  <a:schemeClr val="tx1"/>
                </a:solidFill>
                <a:latin typeface="Arial" panose="020B0604020202020204" pitchFamily="34" charset="0"/>
                <a:cs typeface="Arial" panose="020B0604020202020204" pitchFamily="34" charset="0"/>
              </a:endParaRPr>
            </a:p>
            <a:p>
              <a:pPr marL="0" lvl="0" indent="0" algn="ctr" defTabSz="466725">
                <a:lnSpc>
                  <a:spcPct val="100000"/>
                </a:lnSpc>
                <a:spcBef>
                  <a:spcPct val="0"/>
                </a:spcBef>
                <a:spcAft>
                  <a:spcPct val="35000"/>
                </a:spcAft>
                <a:buNone/>
              </a:pPr>
              <a:r>
                <a:rPr lang="en-US" sz="1050" u="none" kern="1200" dirty="0">
                  <a:solidFill>
                    <a:schemeClr val="tx1"/>
                  </a:solidFill>
                  <a:latin typeface="Arial" panose="020B0604020202020204" pitchFamily="34" charset="0"/>
                  <a:cs typeface="Arial" panose="020B0604020202020204" pitchFamily="34" charset="0"/>
                </a:rPr>
                <a:t>Sharon Demeaux, PE</a:t>
              </a:r>
            </a:p>
          </p:txBody>
        </p:sp>
        <p:sp>
          <p:nvSpPr>
            <p:cNvPr id="68" name="Rectangle 67">
              <a:extLst>
                <a:ext uri="{FF2B5EF4-FFF2-40B4-BE49-F238E27FC236}">
                  <a16:creationId xmlns:a16="http://schemas.microsoft.com/office/drawing/2014/main" id="{E452F387-273B-503E-BD0C-306A744BFE10}"/>
                </a:ext>
              </a:extLst>
            </p:cNvPr>
            <p:cNvSpPr/>
            <p:nvPr/>
          </p:nvSpPr>
          <p:spPr>
            <a:xfrm>
              <a:off x="8331898" y="4811710"/>
              <a:ext cx="292529" cy="390038"/>
            </a:xfrm>
            <a:prstGeom prst="rect">
              <a:avLst/>
            </a:prstGeom>
            <a:no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69" name="Freeform: Shape 68">
              <a:extLst>
                <a:ext uri="{FF2B5EF4-FFF2-40B4-BE49-F238E27FC236}">
                  <a16:creationId xmlns:a16="http://schemas.microsoft.com/office/drawing/2014/main" id="{75CAFDBB-C7FE-DEE4-5CA2-376F5AE2835C}"/>
                </a:ext>
              </a:extLst>
            </p:cNvPr>
            <p:cNvSpPr/>
            <p:nvPr/>
          </p:nvSpPr>
          <p:spPr>
            <a:xfrm>
              <a:off x="8109533" y="5486275"/>
              <a:ext cx="1506359" cy="611229"/>
            </a:xfrm>
            <a:custGeom>
              <a:avLst/>
              <a:gdLst>
                <a:gd name="connsiteX0" fmla="*/ 0 w 1506359"/>
                <a:gd name="connsiteY0" fmla="*/ 0 h 611229"/>
                <a:gd name="connsiteX1" fmla="*/ 1506359 w 1506359"/>
                <a:gd name="connsiteY1" fmla="*/ 0 h 611229"/>
                <a:gd name="connsiteX2" fmla="*/ 1506359 w 1506359"/>
                <a:gd name="connsiteY2" fmla="*/ 611229 h 611229"/>
                <a:gd name="connsiteX3" fmla="*/ 0 w 1506359"/>
                <a:gd name="connsiteY3" fmla="*/ 611229 h 611229"/>
                <a:gd name="connsiteX4" fmla="*/ 0 w 1506359"/>
                <a:gd name="connsiteY4" fmla="*/ 0 h 611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359" h="611229">
                  <a:moveTo>
                    <a:pt x="0" y="0"/>
                  </a:moveTo>
                  <a:lnTo>
                    <a:pt x="1506359" y="0"/>
                  </a:lnTo>
                  <a:lnTo>
                    <a:pt x="1506359" y="611229"/>
                  </a:lnTo>
                  <a:lnTo>
                    <a:pt x="0" y="611229"/>
                  </a:lnTo>
                  <a:lnTo>
                    <a:pt x="0" y="0"/>
                  </a:lnTo>
                  <a:close/>
                </a:path>
              </a:pathLst>
            </a:custGeom>
            <a:noFill/>
            <a:ln w="28575">
              <a:solidFill>
                <a:srgbClr val="9B3F3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45720" rIns="0" bIns="0" numCol="1" spcCol="1270" anchor="t" anchorCtr="0">
              <a:noAutofit/>
            </a:bodyPr>
            <a:lstStyle/>
            <a:p>
              <a:pPr marL="0" lvl="0" indent="0" algn="ctr" defTabSz="466725">
                <a:lnSpc>
                  <a:spcPct val="100000"/>
                </a:lnSpc>
                <a:spcBef>
                  <a:spcPct val="0"/>
                </a:spcBef>
                <a:spcAft>
                  <a:spcPct val="35000"/>
                </a:spcAft>
                <a:buNone/>
              </a:pPr>
              <a:r>
                <a:rPr lang="en-US" sz="1050" b="1" u="none" kern="1200" dirty="0">
                  <a:solidFill>
                    <a:schemeClr val="tx1"/>
                  </a:solidFill>
                  <a:latin typeface="Arial" panose="020B0604020202020204" pitchFamily="34" charset="0"/>
                  <a:cs typeface="Arial" panose="020B0604020202020204" pitchFamily="34" charset="0"/>
                </a:rPr>
                <a:t>Engineering Support</a:t>
              </a:r>
            </a:p>
            <a:p>
              <a:pPr marL="0" lvl="0" indent="0" algn="ctr" defTabSz="466725">
                <a:lnSpc>
                  <a:spcPct val="100000"/>
                </a:lnSpc>
                <a:spcBef>
                  <a:spcPct val="0"/>
                </a:spcBef>
                <a:spcAft>
                  <a:spcPct val="35000"/>
                </a:spcAft>
                <a:buNone/>
              </a:pPr>
              <a:endParaRPr lang="en-US" sz="400" u="none" kern="1200" dirty="0">
                <a:solidFill>
                  <a:schemeClr val="tx1"/>
                </a:solidFill>
                <a:latin typeface="Arial" panose="020B0604020202020204" pitchFamily="34" charset="0"/>
                <a:cs typeface="Arial" panose="020B0604020202020204" pitchFamily="34" charset="0"/>
              </a:endParaRPr>
            </a:p>
            <a:p>
              <a:pPr marL="0" lvl="0" indent="0" algn="ctr" defTabSz="466725">
                <a:lnSpc>
                  <a:spcPct val="100000"/>
                </a:lnSpc>
                <a:spcBef>
                  <a:spcPct val="0"/>
                </a:spcBef>
                <a:spcAft>
                  <a:spcPct val="35000"/>
                </a:spcAft>
                <a:buNone/>
              </a:pPr>
              <a:r>
                <a:rPr lang="en-US" sz="1050" u="none" kern="1200" dirty="0">
                  <a:solidFill>
                    <a:schemeClr val="tx1"/>
                  </a:solidFill>
                  <a:latin typeface="Arial" panose="020B0604020202020204" pitchFamily="34" charset="0"/>
                  <a:cs typeface="Arial" panose="020B0604020202020204" pitchFamily="34" charset="0"/>
                </a:rPr>
                <a:t>Eric Holzapfel</a:t>
              </a:r>
            </a:p>
            <a:p>
              <a:pPr marL="0" lvl="0" indent="0" algn="l" defTabSz="466725">
                <a:lnSpc>
                  <a:spcPct val="100000"/>
                </a:lnSpc>
                <a:spcBef>
                  <a:spcPct val="0"/>
                </a:spcBef>
                <a:spcAft>
                  <a:spcPct val="35000"/>
                </a:spcAft>
                <a:buNone/>
              </a:pPr>
              <a:endParaRPr lang="en-US" sz="600" b="0" i="0" u="none" kern="1200" dirty="0">
                <a:solidFill>
                  <a:schemeClr val="tx1"/>
                </a:solidFill>
                <a:latin typeface="Arial" panose="020B0604020202020204" pitchFamily="34" charset="0"/>
                <a:cs typeface="Arial" panose="020B0604020202020204" pitchFamily="34" charset="0"/>
              </a:endParaRPr>
            </a:p>
          </p:txBody>
        </p:sp>
        <p:sp>
          <p:nvSpPr>
            <p:cNvPr id="70" name="Rectangle 69">
              <a:extLst>
                <a:ext uri="{FF2B5EF4-FFF2-40B4-BE49-F238E27FC236}">
                  <a16:creationId xmlns:a16="http://schemas.microsoft.com/office/drawing/2014/main" id="{9CBF6D0C-612F-E0FE-A7E7-E8ADF086D264}"/>
                </a:ext>
              </a:extLst>
            </p:cNvPr>
            <p:cNvSpPr/>
            <p:nvPr/>
          </p:nvSpPr>
          <p:spPr>
            <a:xfrm>
              <a:off x="8331898" y="5627711"/>
              <a:ext cx="292529" cy="390038"/>
            </a:xfrm>
            <a:prstGeom prst="rect">
              <a:avLst/>
            </a:prstGeom>
            <a:no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71" name="Freeform: Shape 70">
              <a:extLst>
                <a:ext uri="{FF2B5EF4-FFF2-40B4-BE49-F238E27FC236}">
                  <a16:creationId xmlns:a16="http://schemas.microsoft.com/office/drawing/2014/main" id="{4E2DDFCB-9A2C-8731-AB80-5C82F61B2272}"/>
                </a:ext>
              </a:extLst>
            </p:cNvPr>
            <p:cNvSpPr/>
            <p:nvPr/>
          </p:nvSpPr>
          <p:spPr>
            <a:xfrm>
              <a:off x="10150063" y="1913490"/>
              <a:ext cx="1779932" cy="869820"/>
            </a:xfrm>
            <a:custGeom>
              <a:avLst/>
              <a:gdLst>
                <a:gd name="connsiteX0" fmla="*/ 0 w 1779932"/>
                <a:gd name="connsiteY0" fmla="*/ 0 h 869820"/>
                <a:gd name="connsiteX1" fmla="*/ 1779932 w 1779932"/>
                <a:gd name="connsiteY1" fmla="*/ 0 h 869820"/>
                <a:gd name="connsiteX2" fmla="*/ 1779932 w 1779932"/>
                <a:gd name="connsiteY2" fmla="*/ 869820 h 869820"/>
                <a:gd name="connsiteX3" fmla="*/ 0 w 1779932"/>
                <a:gd name="connsiteY3" fmla="*/ 869820 h 869820"/>
                <a:gd name="connsiteX4" fmla="*/ 0 w 1779932"/>
                <a:gd name="connsiteY4" fmla="*/ 0 h 869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932" h="869820">
                  <a:moveTo>
                    <a:pt x="0" y="0"/>
                  </a:moveTo>
                  <a:lnTo>
                    <a:pt x="1779932" y="0"/>
                  </a:lnTo>
                  <a:lnTo>
                    <a:pt x="1779932" y="869820"/>
                  </a:lnTo>
                  <a:lnTo>
                    <a:pt x="0" y="869820"/>
                  </a:lnTo>
                  <a:lnTo>
                    <a:pt x="0" y="0"/>
                  </a:lnTo>
                  <a:close/>
                </a:path>
              </a:pathLst>
            </a:custGeom>
            <a:solidFill>
              <a:srgbClr val="B48AB2"/>
            </a:solidFill>
            <a:ln w="12700">
              <a:solidFill>
                <a:srgbClr val="B48AB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57200" tIns="45720" rIns="0" bIns="0" numCol="1" spcCol="1270" anchor="b" anchorCtr="0">
              <a:noAutofit/>
            </a:bodyPr>
            <a:lstStyle/>
            <a:p>
              <a:pPr marL="0" lvl="0" indent="0" algn="r" defTabSz="444500">
                <a:lnSpc>
                  <a:spcPct val="100000"/>
                </a:lnSpc>
                <a:spcBef>
                  <a:spcPct val="0"/>
                </a:spcBef>
                <a:spcAft>
                  <a:spcPct val="35000"/>
                </a:spcAft>
                <a:buNone/>
              </a:pPr>
              <a:endParaRPr lang="en-US" sz="1000" b="1" kern="1200" dirty="0">
                <a:solidFill>
                  <a:schemeClr val="tx1"/>
                </a:solidFill>
                <a:latin typeface="Arial" panose="020B0604020202020204" pitchFamily="34" charset="0"/>
                <a:cs typeface="Arial" panose="020B0604020202020204" pitchFamily="34" charset="0"/>
              </a:endParaRPr>
            </a:p>
            <a:p>
              <a:pPr marL="0" lvl="0" indent="0" algn="r" defTabSz="444500">
                <a:lnSpc>
                  <a:spcPct val="100000"/>
                </a:lnSpc>
                <a:spcBef>
                  <a:spcPct val="0"/>
                </a:spcBef>
                <a:spcAft>
                  <a:spcPct val="35000"/>
                </a:spcAft>
                <a:buNone/>
              </a:pPr>
              <a:endParaRPr lang="en-US" sz="1000" b="1" kern="1200" dirty="0">
                <a:solidFill>
                  <a:schemeClr val="tx1"/>
                </a:solidFill>
                <a:latin typeface="Arial" panose="020B0604020202020204" pitchFamily="34" charset="0"/>
                <a:cs typeface="Arial" panose="020B0604020202020204" pitchFamily="34" charset="0"/>
              </a:endParaRPr>
            </a:p>
            <a:p>
              <a:pPr marL="0" lvl="0" indent="0" algn="r" defTabSz="444500">
                <a:lnSpc>
                  <a:spcPct val="100000"/>
                </a:lnSpc>
                <a:spcBef>
                  <a:spcPct val="0"/>
                </a:spcBef>
                <a:spcAft>
                  <a:spcPct val="35000"/>
                </a:spcAft>
                <a:buNone/>
              </a:pPr>
              <a:endParaRPr lang="en-US" sz="1000" b="1" kern="1200" dirty="0">
                <a:solidFill>
                  <a:schemeClr val="tx1"/>
                </a:solidFill>
                <a:latin typeface="Arial" panose="020B0604020202020204" pitchFamily="34" charset="0"/>
                <a:cs typeface="Arial" panose="020B0604020202020204" pitchFamily="34" charset="0"/>
              </a:endParaRPr>
            </a:p>
            <a:p>
              <a:pPr marL="0" lvl="0" indent="0" algn="r" defTabSz="444500">
                <a:lnSpc>
                  <a:spcPct val="100000"/>
                </a:lnSpc>
                <a:spcBef>
                  <a:spcPct val="0"/>
                </a:spcBef>
                <a:spcAft>
                  <a:spcPct val="35000"/>
                </a:spcAft>
                <a:buNone/>
              </a:pPr>
              <a:endParaRPr lang="en-US" sz="1000" b="1" kern="1200" dirty="0">
                <a:solidFill>
                  <a:schemeClr val="tx1"/>
                </a:solidFill>
                <a:latin typeface="Arial" panose="020B0604020202020204" pitchFamily="34" charset="0"/>
                <a:cs typeface="Arial" panose="020B0604020202020204" pitchFamily="34" charset="0"/>
              </a:endParaRPr>
            </a:p>
            <a:p>
              <a:pPr marL="0" lvl="0" indent="0" algn="r" defTabSz="444500">
                <a:lnSpc>
                  <a:spcPct val="100000"/>
                </a:lnSpc>
                <a:spcBef>
                  <a:spcPct val="0"/>
                </a:spcBef>
                <a:spcAft>
                  <a:spcPct val="35000"/>
                </a:spcAft>
                <a:buNone/>
              </a:pPr>
              <a:r>
                <a:rPr lang="en-US" sz="1000" b="1" kern="1200" dirty="0">
                  <a:solidFill>
                    <a:schemeClr val="tx2"/>
                  </a:solidFill>
                  <a:latin typeface="Arial" panose="020B0604020202020204" pitchFamily="34" charset="0"/>
                  <a:cs typeface="Arial" panose="020B0604020202020204" pitchFamily="34" charset="0"/>
                </a:rPr>
                <a:t>Program Integration &amp; Delivery Branch</a:t>
              </a:r>
            </a:p>
            <a:p>
              <a:pPr marL="0" lvl="0" indent="0" algn="r" defTabSz="444500">
                <a:lnSpc>
                  <a:spcPct val="100000"/>
                </a:lnSpc>
                <a:spcBef>
                  <a:spcPct val="0"/>
                </a:spcBef>
                <a:spcAft>
                  <a:spcPct val="35000"/>
                </a:spcAft>
                <a:buNone/>
              </a:pPr>
              <a:endParaRPr lang="en-US" sz="1000" b="1" kern="1200" dirty="0">
                <a:solidFill>
                  <a:schemeClr val="tx2"/>
                </a:solidFill>
                <a:latin typeface="Arial" panose="020B0604020202020204" pitchFamily="34" charset="0"/>
                <a:cs typeface="Arial" panose="020B0604020202020204" pitchFamily="34" charset="0"/>
              </a:endParaRPr>
            </a:p>
            <a:p>
              <a:pPr marL="0" lvl="0" indent="0" algn="r" defTabSz="444500">
                <a:lnSpc>
                  <a:spcPct val="100000"/>
                </a:lnSpc>
                <a:spcBef>
                  <a:spcPct val="0"/>
                </a:spcBef>
                <a:spcAft>
                  <a:spcPct val="35000"/>
                </a:spcAft>
                <a:buNone/>
              </a:pPr>
              <a:r>
                <a:rPr lang="en-US" sz="1000" kern="1200" dirty="0">
                  <a:solidFill>
                    <a:schemeClr val="tx2"/>
                  </a:solidFill>
                  <a:latin typeface="Arial" panose="020B0604020202020204" pitchFamily="34" charset="0"/>
                  <a:cs typeface="Arial" panose="020B0604020202020204" pitchFamily="34" charset="0"/>
                </a:rPr>
                <a:t>Ellen Ballantine, PE </a:t>
              </a:r>
            </a:p>
          </p:txBody>
        </p:sp>
        <p:sp>
          <p:nvSpPr>
            <p:cNvPr id="73" name="Freeform: Shape 72">
              <a:extLst>
                <a:ext uri="{FF2B5EF4-FFF2-40B4-BE49-F238E27FC236}">
                  <a16:creationId xmlns:a16="http://schemas.microsoft.com/office/drawing/2014/main" id="{1EF9CC2F-53DE-3D7F-F861-3F307B8D7998}"/>
                </a:ext>
              </a:extLst>
            </p:cNvPr>
            <p:cNvSpPr/>
            <p:nvPr/>
          </p:nvSpPr>
          <p:spPr>
            <a:xfrm>
              <a:off x="10096152" y="3021317"/>
              <a:ext cx="1506359" cy="611229"/>
            </a:xfrm>
            <a:custGeom>
              <a:avLst/>
              <a:gdLst>
                <a:gd name="connsiteX0" fmla="*/ 0 w 1506359"/>
                <a:gd name="connsiteY0" fmla="*/ 0 h 611229"/>
                <a:gd name="connsiteX1" fmla="*/ 1506359 w 1506359"/>
                <a:gd name="connsiteY1" fmla="*/ 0 h 611229"/>
                <a:gd name="connsiteX2" fmla="*/ 1506359 w 1506359"/>
                <a:gd name="connsiteY2" fmla="*/ 611229 h 611229"/>
                <a:gd name="connsiteX3" fmla="*/ 0 w 1506359"/>
                <a:gd name="connsiteY3" fmla="*/ 611229 h 611229"/>
                <a:gd name="connsiteX4" fmla="*/ 0 w 1506359"/>
                <a:gd name="connsiteY4" fmla="*/ 0 h 611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359" h="611229">
                  <a:moveTo>
                    <a:pt x="0" y="0"/>
                  </a:moveTo>
                  <a:lnTo>
                    <a:pt x="1506359" y="0"/>
                  </a:lnTo>
                  <a:lnTo>
                    <a:pt x="1506359" y="611229"/>
                  </a:lnTo>
                  <a:lnTo>
                    <a:pt x="0" y="611229"/>
                  </a:lnTo>
                  <a:lnTo>
                    <a:pt x="0" y="0"/>
                  </a:lnTo>
                  <a:close/>
                </a:path>
              </a:pathLst>
            </a:custGeom>
            <a:noFill/>
            <a:ln w="28575" cap="flat" cmpd="sng" algn="ctr">
              <a:solidFill>
                <a:srgbClr val="694367"/>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45720" tIns="45720" rIns="0" bIns="0" numCol="1" spcCol="1270" anchor="t" anchorCtr="0">
              <a:noAutofit/>
            </a:bodyPr>
            <a:lstStyle/>
            <a:p>
              <a:pPr marL="0" lvl="0" indent="0" algn="ctr" defTabSz="444500">
                <a:lnSpc>
                  <a:spcPct val="100000"/>
                </a:lnSpc>
                <a:spcBef>
                  <a:spcPct val="0"/>
                </a:spcBef>
                <a:spcAft>
                  <a:spcPct val="35000"/>
                </a:spcAft>
                <a:buNone/>
              </a:pPr>
              <a:r>
                <a:rPr lang="en-US" sz="1050" b="1" u="none" kern="1200" dirty="0">
                  <a:solidFill>
                    <a:schemeClr val="tx1"/>
                  </a:solidFill>
                  <a:latin typeface="Arial" panose="020B0604020202020204" pitchFamily="34" charset="0"/>
                  <a:ea typeface="+mn-ea"/>
                  <a:cs typeface="Arial" panose="020B0604020202020204" pitchFamily="34" charset="0"/>
                </a:rPr>
                <a:t>Program Analysts</a:t>
              </a:r>
            </a:p>
            <a:p>
              <a:pPr marL="0" lvl="0" indent="0" algn="ctr" defTabSz="444500">
                <a:lnSpc>
                  <a:spcPct val="100000"/>
                </a:lnSpc>
                <a:spcBef>
                  <a:spcPct val="0"/>
                </a:spcBef>
                <a:spcAft>
                  <a:spcPct val="35000"/>
                </a:spcAft>
                <a:buNone/>
              </a:pPr>
              <a:endParaRPr lang="en-US" sz="500" u="none" kern="1200" dirty="0">
                <a:solidFill>
                  <a:schemeClr val="tx1"/>
                </a:solidFill>
                <a:latin typeface="Arial" panose="020B0604020202020204" pitchFamily="34" charset="0"/>
                <a:ea typeface="+mn-ea"/>
                <a:cs typeface="Arial" panose="020B0604020202020204" pitchFamily="34" charset="0"/>
              </a:endParaRPr>
            </a:p>
            <a:p>
              <a:pPr marL="0" lvl="0" indent="0" algn="ctr" defTabSz="444500">
                <a:lnSpc>
                  <a:spcPct val="100000"/>
                </a:lnSpc>
                <a:spcBef>
                  <a:spcPct val="0"/>
                </a:spcBef>
                <a:spcAft>
                  <a:spcPct val="35000"/>
                </a:spcAft>
                <a:buNone/>
              </a:pPr>
              <a:r>
                <a:rPr lang="en-US" sz="1050" u="none" kern="1200" dirty="0">
                  <a:solidFill>
                    <a:schemeClr val="tx1"/>
                  </a:solidFill>
                  <a:latin typeface="Arial" panose="020B0604020202020204" pitchFamily="34" charset="0"/>
                  <a:ea typeface="+mn-ea"/>
                  <a:cs typeface="Arial" panose="020B0604020202020204" pitchFamily="34" charset="0"/>
                </a:rPr>
                <a:t>Dora </a:t>
              </a:r>
              <a:r>
                <a:rPr lang="en-US" sz="1050" u="none" kern="1200" dirty="0" err="1">
                  <a:solidFill>
                    <a:schemeClr val="tx1"/>
                  </a:solidFill>
                  <a:latin typeface="Arial" panose="020B0604020202020204" pitchFamily="34" charset="0"/>
                  <a:ea typeface="+mn-ea"/>
                  <a:cs typeface="Arial" panose="020B0604020202020204" pitchFamily="34" charset="0"/>
                </a:rPr>
                <a:t>VanZandt</a:t>
              </a:r>
              <a:endParaRPr lang="en-US" sz="1050" u="none" kern="1200" dirty="0">
                <a:solidFill>
                  <a:schemeClr val="tx1"/>
                </a:solidFill>
                <a:latin typeface="Arial" panose="020B0604020202020204" pitchFamily="34" charset="0"/>
                <a:ea typeface="+mn-ea"/>
                <a:cs typeface="Arial" panose="020B0604020202020204" pitchFamily="34" charset="0"/>
              </a:endParaRPr>
            </a:p>
          </p:txBody>
        </p:sp>
        <p:sp>
          <p:nvSpPr>
            <p:cNvPr id="74" name="Rectangle 73">
              <a:extLst>
                <a:ext uri="{FF2B5EF4-FFF2-40B4-BE49-F238E27FC236}">
                  <a16:creationId xmlns:a16="http://schemas.microsoft.com/office/drawing/2014/main" id="{BEDC4B79-2092-8012-E8DF-31A64DD4BAB2}"/>
                </a:ext>
              </a:extLst>
            </p:cNvPr>
            <p:cNvSpPr/>
            <p:nvPr/>
          </p:nvSpPr>
          <p:spPr>
            <a:xfrm>
              <a:off x="10293038" y="3179710"/>
              <a:ext cx="292529" cy="390038"/>
            </a:xfrm>
            <a:prstGeom prst="rect">
              <a:avLst/>
            </a:prstGeom>
            <a:no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75" name="Freeform: Shape 74">
              <a:extLst>
                <a:ext uri="{FF2B5EF4-FFF2-40B4-BE49-F238E27FC236}">
                  <a16:creationId xmlns:a16="http://schemas.microsoft.com/office/drawing/2014/main" id="{A80851D6-3BE5-FEE9-EB2A-EB8EDFE43A9E}"/>
                </a:ext>
              </a:extLst>
            </p:cNvPr>
            <p:cNvSpPr/>
            <p:nvPr/>
          </p:nvSpPr>
          <p:spPr>
            <a:xfrm>
              <a:off x="10107119" y="3793554"/>
              <a:ext cx="1506359" cy="611229"/>
            </a:xfrm>
            <a:custGeom>
              <a:avLst/>
              <a:gdLst>
                <a:gd name="connsiteX0" fmla="*/ 0 w 1506359"/>
                <a:gd name="connsiteY0" fmla="*/ 0 h 611229"/>
                <a:gd name="connsiteX1" fmla="*/ 1506359 w 1506359"/>
                <a:gd name="connsiteY1" fmla="*/ 0 h 611229"/>
                <a:gd name="connsiteX2" fmla="*/ 1506359 w 1506359"/>
                <a:gd name="connsiteY2" fmla="*/ 611229 h 611229"/>
                <a:gd name="connsiteX3" fmla="*/ 0 w 1506359"/>
                <a:gd name="connsiteY3" fmla="*/ 611229 h 611229"/>
                <a:gd name="connsiteX4" fmla="*/ 0 w 1506359"/>
                <a:gd name="connsiteY4" fmla="*/ 0 h 611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359" h="611229">
                  <a:moveTo>
                    <a:pt x="0" y="0"/>
                  </a:moveTo>
                  <a:lnTo>
                    <a:pt x="1506359" y="0"/>
                  </a:lnTo>
                  <a:lnTo>
                    <a:pt x="1506359" y="611229"/>
                  </a:lnTo>
                  <a:lnTo>
                    <a:pt x="0" y="611229"/>
                  </a:lnTo>
                  <a:lnTo>
                    <a:pt x="0" y="0"/>
                  </a:lnTo>
                  <a:close/>
                </a:path>
              </a:pathLst>
            </a:custGeom>
            <a:noFill/>
            <a:ln w="28575" cap="flat" cmpd="sng" algn="ctr">
              <a:solidFill>
                <a:srgbClr val="694367"/>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45720" tIns="45720" rIns="0" bIns="0" numCol="1" spcCol="1270" anchor="t" anchorCtr="0">
              <a:noAutofit/>
            </a:bodyPr>
            <a:lstStyle/>
            <a:p>
              <a:pPr marL="0" lvl="0" indent="0" algn="ctr" defTabSz="466725">
                <a:lnSpc>
                  <a:spcPct val="90000"/>
                </a:lnSpc>
                <a:spcBef>
                  <a:spcPct val="0"/>
                </a:spcBef>
                <a:spcAft>
                  <a:spcPct val="35000"/>
                </a:spcAft>
                <a:buNone/>
              </a:pPr>
              <a:r>
                <a:rPr lang="en-US" sz="1050" b="1" u="none" kern="1200" dirty="0">
                  <a:solidFill>
                    <a:schemeClr val="tx1"/>
                  </a:solidFill>
                  <a:latin typeface="Arial" panose="020B0604020202020204" pitchFamily="34" charset="0"/>
                  <a:ea typeface="+mn-ea"/>
                  <a:cs typeface="Arial" panose="020B0604020202020204" pitchFamily="34" charset="0"/>
                </a:rPr>
                <a:t>Regional Design Managers &amp;</a:t>
              </a:r>
            </a:p>
            <a:p>
              <a:pPr marL="0" lvl="0" indent="0" algn="ctr" defTabSz="466725">
                <a:lnSpc>
                  <a:spcPct val="90000"/>
                </a:lnSpc>
                <a:spcBef>
                  <a:spcPct val="0"/>
                </a:spcBef>
                <a:spcAft>
                  <a:spcPct val="35000"/>
                </a:spcAft>
                <a:buNone/>
              </a:pPr>
              <a:r>
                <a:rPr lang="en-US" sz="1050" b="1" u="none" kern="1200" dirty="0">
                  <a:solidFill>
                    <a:schemeClr val="tx1"/>
                  </a:solidFill>
                  <a:latin typeface="Arial" panose="020B0604020202020204" pitchFamily="34" charset="0"/>
                  <a:ea typeface="+mn-ea"/>
                  <a:cs typeface="Arial" panose="020B0604020202020204" pitchFamily="34" charset="0"/>
                </a:rPr>
                <a:t>Design Managers</a:t>
              </a:r>
            </a:p>
            <a:p>
              <a:pPr marL="0" lvl="0" indent="0" algn="ctr" defTabSz="466725">
                <a:lnSpc>
                  <a:spcPct val="90000"/>
                </a:lnSpc>
                <a:spcBef>
                  <a:spcPct val="0"/>
                </a:spcBef>
                <a:spcAft>
                  <a:spcPct val="35000"/>
                </a:spcAft>
                <a:buNone/>
              </a:pPr>
              <a:endParaRPr lang="en-US" sz="800" u="none" kern="1200" dirty="0">
                <a:solidFill>
                  <a:schemeClr val="tx1"/>
                </a:solidFill>
                <a:latin typeface="Arial" panose="020B0604020202020204" pitchFamily="34" charset="0"/>
                <a:ea typeface="+mn-ea"/>
                <a:cs typeface="Arial" panose="020B0604020202020204" pitchFamily="34" charset="0"/>
              </a:endParaRPr>
            </a:p>
          </p:txBody>
        </p:sp>
        <p:sp>
          <p:nvSpPr>
            <p:cNvPr id="76" name="Rectangle 75">
              <a:extLst>
                <a:ext uri="{FF2B5EF4-FFF2-40B4-BE49-F238E27FC236}">
                  <a16:creationId xmlns:a16="http://schemas.microsoft.com/office/drawing/2014/main" id="{9B079EC9-7812-0DAA-20F9-570FD8543404}"/>
                </a:ext>
              </a:extLst>
            </p:cNvPr>
            <p:cNvSpPr/>
            <p:nvPr/>
          </p:nvSpPr>
          <p:spPr>
            <a:xfrm>
              <a:off x="11658600" y="4571998"/>
              <a:ext cx="188631" cy="441379"/>
            </a:xfrm>
            <a:prstGeom prst="rect">
              <a:avLst/>
            </a:prstGeom>
            <a:no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77" name="Freeform: Shape 76">
              <a:extLst>
                <a:ext uri="{FF2B5EF4-FFF2-40B4-BE49-F238E27FC236}">
                  <a16:creationId xmlns:a16="http://schemas.microsoft.com/office/drawing/2014/main" id="{DFC0DFAA-2A95-E4D3-2647-B05833C3E863}"/>
                </a:ext>
              </a:extLst>
            </p:cNvPr>
            <p:cNvSpPr/>
            <p:nvPr/>
          </p:nvSpPr>
          <p:spPr>
            <a:xfrm>
              <a:off x="4271290" y="1083677"/>
              <a:ext cx="1745609" cy="664582"/>
            </a:xfrm>
            <a:custGeom>
              <a:avLst/>
              <a:gdLst>
                <a:gd name="connsiteX0" fmla="*/ 0 w 1745609"/>
                <a:gd name="connsiteY0" fmla="*/ 0 h 664582"/>
                <a:gd name="connsiteX1" fmla="*/ 1745609 w 1745609"/>
                <a:gd name="connsiteY1" fmla="*/ 0 h 664582"/>
                <a:gd name="connsiteX2" fmla="*/ 1745609 w 1745609"/>
                <a:gd name="connsiteY2" fmla="*/ 664582 h 664582"/>
                <a:gd name="connsiteX3" fmla="*/ 0 w 1745609"/>
                <a:gd name="connsiteY3" fmla="*/ 664582 h 664582"/>
                <a:gd name="connsiteX4" fmla="*/ 0 w 1745609"/>
                <a:gd name="connsiteY4" fmla="*/ 0 h 664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5609" h="664582">
                  <a:moveTo>
                    <a:pt x="0" y="0"/>
                  </a:moveTo>
                  <a:lnTo>
                    <a:pt x="1745609" y="0"/>
                  </a:lnTo>
                  <a:lnTo>
                    <a:pt x="1745609" y="664582"/>
                  </a:lnTo>
                  <a:lnTo>
                    <a:pt x="0" y="664582"/>
                  </a:lnTo>
                  <a:lnTo>
                    <a:pt x="0" y="0"/>
                  </a:lnTo>
                  <a:close/>
                </a:path>
              </a:pathLst>
            </a:custGeom>
            <a:solidFill>
              <a:schemeClr val="accent1">
                <a:lumMod val="75000"/>
              </a:schemeClr>
            </a:solidFill>
            <a:ln>
              <a:solidFill>
                <a:schemeClr val="accent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40080" tIns="457200" rIns="45720" bIns="45720" numCol="1" spcCol="1270" anchor="b" anchorCtr="0">
              <a:noAutofit/>
            </a:bodyPr>
            <a:lstStyle/>
            <a:p>
              <a:pPr marL="0" lvl="0" indent="0" algn="l" defTabSz="466725">
                <a:lnSpc>
                  <a:spcPct val="100000"/>
                </a:lnSpc>
                <a:spcBef>
                  <a:spcPct val="0"/>
                </a:spcBef>
                <a:spcAft>
                  <a:spcPct val="35000"/>
                </a:spcAft>
                <a:buNone/>
              </a:pPr>
              <a:r>
                <a:rPr lang="en-US" sz="1000" dirty="0">
                  <a:solidFill>
                    <a:schemeClr val="tx2"/>
                  </a:solidFill>
                  <a:latin typeface="Arial" panose="020B0604020202020204" pitchFamily="34" charset="0"/>
                  <a:cs typeface="Arial" panose="020B0604020202020204" pitchFamily="34" charset="0"/>
                </a:rPr>
                <a:t>Vinnie DiBlasi</a:t>
              </a:r>
              <a:r>
                <a:rPr lang="en-US" sz="1000" kern="1200" dirty="0">
                  <a:solidFill>
                    <a:schemeClr val="tx2"/>
                  </a:solidFill>
                  <a:latin typeface="Arial" panose="020B0604020202020204" pitchFamily="34" charset="0"/>
                  <a:cs typeface="Arial" panose="020B0604020202020204" pitchFamily="34" charset="0"/>
                </a:rPr>
                <a:t>, PE</a:t>
              </a:r>
            </a:p>
            <a:p>
              <a:pPr marL="0" lvl="0" indent="0" algn="l" defTabSz="466725">
                <a:lnSpc>
                  <a:spcPct val="100000"/>
                </a:lnSpc>
                <a:spcBef>
                  <a:spcPct val="0"/>
                </a:spcBef>
                <a:spcAft>
                  <a:spcPct val="35000"/>
                </a:spcAft>
                <a:buNone/>
              </a:pPr>
              <a:r>
                <a:rPr lang="en-US" sz="1000" i="1" kern="1200" dirty="0">
                  <a:solidFill>
                    <a:schemeClr val="tx2"/>
                  </a:solidFill>
                  <a:latin typeface="Arial" panose="020B0604020202020204" pitchFamily="34" charset="0"/>
                  <a:cs typeface="Arial" panose="020B0604020202020204" pitchFamily="34" charset="0"/>
                </a:rPr>
                <a:t>Deputy Director</a:t>
              </a:r>
            </a:p>
          </p:txBody>
        </p:sp>
      </p:grpSp>
      <p:sp>
        <p:nvSpPr>
          <p:cNvPr id="12" name="Rectangle 11"/>
          <p:cNvSpPr/>
          <p:nvPr/>
        </p:nvSpPr>
        <p:spPr>
          <a:xfrm>
            <a:off x="6834774" y="2662448"/>
            <a:ext cx="1884918" cy="7724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200" kern="1200" dirty="0">
              <a:solidFill>
                <a:srgbClr val="FFFF00"/>
              </a:solidFill>
            </a:endParaRPr>
          </a:p>
        </p:txBody>
      </p:sp>
      <p:grpSp>
        <p:nvGrpSpPr>
          <p:cNvPr id="9" name="Group 8">
            <a:extLst>
              <a:ext uri="{FF2B5EF4-FFF2-40B4-BE49-F238E27FC236}">
                <a16:creationId xmlns:a16="http://schemas.microsoft.com/office/drawing/2014/main" id="{851780B8-6D51-8CFC-9A01-9725AE5CA12C}"/>
              </a:ext>
            </a:extLst>
          </p:cNvPr>
          <p:cNvGrpSpPr/>
          <p:nvPr/>
        </p:nvGrpSpPr>
        <p:grpSpPr>
          <a:xfrm>
            <a:off x="4545913" y="2957236"/>
            <a:ext cx="3397925" cy="2555055"/>
            <a:chOff x="265014" y="2680495"/>
            <a:chExt cx="2756600" cy="2888448"/>
          </a:xfrm>
        </p:grpSpPr>
        <p:grpSp>
          <p:nvGrpSpPr>
            <p:cNvPr id="5" name="Group 4">
              <a:extLst>
                <a:ext uri="{FF2B5EF4-FFF2-40B4-BE49-F238E27FC236}">
                  <a16:creationId xmlns:a16="http://schemas.microsoft.com/office/drawing/2014/main" id="{959EA9A8-AD5A-D729-6EA2-1EC0CE430B97}"/>
                </a:ext>
              </a:extLst>
            </p:cNvPr>
            <p:cNvGrpSpPr/>
            <p:nvPr/>
          </p:nvGrpSpPr>
          <p:grpSpPr>
            <a:xfrm>
              <a:off x="308663" y="2680495"/>
              <a:ext cx="2674840" cy="1021803"/>
              <a:chOff x="308663" y="2680495"/>
              <a:chExt cx="2674840" cy="1021803"/>
            </a:xfrm>
          </p:grpSpPr>
          <p:sp>
            <p:nvSpPr>
              <p:cNvPr id="33" name="Rounded Rectangle 32"/>
              <p:cNvSpPr/>
              <p:nvPr/>
            </p:nvSpPr>
            <p:spPr>
              <a:xfrm>
                <a:off x="327722" y="2680495"/>
                <a:ext cx="2655781" cy="888843"/>
              </a:xfrm>
              <a:prstGeom prst="roundRect">
                <a:avLst/>
              </a:prstGeom>
              <a:solidFill>
                <a:srgbClr val="D2FB03">
                  <a:alpha val="70980"/>
                </a:srgb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dirty="0">
                  <a:ln w="22225">
                    <a:solidFill>
                      <a:schemeClr val="accent2"/>
                    </a:solidFill>
                    <a:prstDash val="solid"/>
                  </a:ln>
                  <a:solidFill>
                    <a:schemeClr val="accent2">
                      <a:lumMod val="40000"/>
                      <a:lumOff val="60000"/>
                    </a:schemeClr>
                  </a:solidFill>
                </a:endParaRPr>
              </a:p>
            </p:txBody>
          </p:sp>
          <p:sp>
            <p:nvSpPr>
              <p:cNvPr id="34" name="TextBox 33"/>
              <p:cNvSpPr txBox="1"/>
              <p:nvPr/>
            </p:nvSpPr>
            <p:spPr>
              <a:xfrm>
                <a:off x="308663" y="2693283"/>
                <a:ext cx="2655781" cy="1009015"/>
              </a:xfrm>
              <a:prstGeom prst="rect">
                <a:avLst/>
              </a:prstGeom>
              <a:noFill/>
            </p:spPr>
            <p:txBody>
              <a:bodyPr wrap="square" rtlCol="0">
                <a:spAutoFit/>
              </a:bodyPr>
              <a:lstStyle/>
              <a:p>
                <a:pPr algn="ctr"/>
                <a:r>
                  <a:rPr lang="en-US" sz="1400" b="1" dirty="0"/>
                  <a:t>Largest Cyber Engineering Unit in USACE</a:t>
                </a:r>
              </a:p>
              <a:p>
                <a:pPr algn="ctr"/>
                <a:r>
                  <a:rPr lang="en-US" sz="1200" b="1" dirty="0"/>
                  <a:t>Designing Cyber ICS &amp; SCADA Solutions</a:t>
                </a:r>
              </a:p>
            </p:txBody>
          </p:sp>
        </p:grpSp>
        <p:grpSp>
          <p:nvGrpSpPr>
            <p:cNvPr id="6" name="Group 5">
              <a:extLst>
                <a:ext uri="{FF2B5EF4-FFF2-40B4-BE49-F238E27FC236}">
                  <a16:creationId xmlns:a16="http://schemas.microsoft.com/office/drawing/2014/main" id="{308E72C5-BA3D-AC8C-54D5-699EB50B6AB0}"/>
                </a:ext>
              </a:extLst>
            </p:cNvPr>
            <p:cNvGrpSpPr/>
            <p:nvPr/>
          </p:nvGrpSpPr>
          <p:grpSpPr>
            <a:xfrm>
              <a:off x="316019" y="3693721"/>
              <a:ext cx="2682530" cy="1252573"/>
              <a:chOff x="316019" y="3693721"/>
              <a:chExt cx="2682530" cy="1252573"/>
            </a:xfrm>
          </p:grpSpPr>
          <p:sp>
            <p:nvSpPr>
              <p:cNvPr id="43" name="Rounded Rectangle 42"/>
              <p:cNvSpPr/>
              <p:nvPr/>
            </p:nvSpPr>
            <p:spPr>
              <a:xfrm>
                <a:off x="316019" y="3716273"/>
                <a:ext cx="2655781" cy="832610"/>
              </a:xfrm>
              <a:prstGeom prst="roundRect">
                <a:avLst/>
              </a:prstGeom>
              <a:solidFill>
                <a:srgbClr val="00B0F0">
                  <a:alpha val="61176"/>
                </a:srgb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dirty="0">
                  <a:ln w="22225">
                    <a:solidFill>
                      <a:schemeClr val="accent2"/>
                    </a:solidFill>
                    <a:prstDash val="solid"/>
                  </a:ln>
                  <a:solidFill>
                    <a:schemeClr val="accent2">
                      <a:lumMod val="40000"/>
                      <a:lumOff val="60000"/>
                    </a:schemeClr>
                  </a:solidFill>
                </a:endParaRPr>
              </a:p>
            </p:txBody>
          </p:sp>
          <p:sp>
            <p:nvSpPr>
              <p:cNvPr id="44" name="TextBox 43"/>
              <p:cNvSpPr txBox="1"/>
              <p:nvPr/>
            </p:nvSpPr>
            <p:spPr>
              <a:xfrm>
                <a:off x="342768" y="3693721"/>
                <a:ext cx="2655781" cy="1252573"/>
              </a:xfrm>
              <a:prstGeom prst="rect">
                <a:avLst/>
              </a:prstGeom>
              <a:noFill/>
            </p:spPr>
            <p:txBody>
              <a:bodyPr wrap="square" rtlCol="0">
                <a:spAutoFit/>
              </a:bodyPr>
              <a:lstStyle/>
              <a:p>
                <a:pPr algn="ctr"/>
                <a:r>
                  <a:rPr lang="en-US" sz="1400" b="1" dirty="0"/>
                  <a:t>Largest Concentration of</a:t>
                </a:r>
              </a:p>
              <a:p>
                <a:pPr algn="ctr"/>
                <a:r>
                  <a:rPr lang="en-US" sz="1400" b="1" dirty="0"/>
                  <a:t> Electrical Engineers in USACE</a:t>
                </a:r>
              </a:p>
              <a:p>
                <a:pPr algn="ctr"/>
                <a:r>
                  <a:rPr lang="en-US" sz="1200" b="1" dirty="0"/>
                  <a:t>Designing Electrical Hydropower Systems</a:t>
                </a:r>
              </a:p>
            </p:txBody>
          </p:sp>
        </p:grpSp>
        <p:grpSp>
          <p:nvGrpSpPr>
            <p:cNvPr id="7" name="Group 6">
              <a:extLst>
                <a:ext uri="{FF2B5EF4-FFF2-40B4-BE49-F238E27FC236}">
                  <a16:creationId xmlns:a16="http://schemas.microsoft.com/office/drawing/2014/main" id="{3830908C-B5EB-8190-9513-64609D77B943}"/>
                </a:ext>
              </a:extLst>
            </p:cNvPr>
            <p:cNvGrpSpPr/>
            <p:nvPr/>
          </p:nvGrpSpPr>
          <p:grpSpPr>
            <a:xfrm>
              <a:off x="265014" y="4695674"/>
              <a:ext cx="2756600" cy="873269"/>
              <a:chOff x="265014" y="4695674"/>
              <a:chExt cx="2756600" cy="873269"/>
            </a:xfrm>
          </p:grpSpPr>
          <p:sp>
            <p:nvSpPr>
              <p:cNvPr id="45" name="Rounded Rectangle 44"/>
              <p:cNvSpPr/>
              <p:nvPr/>
            </p:nvSpPr>
            <p:spPr>
              <a:xfrm>
                <a:off x="315601" y="4695674"/>
                <a:ext cx="2655781" cy="873269"/>
              </a:xfrm>
              <a:prstGeom prst="roundRect">
                <a:avLst/>
              </a:prstGeom>
              <a:solidFill>
                <a:schemeClr val="accent6">
                  <a:lumMod val="60000"/>
                  <a:lumOff val="40000"/>
                  <a:alpha val="61176"/>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dirty="0">
                  <a:ln w="22225">
                    <a:solidFill>
                      <a:schemeClr val="accent2"/>
                    </a:solidFill>
                    <a:prstDash val="solid"/>
                  </a:ln>
                  <a:solidFill>
                    <a:schemeClr val="accent2">
                      <a:lumMod val="40000"/>
                      <a:lumOff val="60000"/>
                    </a:schemeClr>
                  </a:solidFill>
                </a:endParaRPr>
              </a:p>
            </p:txBody>
          </p:sp>
          <p:sp>
            <p:nvSpPr>
              <p:cNvPr id="46" name="TextBox 45"/>
              <p:cNvSpPr txBox="1"/>
              <p:nvPr/>
            </p:nvSpPr>
            <p:spPr>
              <a:xfrm>
                <a:off x="265014" y="4718033"/>
                <a:ext cx="2756600" cy="800253"/>
              </a:xfrm>
              <a:prstGeom prst="rect">
                <a:avLst/>
              </a:prstGeom>
              <a:noFill/>
            </p:spPr>
            <p:txBody>
              <a:bodyPr wrap="square" rtlCol="0">
                <a:spAutoFit/>
              </a:bodyPr>
              <a:lstStyle/>
              <a:p>
                <a:pPr algn="ctr"/>
                <a:r>
                  <a:rPr lang="en-US" sz="1400" b="1" dirty="0"/>
                  <a:t>Largest Concentration of</a:t>
                </a:r>
              </a:p>
              <a:p>
                <a:pPr algn="ctr"/>
                <a:r>
                  <a:rPr lang="en-US" sz="1400" b="1" dirty="0"/>
                  <a:t> Mechanical Engineers in USACE</a:t>
                </a:r>
              </a:p>
              <a:p>
                <a:pPr algn="ctr"/>
                <a:r>
                  <a:rPr lang="en-US" sz="1200" b="1" dirty="0"/>
                  <a:t>Designing Mechanical Hydropower Systems</a:t>
                </a:r>
              </a:p>
            </p:txBody>
          </p:sp>
        </p:grpSp>
      </p:grpSp>
      <p:sp>
        <p:nvSpPr>
          <p:cNvPr id="80" name="Title 79">
            <a:extLst>
              <a:ext uri="{FF2B5EF4-FFF2-40B4-BE49-F238E27FC236}">
                <a16:creationId xmlns:a16="http://schemas.microsoft.com/office/drawing/2014/main" id="{7BEA60DF-866F-019E-81C0-E11D01600BBF}"/>
              </a:ext>
            </a:extLst>
          </p:cNvPr>
          <p:cNvSpPr>
            <a:spLocks noGrp="1"/>
          </p:cNvSpPr>
          <p:nvPr>
            <p:ph type="title"/>
          </p:nvPr>
        </p:nvSpPr>
        <p:spPr/>
        <p:txBody>
          <a:bodyPr/>
          <a:lstStyle/>
          <a:p>
            <a:r>
              <a:rPr lang="en-US" dirty="0"/>
              <a:t>THE HDC TEAM</a:t>
            </a:r>
          </a:p>
        </p:txBody>
      </p:sp>
      <p:sp>
        <p:nvSpPr>
          <p:cNvPr id="3" name="Freeform: Shape 2">
            <a:extLst>
              <a:ext uri="{FF2B5EF4-FFF2-40B4-BE49-F238E27FC236}">
                <a16:creationId xmlns:a16="http://schemas.microsoft.com/office/drawing/2014/main" id="{478FD081-46A6-68AA-A4BB-215BF97B1936}"/>
              </a:ext>
            </a:extLst>
          </p:cNvPr>
          <p:cNvSpPr/>
          <p:nvPr/>
        </p:nvSpPr>
        <p:spPr>
          <a:xfrm>
            <a:off x="10102143" y="4572595"/>
            <a:ext cx="1506359" cy="441380"/>
          </a:xfrm>
          <a:custGeom>
            <a:avLst/>
            <a:gdLst>
              <a:gd name="connsiteX0" fmla="*/ 0 w 1506359"/>
              <a:gd name="connsiteY0" fmla="*/ 0 h 611229"/>
              <a:gd name="connsiteX1" fmla="*/ 1506359 w 1506359"/>
              <a:gd name="connsiteY1" fmla="*/ 0 h 611229"/>
              <a:gd name="connsiteX2" fmla="*/ 1506359 w 1506359"/>
              <a:gd name="connsiteY2" fmla="*/ 611229 h 611229"/>
              <a:gd name="connsiteX3" fmla="*/ 0 w 1506359"/>
              <a:gd name="connsiteY3" fmla="*/ 611229 h 611229"/>
              <a:gd name="connsiteX4" fmla="*/ 0 w 1506359"/>
              <a:gd name="connsiteY4" fmla="*/ 0 h 611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359" h="611229">
                <a:moveTo>
                  <a:pt x="0" y="0"/>
                </a:moveTo>
                <a:lnTo>
                  <a:pt x="1506359" y="0"/>
                </a:lnTo>
                <a:lnTo>
                  <a:pt x="1506359" y="611229"/>
                </a:lnTo>
                <a:lnTo>
                  <a:pt x="0" y="611229"/>
                </a:lnTo>
                <a:lnTo>
                  <a:pt x="0" y="0"/>
                </a:lnTo>
                <a:close/>
              </a:path>
            </a:pathLst>
          </a:custGeom>
          <a:noFill/>
          <a:ln w="28575" cap="flat" cmpd="sng" algn="ctr">
            <a:solidFill>
              <a:srgbClr val="694367"/>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45720" tIns="45720" rIns="0" bIns="0" numCol="1" spcCol="1270" anchor="t" anchorCtr="0">
            <a:noAutofit/>
          </a:bodyPr>
          <a:lstStyle/>
          <a:p>
            <a:pPr marL="0" lvl="0" indent="0" algn="ctr" defTabSz="466725">
              <a:lnSpc>
                <a:spcPct val="90000"/>
              </a:lnSpc>
              <a:spcBef>
                <a:spcPct val="0"/>
              </a:spcBef>
              <a:spcAft>
                <a:spcPct val="35000"/>
              </a:spcAft>
              <a:buNone/>
            </a:pPr>
            <a:r>
              <a:rPr lang="en-US" sz="1050" b="1" u="none" kern="1200" dirty="0">
                <a:solidFill>
                  <a:schemeClr val="tx1"/>
                </a:solidFill>
                <a:latin typeface="Arial" panose="020B0604020202020204" pitchFamily="34" charset="0"/>
                <a:ea typeface="+mn-ea"/>
                <a:cs typeface="Arial" panose="020B0604020202020204" pitchFamily="34" charset="0"/>
              </a:rPr>
              <a:t>ACCS Program Manager</a:t>
            </a:r>
          </a:p>
          <a:p>
            <a:pPr marL="0" lvl="0" indent="0" algn="ctr" defTabSz="466725">
              <a:lnSpc>
                <a:spcPct val="90000"/>
              </a:lnSpc>
              <a:spcBef>
                <a:spcPct val="0"/>
              </a:spcBef>
              <a:spcAft>
                <a:spcPct val="35000"/>
              </a:spcAft>
              <a:buNone/>
            </a:pPr>
            <a:endParaRPr lang="en-US" sz="800" u="none" kern="1200" dirty="0">
              <a:solidFill>
                <a:schemeClr val="tx1"/>
              </a:solidFill>
              <a:latin typeface="Arial" panose="020B0604020202020204" pitchFamily="34" charset="0"/>
              <a:ea typeface="+mn-ea"/>
              <a:cs typeface="Arial" panose="020B0604020202020204" pitchFamily="34" charset="0"/>
            </a:endParaRPr>
          </a:p>
        </p:txBody>
      </p:sp>
      <p:sp>
        <p:nvSpPr>
          <p:cNvPr id="11" name="Freeform: Shape 10">
            <a:extLst>
              <a:ext uri="{FF2B5EF4-FFF2-40B4-BE49-F238E27FC236}">
                <a16:creationId xmlns:a16="http://schemas.microsoft.com/office/drawing/2014/main" id="{08789887-2199-35C1-F2E7-FA623359E277}"/>
              </a:ext>
            </a:extLst>
          </p:cNvPr>
          <p:cNvSpPr/>
          <p:nvPr/>
        </p:nvSpPr>
        <p:spPr>
          <a:xfrm>
            <a:off x="10098695" y="5181787"/>
            <a:ext cx="1536756" cy="436536"/>
          </a:xfrm>
          <a:custGeom>
            <a:avLst/>
            <a:gdLst>
              <a:gd name="connsiteX0" fmla="*/ 0 w 1506359"/>
              <a:gd name="connsiteY0" fmla="*/ 0 h 611229"/>
              <a:gd name="connsiteX1" fmla="*/ 1506359 w 1506359"/>
              <a:gd name="connsiteY1" fmla="*/ 0 h 611229"/>
              <a:gd name="connsiteX2" fmla="*/ 1506359 w 1506359"/>
              <a:gd name="connsiteY2" fmla="*/ 611229 h 611229"/>
              <a:gd name="connsiteX3" fmla="*/ 0 w 1506359"/>
              <a:gd name="connsiteY3" fmla="*/ 611229 h 611229"/>
              <a:gd name="connsiteX4" fmla="*/ 0 w 1506359"/>
              <a:gd name="connsiteY4" fmla="*/ 0 h 611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359" h="611229">
                <a:moveTo>
                  <a:pt x="0" y="0"/>
                </a:moveTo>
                <a:lnTo>
                  <a:pt x="1506359" y="0"/>
                </a:lnTo>
                <a:lnTo>
                  <a:pt x="1506359" y="611229"/>
                </a:lnTo>
                <a:lnTo>
                  <a:pt x="0" y="611229"/>
                </a:lnTo>
                <a:lnTo>
                  <a:pt x="0" y="0"/>
                </a:lnTo>
                <a:close/>
              </a:path>
            </a:pathLst>
          </a:custGeom>
          <a:noFill/>
          <a:ln w="28575" cap="flat" cmpd="sng" algn="ctr">
            <a:solidFill>
              <a:srgbClr val="694367"/>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45720" tIns="45720" rIns="0" bIns="0" numCol="1" spcCol="1270" anchor="t" anchorCtr="0">
            <a:noAutofit/>
          </a:bodyPr>
          <a:lstStyle/>
          <a:p>
            <a:pPr marL="0" lvl="0" indent="0" algn="ctr" defTabSz="466725">
              <a:lnSpc>
                <a:spcPct val="90000"/>
              </a:lnSpc>
              <a:spcBef>
                <a:spcPct val="0"/>
              </a:spcBef>
              <a:spcAft>
                <a:spcPct val="35000"/>
              </a:spcAft>
              <a:buNone/>
            </a:pPr>
            <a:r>
              <a:rPr lang="en-US" sz="1050" b="1" dirty="0">
                <a:solidFill>
                  <a:schemeClr val="tx1"/>
                </a:solidFill>
                <a:latin typeface="Arial" panose="020B0604020202020204" pitchFamily="34" charset="0"/>
                <a:cs typeface="Arial" panose="020B0604020202020204" pitchFamily="34" charset="0"/>
              </a:rPr>
              <a:t>HQ Integration Lead</a:t>
            </a:r>
            <a:endParaRPr lang="en-US" sz="1050" b="1" u="none" kern="1200" dirty="0">
              <a:solidFill>
                <a:schemeClr val="tx1"/>
              </a:solidFill>
              <a:latin typeface="Arial" panose="020B0604020202020204" pitchFamily="34" charset="0"/>
              <a:ea typeface="+mn-ea"/>
              <a:cs typeface="Arial" panose="020B0604020202020204" pitchFamily="34" charset="0"/>
            </a:endParaRPr>
          </a:p>
          <a:p>
            <a:pPr marL="0" lvl="0" indent="0" algn="ctr" defTabSz="466725">
              <a:lnSpc>
                <a:spcPct val="90000"/>
              </a:lnSpc>
              <a:spcBef>
                <a:spcPct val="0"/>
              </a:spcBef>
              <a:spcAft>
                <a:spcPct val="35000"/>
              </a:spcAft>
              <a:buNone/>
            </a:pPr>
            <a:endParaRPr lang="en-US" sz="800" u="none" kern="1200" dirty="0">
              <a:solidFill>
                <a:schemeClr val="tx1"/>
              </a:solidFill>
              <a:latin typeface="Arial" panose="020B0604020202020204" pitchFamily="34" charset="0"/>
              <a:ea typeface="+mn-ea"/>
              <a:cs typeface="Arial" panose="020B0604020202020204" pitchFamily="34" charset="0"/>
            </a:endParaRPr>
          </a:p>
        </p:txBody>
      </p:sp>
      <p:sp>
        <p:nvSpPr>
          <p:cNvPr id="78" name="Freeform: Shape 77">
            <a:extLst>
              <a:ext uri="{FF2B5EF4-FFF2-40B4-BE49-F238E27FC236}">
                <a16:creationId xmlns:a16="http://schemas.microsoft.com/office/drawing/2014/main" id="{00F3C949-1721-18D0-2315-7E42C4504657}"/>
              </a:ext>
            </a:extLst>
          </p:cNvPr>
          <p:cNvSpPr/>
          <p:nvPr/>
        </p:nvSpPr>
        <p:spPr>
          <a:xfrm>
            <a:off x="11628663" y="3464942"/>
            <a:ext cx="217030" cy="1375147"/>
          </a:xfrm>
          <a:custGeom>
            <a:avLst/>
            <a:gdLst/>
            <a:ahLst/>
            <a:cxnLst/>
            <a:rect l="0" t="0" r="0" b="0"/>
            <a:pathLst>
              <a:path>
                <a:moveTo>
                  <a:pt x="111042" y="0"/>
                </a:moveTo>
                <a:lnTo>
                  <a:pt x="111042" y="1332304"/>
                </a:lnTo>
                <a:lnTo>
                  <a:pt x="0" y="133230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dirty="0"/>
          </a:p>
        </p:txBody>
      </p:sp>
      <p:pic>
        <p:nvPicPr>
          <p:cNvPr id="82" name="Picture 81">
            <a:extLst>
              <a:ext uri="{FF2B5EF4-FFF2-40B4-BE49-F238E27FC236}">
                <a16:creationId xmlns:a16="http://schemas.microsoft.com/office/drawing/2014/main" id="{789E7B40-F756-5ABA-48AC-25C5684C9EFD}"/>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rot="10800000" flipH="1" flipV="1">
            <a:off x="8146723" y="2006933"/>
            <a:ext cx="480193" cy="663849"/>
          </a:xfrm>
          <a:prstGeom prst="rect">
            <a:avLst/>
          </a:prstGeom>
          <a:ln w="28575">
            <a:solidFill>
              <a:schemeClr val="accent6">
                <a:lumMod val="50000"/>
              </a:schemeClr>
            </a:solidFill>
          </a:ln>
          <a:effectLst/>
        </p:spPr>
      </p:pic>
      <p:sp>
        <p:nvSpPr>
          <p:cNvPr id="83" name="Freeform: Shape 82">
            <a:extLst>
              <a:ext uri="{FF2B5EF4-FFF2-40B4-BE49-F238E27FC236}">
                <a16:creationId xmlns:a16="http://schemas.microsoft.com/office/drawing/2014/main" id="{EB5A32F0-5643-CCA3-6A44-2AB9D91F32FB}"/>
              </a:ext>
            </a:extLst>
          </p:cNvPr>
          <p:cNvSpPr/>
          <p:nvPr/>
        </p:nvSpPr>
        <p:spPr>
          <a:xfrm>
            <a:off x="11633409" y="2842352"/>
            <a:ext cx="217030" cy="1375147"/>
          </a:xfrm>
          <a:custGeom>
            <a:avLst/>
            <a:gdLst/>
            <a:ahLst/>
            <a:cxnLst/>
            <a:rect l="0" t="0" r="0" b="0"/>
            <a:pathLst>
              <a:path>
                <a:moveTo>
                  <a:pt x="111042" y="0"/>
                </a:moveTo>
                <a:lnTo>
                  <a:pt x="111042" y="1332304"/>
                </a:lnTo>
                <a:lnTo>
                  <a:pt x="0" y="133230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dirty="0"/>
          </a:p>
        </p:txBody>
      </p:sp>
      <p:pic>
        <p:nvPicPr>
          <p:cNvPr id="81" name="Picture 80" descr="A person in a suit and tie&#10;&#10;Description automatically generated with low confidence">
            <a:extLst>
              <a:ext uri="{FF2B5EF4-FFF2-40B4-BE49-F238E27FC236}">
                <a16:creationId xmlns:a16="http://schemas.microsoft.com/office/drawing/2014/main" id="{5CA28AC2-636A-9A78-FFCD-0B1980E716F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268677" y="1101420"/>
            <a:ext cx="470637" cy="629093"/>
          </a:xfrm>
          <a:prstGeom prst="rect">
            <a:avLst/>
          </a:prstGeom>
          <a:ln w="28575">
            <a:solidFill>
              <a:schemeClr val="accent1">
                <a:lumMod val="75000"/>
              </a:schemeClr>
            </a:solidFill>
          </a:ln>
          <a:effectLst/>
        </p:spPr>
      </p:pic>
      <p:pic>
        <p:nvPicPr>
          <p:cNvPr id="84" name="Picture 83" descr="A person in front of a flag&#10;&#10;Description automatically generated with medium confidence">
            <a:extLst>
              <a:ext uri="{FF2B5EF4-FFF2-40B4-BE49-F238E27FC236}">
                <a16:creationId xmlns:a16="http://schemas.microsoft.com/office/drawing/2014/main" id="{ADB7A8FB-29F5-5E6A-4C7E-57EAF35522CF}"/>
              </a:ext>
            </a:extLst>
          </p:cNvPr>
          <p:cNvPicPr preferRelativeResize="0">
            <a:picLocks/>
          </p:cNvPicPr>
          <p:nvPr/>
        </p:nvPicPr>
        <p:blipFill>
          <a:blip r:embed="rId8">
            <a:extLst>
              <a:ext uri="{28A0092B-C50C-407E-A947-70E740481C1C}">
                <a14:useLocalDpi xmlns:a14="http://schemas.microsoft.com/office/drawing/2010/main"/>
              </a:ext>
            </a:extLst>
          </a:blip>
          <a:stretch>
            <a:fillRect/>
          </a:stretch>
        </p:blipFill>
        <p:spPr>
          <a:xfrm>
            <a:off x="6172200" y="2022401"/>
            <a:ext cx="487724" cy="633709"/>
          </a:xfrm>
          <a:prstGeom prst="rect">
            <a:avLst/>
          </a:prstGeom>
          <a:ln w="28575">
            <a:solidFill>
              <a:schemeClr val="accent5">
                <a:lumMod val="60000"/>
                <a:lumOff val="40000"/>
              </a:schemeClr>
            </a:solidFill>
          </a:ln>
          <a:effectLst/>
        </p:spPr>
      </p:pic>
      <p:pic>
        <p:nvPicPr>
          <p:cNvPr id="87" name="Picture 86" descr="A person in a suit&#10;&#10;Description automatically generated with low confidence">
            <a:extLst>
              <a:ext uri="{FF2B5EF4-FFF2-40B4-BE49-F238E27FC236}">
                <a16:creationId xmlns:a16="http://schemas.microsoft.com/office/drawing/2014/main" id="{19DDC192-383B-2C88-F684-16D29B02A09C}"/>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268677" y="2026181"/>
            <a:ext cx="470637" cy="639683"/>
          </a:xfrm>
          <a:prstGeom prst="rect">
            <a:avLst/>
          </a:prstGeom>
          <a:ln w="28575">
            <a:solidFill>
              <a:schemeClr val="accent4"/>
            </a:solidFill>
          </a:ln>
        </p:spPr>
      </p:pic>
      <p:sp>
        <p:nvSpPr>
          <p:cNvPr id="8" name="Freeform: Shape 7">
            <a:extLst>
              <a:ext uri="{FF2B5EF4-FFF2-40B4-BE49-F238E27FC236}">
                <a16:creationId xmlns:a16="http://schemas.microsoft.com/office/drawing/2014/main" id="{CBCCEB3E-563E-FEAB-A2FB-C8FD6A5B9907}"/>
              </a:ext>
            </a:extLst>
          </p:cNvPr>
          <p:cNvSpPr/>
          <p:nvPr/>
        </p:nvSpPr>
        <p:spPr>
          <a:xfrm>
            <a:off x="713719" y="5445652"/>
            <a:ext cx="1586539" cy="611229"/>
          </a:xfrm>
          <a:custGeom>
            <a:avLst/>
            <a:gdLst>
              <a:gd name="connsiteX0" fmla="*/ 0 w 1506359"/>
              <a:gd name="connsiteY0" fmla="*/ 0 h 611229"/>
              <a:gd name="connsiteX1" fmla="*/ 1506359 w 1506359"/>
              <a:gd name="connsiteY1" fmla="*/ 0 h 611229"/>
              <a:gd name="connsiteX2" fmla="*/ 1506359 w 1506359"/>
              <a:gd name="connsiteY2" fmla="*/ 611229 h 611229"/>
              <a:gd name="connsiteX3" fmla="*/ 0 w 1506359"/>
              <a:gd name="connsiteY3" fmla="*/ 611229 h 611229"/>
              <a:gd name="connsiteX4" fmla="*/ 0 w 1506359"/>
              <a:gd name="connsiteY4" fmla="*/ 0 h 611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359" h="611229">
                <a:moveTo>
                  <a:pt x="0" y="0"/>
                </a:moveTo>
                <a:lnTo>
                  <a:pt x="1506359" y="0"/>
                </a:lnTo>
                <a:lnTo>
                  <a:pt x="1506359" y="611229"/>
                </a:lnTo>
                <a:lnTo>
                  <a:pt x="0" y="611229"/>
                </a:lnTo>
                <a:lnTo>
                  <a:pt x="0" y="0"/>
                </a:lnTo>
                <a:close/>
              </a:path>
            </a:pathLst>
          </a:custGeom>
          <a:noFill/>
          <a:ln w="28575">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45720" rIns="0" bIns="274320" numCol="1" spcCol="1270" anchor="t" anchorCtr="0">
            <a:noAutofit/>
          </a:bodyPr>
          <a:lstStyle/>
          <a:p>
            <a:pPr marL="0" lvl="0" indent="0" algn="ctr" defTabSz="466725">
              <a:lnSpc>
                <a:spcPct val="100000"/>
              </a:lnSpc>
              <a:spcBef>
                <a:spcPct val="0"/>
              </a:spcBef>
              <a:spcAft>
                <a:spcPct val="35000"/>
              </a:spcAft>
              <a:buNone/>
            </a:pPr>
            <a:r>
              <a:rPr lang="en-US" sz="900" b="1" kern="1200" dirty="0">
                <a:solidFill>
                  <a:schemeClr val="tx1"/>
                </a:solidFill>
                <a:latin typeface="Arial" panose="020B0604020202020204" pitchFamily="34" charset="0"/>
                <a:cs typeface="Arial" panose="020B0604020202020204" pitchFamily="34" charset="0"/>
              </a:rPr>
              <a:t>Product Development</a:t>
            </a:r>
          </a:p>
          <a:p>
            <a:pPr marL="0" lvl="0" indent="0" algn="ctr" defTabSz="466725">
              <a:lnSpc>
                <a:spcPct val="100000"/>
              </a:lnSpc>
              <a:spcBef>
                <a:spcPct val="0"/>
              </a:spcBef>
              <a:spcAft>
                <a:spcPct val="35000"/>
              </a:spcAft>
              <a:buNone/>
            </a:pPr>
            <a:endParaRPr lang="en-US" sz="500" kern="1200" dirty="0">
              <a:solidFill>
                <a:schemeClr val="tx1"/>
              </a:solidFill>
              <a:latin typeface="Arial" panose="020B0604020202020204" pitchFamily="34" charset="0"/>
              <a:cs typeface="Arial" panose="020B0604020202020204" pitchFamily="34" charset="0"/>
            </a:endParaRPr>
          </a:p>
          <a:p>
            <a:pPr marL="0" lvl="0" indent="0" algn="ctr" defTabSz="466725">
              <a:lnSpc>
                <a:spcPct val="100000"/>
              </a:lnSpc>
              <a:spcBef>
                <a:spcPct val="0"/>
              </a:spcBef>
              <a:spcAft>
                <a:spcPct val="35000"/>
              </a:spcAft>
              <a:buNone/>
            </a:pPr>
            <a:r>
              <a:rPr lang="en-US" sz="1050" b="0" u="none" kern="1200" dirty="0">
                <a:solidFill>
                  <a:schemeClr val="tx1"/>
                </a:solidFill>
                <a:latin typeface="Arial" panose="020B0604020202020204" pitchFamily="34" charset="0"/>
                <a:cs typeface="Arial" panose="020B0604020202020204" pitchFamily="34" charset="0"/>
              </a:rPr>
              <a:t>Chris Alexander, CISSP</a:t>
            </a:r>
            <a:endParaRPr lang="en-US" sz="900" kern="1200" dirty="0">
              <a:solidFill>
                <a:schemeClr val="tx1"/>
              </a:solidFill>
              <a:latin typeface="Arial" panose="020B0604020202020204" pitchFamily="34" charset="0"/>
              <a:cs typeface="Arial" panose="020B0604020202020204" pitchFamily="34" charset="0"/>
            </a:endParaRPr>
          </a:p>
        </p:txBody>
      </p:sp>
      <p:sp>
        <p:nvSpPr>
          <p:cNvPr id="58" name="Freeform: Shape 57">
            <a:extLst>
              <a:ext uri="{FF2B5EF4-FFF2-40B4-BE49-F238E27FC236}">
                <a16:creationId xmlns:a16="http://schemas.microsoft.com/office/drawing/2014/main" id="{BDDEA2FF-7262-AF23-F4C5-B0EEC16CC33E}"/>
              </a:ext>
            </a:extLst>
          </p:cNvPr>
          <p:cNvSpPr/>
          <p:nvPr/>
        </p:nvSpPr>
        <p:spPr>
          <a:xfrm>
            <a:off x="712723" y="6178939"/>
            <a:ext cx="1586539" cy="611229"/>
          </a:xfrm>
          <a:custGeom>
            <a:avLst/>
            <a:gdLst>
              <a:gd name="connsiteX0" fmla="*/ 0 w 1506359"/>
              <a:gd name="connsiteY0" fmla="*/ 0 h 611229"/>
              <a:gd name="connsiteX1" fmla="*/ 1506359 w 1506359"/>
              <a:gd name="connsiteY1" fmla="*/ 0 h 611229"/>
              <a:gd name="connsiteX2" fmla="*/ 1506359 w 1506359"/>
              <a:gd name="connsiteY2" fmla="*/ 611229 h 611229"/>
              <a:gd name="connsiteX3" fmla="*/ 0 w 1506359"/>
              <a:gd name="connsiteY3" fmla="*/ 611229 h 611229"/>
              <a:gd name="connsiteX4" fmla="*/ 0 w 1506359"/>
              <a:gd name="connsiteY4" fmla="*/ 0 h 611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359" h="611229">
                <a:moveTo>
                  <a:pt x="0" y="0"/>
                </a:moveTo>
                <a:lnTo>
                  <a:pt x="1506359" y="0"/>
                </a:lnTo>
                <a:lnTo>
                  <a:pt x="1506359" y="611229"/>
                </a:lnTo>
                <a:lnTo>
                  <a:pt x="0" y="611229"/>
                </a:lnTo>
                <a:lnTo>
                  <a:pt x="0" y="0"/>
                </a:lnTo>
                <a:close/>
              </a:path>
            </a:pathLst>
          </a:custGeom>
          <a:noFill/>
          <a:ln w="28575">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45720" rIns="0" bIns="274320" numCol="1" spcCol="1270" anchor="t" anchorCtr="0">
            <a:noAutofit/>
          </a:bodyPr>
          <a:lstStyle/>
          <a:p>
            <a:pPr marL="0" lvl="0" algn="ctr" defTabSz="466725">
              <a:lnSpc>
                <a:spcPct val="100000"/>
              </a:lnSpc>
              <a:spcBef>
                <a:spcPct val="0"/>
              </a:spcBef>
              <a:spcAft>
                <a:spcPct val="35000"/>
              </a:spcAft>
              <a:buNone/>
            </a:pPr>
            <a:r>
              <a:rPr lang="en-US" sz="900" b="1" kern="1200" dirty="0">
                <a:solidFill>
                  <a:schemeClr val="tx1"/>
                </a:solidFill>
                <a:latin typeface="Arial" panose="020B0604020202020204" pitchFamily="34" charset="0"/>
                <a:cs typeface="Arial" panose="020B0604020202020204" pitchFamily="34" charset="0"/>
              </a:rPr>
              <a:t>Cybersecurity</a:t>
            </a:r>
          </a:p>
          <a:p>
            <a:pPr marL="0" lvl="0" algn="ctr" defTabSz="466725">
              <a:lnSpc>
                <a:spcPct val="100000"/>
              </a:lnSpc>
              <a:spcBef>
                <a:spcPct val="0"/>
              </a:spcBef>
              <a:spcAft>
                <a:spcPct val="35000"/>
              </a:spcAft>
              <a:buNone/>
            </a:pPr>
            <a:r>
              <a:rPr lang="en-US" sz="1050" kern="1200" dirty="0">
                <a:solidFill>
                  <a:schemeClr val="tx1"/>
                </a:solidFill>
                <a:latin typeface="Arial" panose="020B0604020202020204" pitchFamily="34" charset="0"/>
                <a:cs typeface="Arial" panose="020B0604020202020204" pitchFamily="34" charset="0"/>
              </a:rPr>
              <a:t>Michael McGrath, CISSP</a:t>
            </a:r>
            <a:endParaRPr lang="en-US" sz="900" kern="1200" dirty="0">
              <a:solidFill>
                <a:schemeClr val="tx1"/>
              </a:solidFill>
              <a:latin typeface="Arial" panose="020B0604020202020204" pitchFamily="34" charset="0"/>
              <a:cs typeface="Arial" panose="020B0604020202020204" pitchFamily="34" charset="0"/>
            </a:endParaRPr>
          </a:p>
        </p:txBody>
      </p:sp>
      <p:sp>
        <p:nvSpPr>
          <p:cNvPr id="60" name="Freeform: Shape 59">
            <a:extLst>
              <a:ext uri="{FF2B5EF4-FFF2-40B4-BE49-F238E27FC236}">
                <a16:creationId xmlns:a16="http://schemas.microsoft.com/office/drawing/2014/main" id="{41B5E165-D946-4064-1963-99A6F486FAE6}"/>
              </a:ext>
            </a:extLst>
          </p:cNvPr>
          <p:cNvSpPr/>
          <p:nvPr/>
        </p:nvSpPr>
        <p:spPr>
          <a:xfrm>
            <a:off x="532178" y="4295621"/>
            <a:ext cx="182594" cy="2188932"/>
          </a:xfrm>
          <a:custGeom>
            <a:avLst/>
            <a:gdLst/>
            <a:ahLst/>
            <a:cxnLst/>
            <a:rect l="0" t="0" r="0" b="0"/>
            <a:pathLst>
              <a:path>
                <a:moveTo>
                  <a:pt x="0" y="0"/>
                </a:moveTo>
                <a:lnTo>
                  <a:pt x="0" y="2188932"/>
                </a:lnTo>
                <a:lnTo>
                  <a:pt x="182594" y="218893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62" name="Freeform: Shape 61">
            <a:extLst>
              <a:ext uri="{FF2B5EF4-FFF2-40B4-BE49-F238E27FC236}">
                <a16:creationId xmlns:a16="http://schemas.microsoft.com/office/drawing/2014/main" id="{B1CC91F9-C08B-28C0-E1C0-86A4C319AC18}"/>
              </a:ext>
            </a:extLst>
          </p:cNvPr>
          <p:cNvSpPr/>
          <p:nvPr/>
        </p:nvSpPr>
        <p:spPr>
          <a:xfrm>
            <a:off x="532178" y="3590681"/>
            <a:ext cx="182594" cy="2188932"/>
          </a:xfrm>
          <a:custGeom>
            <a:avLst/>
            <a:gdLst/>
            <a:ahLst/>
            <a:cxnLst/>
            <a:rect l="0" t="0" r="0" b="0"/>
            <a:pathLst>
              <a:path>
                <a:moveTo>
                  <a:pt x="0" y="0"/>
                </a:moveTo>
                <a:lnTo>
                  <a:pt x="0" y="2188932"/>
                </a:lnTo>
                <a:lnTo>
                  <a:pt x="182594" y="218893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pic>
        <p:nvPicPr>
          <p:cNvPr id="72" name="Picture 71">
            <a:extLst>
              <a:ext uri="{FF2B5EF4-FFF2-40B4-BE49-F238E27FC236}">
                <a16:creationId xmlns:a16="http://schemas.microsoft.com/office/drawing/2014/main" id="{166DB58C-1E50-FE64-C42A-AC85828F3B34}"/>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10064843" y="2018652"/>
            <a:ext cx="480193" cy="658931"/>
          </a:xfrm>
          <a:prstGeom prst="rect">
            <a:avLst/>
          </a:prstGeom>
          <a:solidFill>
            <a:srgbClr val="694367"/>
          </a:solidFill>
          <a:ln w="28575">
            <a:solidFill>
              <a:srgbClr val="694367"/>
            </a:solidFill>
          </a:ln>
        </p:spPr>
      </p:pic>
      <p:sp>
        <p:nvSpPr>
          <p:cNvPr id="88" name="Rounded Rectangle 32">
            <a:extLst>
              <a:ext uri="{FF2B5EF4-FFF2-40B4-BE49-F238E27FC236}">
                <a16:creationId xmlns:a16="http://schemas.microsoft.com/office/drawing/2014/main" id="{13C82CD5-73FF-F3E9-1BC5-92FB1B87210D}"/>
              </a:ext>
            </a:extLst>
          </p:cNvPr>
          <p:cNvSpPr/>
          <p:nvPr/>
        </p:nvSpPr>
        <p:spPr>
          <a:xfrm>
            <a:off x="4625820" y="5658794"/>
            <a:ext cx="3285328" cy="730008"/>
          </a:xfrm>
          <a:prstGeom prst="roundRect">
            <a:avLst/>
          </a:prstGeom>
          <a:solidFill>
            <a:srgbClr val="99FF99">
              <a:alpha val="70980"/>
            </a:srgb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dirty="0">
              <a:ln w="22225">
                <a:solidFill>
                  <a:schemeClr val="accent2"/>
                </a:solidFill>
                <a:prstDash val="solid"/>
              </a:ln>
              <a:solidFill>
                <a:schemeClr val="accent2">
                  <a:lumMod val="40000"/>
                  <a:lumOff val="60000"/>
                </a:schemeClr>
              </a:solidFill>
            </a:endParaRPr>
          </a:p>
        </p:txBody>
      </p:sp>
      <p:sp>
        <p:nvSpPr>
          <p:cNvPr id="91" name="TextBox 90">
            <a:extLst>
              <a:ext uri="{FF2B5EF4-FFF2-40B4-BE49-F238E27FC236}">
                <a16:creationId xmlns:a16="http://schemas.microsoft.com/office/drawing/2014/main" id="{E30D27E5-50D7-2825-6D75-F09A6B51F198}"/>
              </a:ext>
            </a:extLst>
          </p:cNvPr>
          <p:cNvSpPr txBox="1"/>
          <p:nvPr/>
        </p:nvSpPr>
        <p:spPr>
          <a:xfrm>
            <a:off x="4625820" y="5668018"/>
            <a:ext cx="3347180" cy="707886"/>
          </a:xfrm>
          <a:prstGeom prst="rect">
            <a:avLst/>
          </a:prstGeom>
          <a:noFill/>
        </p:spPr>
        <p:txBody>
          <a:bodyPr wrap="square" rtlCol="0">
            <a:spAutoFit/>
          </a:bodyPr>
          <a:lstStyle/>
          <a:p>
            <a:pPr algn="ctr"/>
            <a:r>
              <a:rPr lang="en-US" sz="1400" b="1" dirty="0"/>
              <a:t>Ten National Technical Hydropower Experts </a:t>
            </a:r>
            <a:r>
              <a:rPr lang="en-US" sz="1200" b="1" dirty="0"/>
              <a:t>in Mechanical Engineering, Electrical Engineering, and ACCS</a:t>
            </a:r>
          </a:p>
        </p:txBody>
      </p:sp>
    </p:spTree>
    <p:extLst>
      <p:ext uri="{BB962C8B-B14F-4D97-AF65-F5344CB8AC3E}">
        <p14:creationId xmlns:p14="http://schemas.microsoft.com/office/powerpoint/2010/main" val="3402817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20B13-1D17-B4EB-75AA-8E7A1C7C3A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D26562-BE9E-7E6F-9A6A-01EF5186CFC9}"/>
              </a:ext>
            </a:extLst>
          </p:cNvPr>
          <p:cNvSpPr>
            <a:spLocks noGrp="1"/>
          </p:cNvSpPr>
          <p:nvPr>
            <p:ph type="title"/>
          </p:nvPr>
        </p:nvSpPr>
        <p:spPr>
          <a:xfrm>
            <a:off x="1141652" y="248251"/>
            <a:ext cx="10275096" cy="1262074"/>
          </a:xfrm>
        </p:spPr>
        <p:txBody>
          <a:bodyPr/>
          <a:lstStyle/>
          <a:p>
            <a:r>
              <a:rPr lang="en-US" dirty="0"/>
              <a:t>Engineering Regulation (ER) 10-1-53</a:t>
            </a:r>
            <a:br>
              <a:rPr lang="en-US" dirty="0"/>
            </a:br>
            <a:r>
              <a:rPr lang="en-US" sz="2800" dirty="0"/>
              <a:t>Roles and Responsibilities </a:t>
            </a:r>
            <a:endParaRPr lang="en-US" dirty="0"/>
          </a:p>
        </p:txBody>
      </p:sp>
      <p:sp>
        <p:nvSpPr>
          <p:cNvPr id="37" name="TextBox 36">
            <a:extLst>
              <a:ext uri="{FF2B5EF4-FFF2-40B4-BE49-F238E27FC236}">
                <a16:creationId xmlns:a16="http://schemas.microsoft.com/office/drawing/2014/main" id="{6B459755-23CB-3A9C-495D-9F737FA45CF4}"/>
              </a:ext>
            </a:extLst>
          </p:cNvPr>
          <p:cNvSpPr txBox="1"/>
          <p:nvPr/>
        </p:nvSpPr>
        <p:spPr>
          <a:xfrm>
            <a:off x="4434355" y="1510325"/>
            <a:ext cx="5778325" cy="5807972"/>
          </a:xfrm>
          <a:prstGeom prst="rect">
            <a:avLst/>
          </a:prstGeom>
          <a:noFill/>
        </p:spPr>
        <p:txBody>
          <a:bodyPr wrap="square">
            <a:normAutofit/>
          </a:bodyPr>
          <a:lstStyle/>
          <a:p>
            <a:r>
              <a:rPr lang="en-US" b="1" dirty="0">
                <a:latin typeface="Calibri"/>
                <a:ea typeface="Calibri"/>
                <a:cs typeface="Calibri"/>
              </a:rPr>
              <a:t>Value of an MCX in Hydropower</a:t>
            </a:r>
          </a:p>
          <a:p>
            <a:pPr marL="742950" lvl="1" indent="-285750">
              <a:buFont typeface="Wingdings" panose="05000000000000000000" pitchFamily="2" charset="2"/>
              <a:buChar char="§"/>
            </a:pPr>
            <a:r>
              <a:rPr lang="en-US" sz="1400" dirty="0">
                <a:latin typeface="Calibri"/>
                <a:ea typeface="Calibri"/>
                <a:cs typeface="Calibri"/>
              </a:rPr>
              <a:t>Improve and concentrate capabilities in hydropower</a:t>
            </a:r>
          </a:p>
          <a:p>
            <a:pPr marL="742950" lvl="1" indent="-285750">
              <a:buFont typeface="Wingdings" panose="05000000000000000000" pitchFamily="2" charset="2"/>
              <a:buChar char="§"/>
            </a:pPr>
            <a:r>
              <a:rPr lang="en-US" sz="1400" dirty="0">
                <a:latin typeface="Calibri"/>
                <a:ea typeface="Calibri"/>
                <a:cs typeface="Calibri"/>
              </a:rPr>
              <a:t>Eliminate redundancies</a:t>
            </a:r>
          </a:p>
          <a:p>
            <a:pPr marL="742950" lvl="1" indent="-285750">
              <a:buFont typeface="Wingdings" panose="05000000000000000000" pitchFamily="2" charset="2"/>
              <a:buChar char="§"/>
            </a:pPr>
            <a:r>
              <a:rPr lang="en-US" sz="1400" dirty="0">
                <a:latin typeface="Calibri"/>
                <a:ea typeface="Calibri"/>
                <a:cs typeface="Calibri"/>
              </a:rPr>
              <a:t>Optimize use of specialized expertise and resources</a:t>
            </a:r>
          </a:p>
          <a:p>
            <a:pPr marL="742950" lvl="1" indent="-285750">
              <a:buFont typeface="Wingdings" panose="05000000000000000000" pitchFamily="2" charset="2"/>
              <a:buChar char="§"/>
            </a:pPr>
            <a:r>
              <a:rPr lang="en-US" sz="1400" dirty="0">
                <a:latin typeface="Calibri"/>
                <a:ea typeface="Calibri"/>
                <a:cs typeface="Calibri"/>
              </a:rPr>
              <a:t>Enhance USACE-wide consistency</a:t>
            </a:r>
          </a:p>
          <a:p>
            <a:pPr marL="742950" lvl="1" indent="-285750">
              <a:buFont typeface="Wingdings" panose="05000000000000000000" pitchFamily="2" charset="2"/>
              <a:buChar char="§"/>
            </a:pPr>
            <a:r>
              <a:rPr lang="en-US" sz="1400" dirty="0">
                <a:latin typeface="Calibri"/>
                <a:ea typeface="Calibri"/>
                <a:cs typeface="Calibri"/>
              </a:rPr>
              <a:t>Maintain institutional knowledge and share lessons learned</a:t>
            </a:r>
          </a:p>
          <a:p>
            <a:pPr marL="742950" lvl="1" indent="-285750">
              <a:buFont typeface="Wingdings" panose="05000000000000000000" pitchFamily="2" charset="2"/>
              <a:buChar char="§"/>
            </a:pPr>
            <a:r>
              <a:rPr lang="en-US" sz="1400" dirty="0">
                <a:latin typeface="Calibri"/>
                <a:ea typeface="Calibri"/>
                <a:cs typeface="Calibri"/>
              </a:rPr>
              <a:t>Improve service to partners</a:t>
            </a:r>
          </a:p>
          <a:p>
            <a:pPr marL="742950" lvl="1" indent="-285750">
              <a:buFont typeface="Wingdings" panose="05000000000000000000" pitchFamily="2" charset="2"/>
              <a:buChar char="§"/>
            </a:pPr>
            <a:r>
              <a:rPr lang="en-US" sz="1400" dirty="0">
                <a:latin typeface="Calibri"/>
                <a:ea typeface="Calibri"/>
                <a:cs typeface="Calibri"/>
              </a:rPr>
              <a:t>Rapid response to emergencies</a:t>
            </a:r>
          </a:p>
          <a:p>
            <a:endParaRPr lang="en-US" sz="1400" b="1" dirty="0">
              <a:latin typeface="Calibri" panose="020F0502020204030204" pitchFamily="34" charset="0"/>
              <a:cs typeface="Calibri" panose="020F0502020204030204" pitchFamily="34" charset="0"/>
            </a:endParaRPr>
          </a:p>
          <a:p>
            <a:r>
              <a:rPr lang="en-US" b="1" dirty="0">
                <a:latin typeface="Calibri"/>
                <a:ea typeface="Calibri"/>
                <a:cs typeface="Calibri"/>
              </a:rPr>
              <a:t>ER Work Levels</a:t>
            </a:r>
          </a:p>
          <a:p>
            <a:pPr marL="742950" lvl="1" indent="-285750">
              <a:buFont typeface="Wingdings" panose="05000000000000000000" pitchFamily="2" charset="2"/>
              <a:buChar char="§"/>
            </a:pPr>
            <a:r>
              <a:rPr lang="en-US" sz="1400" dirty="0">
                <a:latin typeface="Calibri"/>
                <a:ea typeface="Calibri"/>
                <a:cs typeface="Calibri"/>
              </a:rPr>
              <a:t>Level 1: HDC must perform</a:t>
            </a:r>
          </a:p>
          <a:p>
            <a:pPr marL="742950" lvl="1" indent="-285750">
              <a:buFont typeface="Wingdings" panose="05000000000000000000" pitchFamily="2" charset="2"/>
              <a:buChar char="§"/>
            </a:pPr>
            <a:r>
              <a:rPr lang="en-US" sz="1400" dirty="0">
                <a:latin typeface="Calibri"/>
                <a:ea typeface="Calibri"/>
                <a:cs typeface="Calibri"/>
              </a:rPr>
              <a:t>Level 2: HDC must scope and approve final design, but District may perform design</a:t>
            </a:r>
          </a:p>
          <a:p>
            <a:pPr marL="742950" lvl="1" indent="-285750">
              <a:buFont typeface="Wingdings" panose="05000000000000000000" pitchFamily="2" charset="2"/>
              <a:buChar char="§"/>
            </a:pPr>
            <a:r>
              <a:rPr lang="en-US" sz="1400" dirty="0">
                <a:latin typeface="Calibri"/>
                <a:ea typeface="Calibri"/>
                <a:cs typeface="Calibri"/>
              </a:rPr>
              <a:t>Level 3 HDC must be informed of the work to discuss the scope and offer the benefit of HDC’s related experience</a:t>
            </a:r>
          </a:p>
          <a:p>
            <a:pPr lvl="1"/>
            <a:endParaRPr lang="en-US" sz="1400" dirty="0">
              <a:latin typeface="Calibri" panose="020F0502020204030204" pitchFamily="34" charset="0"/>
              <a:cs typeface="Calibri" panose="020F0502020204030204" pitchFamily="34" charset="0"/>
            </a:endParaRPr>
          </a:p>
          <a:p>
            <a:r>
              <a:rPr lang="en-US" b="1" dirty="0">
                <a:latin typeface="Calibri"/>
                <a:ea typeface="Calibri"/>
                <a:cs typeface="Calibri"/>
              </a:rPr>
              <a:t>Major Work/Routine Work</a:t>
            </a:r>
          </a:p>
          <a:p>
            <a:pPr marL="742950" lvl="1" indent="-285750">
              <a:buFont typeface="Wingdings" panose="05000000000000000000" pitchFamily="2" charset="2"/>
              <a:buChar char="§"/>
            </a:pPr>
            <a:r>
              <a:rPr lang="en-US" sz="1400" dirty="0">
                <a:latin typeface="Calibri"/>
                <a:ea typeface="Calibri"/>
                <a:cs typeface="Calibri"/>
              </a:rPr>
              <a:t>Major Work: Equipment or system replacement or rehab. Work that is beyond routine preventative maintenance requirements.</a:t>
            </a:r>
          </a:p>
          <a:p>
            <a:pPr marL="742950" lvl="1" indent="-285750">
              <a:buFont typeface="Wingdings" panose="05000000000000000000" pitchFamily="2" charset="2"/>
              <a:buChar char="§"/>
            </a:pPr>
            <a:r>
              <a:rPr lang="en-US" sz="1400" dirty="0">
                <a:latin typeface="Calibri"/>
                <a:ea typeface="Calibri"/>
                <a:cs typeface="Calibri"/>
              </a:rPr>
              <a:t>Routine Work: Equipment maintenance and repairs, replacement in kind; work that is normally the responsibility of project operations.</a:t>
            </a:r>
            <a:endParaRPr lang="en-US" dirty="0">
              <a:latin typeface="Calibri"/>
              <a:ea typeface="Calibri"/>
              <a:cs typeface="Calibri"/>
            </a:endParaRPr>
          </a:p>
          <a:p>
            <a:endParaRPr lang="en-US" sz="1400" b="1"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F25E29AB-D7B3-1210-5629-619ABF73A33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273325" y="248251"/>
            <a:ext cx="1822141" cy="1860102"/>
          </a:xfrm>
          <a:prstGeom prst="rect">
            <a:avLst/>
          </a:prstGeom>
        </p:spPr>
      </p:pic>
      <p:sp>
        <p:nvSpPr>
          <p:cNvPr id="7" name="TextBox 6">
            <a:extLst>
              <a:ext uri="{FF2B5EF4-FFF2-40B4-BE49-F238E27FC236}">
                <a16:creationId xmlns:a16="http://schemas.microsoft.com/office/drawing/2014/main" id="{A26FA860-3CB8-86C1-A99C-79C20384CADA}"/>
              </a:ext>
            </a:extLst>
          </p:cNvPr>
          <p:cNvSpPr txBox="1"/>
          <p:nvPr/>
        </p:nvSpPr>
        <p:spPr>
          <a:xfrm>
            <a:off x="10366975" y="2261316"/>
            <a:ext cx="1634840" cy="1815882"/>
          </a:xfrm>
          <a:prstGeom prst="rect">
            <a:avLst/>
          </a:prstGeom>
          <a:noFill/>
        </p:spPr>
        <p:txBody>
          <a:bodyPr wrap="square">
            <a:spAutoFit/>
          </a:bodyPr>
          <a:lstStyle/>
          <a:p>
            <a:pPr algn="ctr"/>
            <a:r>
              <a:rPr lang="en-US" sz="1600" b="0" i="1" u="none" strike="noStrike" baseline="0" dirty="0">
                <a:latin typeface="+mj-lt"/>
                <a:cs typeface="Calibri" panose="020F0502020204030204" pitchFamily="34" charset="0"/>
              </a:rPr>
              <a:t>Established in 1948 to support new hydroelectric development on the Columbia River</a:t>
            </a:r>
            <a:endParaRPr lang="en-US" sz="1600" i="1" dirty="0"/>
          </a:p>
        </p:txBody>
      </p:sp>
      <p:pic>
        <p:nvPicPr>
          <p:cNvPr id="30" name="Picture 29">
            <a:extLst>
              <a:ext uri="{FF2B5EF4-FFF2-40B4-BE49-F238E27FC236}">
                <a16:creationId xmlns:a16="http://schemas.microsoft.com/office/drawing/2014/main" id="{8017DC3D-92C7-A7C4-4CA7-59FDABA2AF9A}"/>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289574" y="1510325"/>
            <a:ext cx="3876026" cy="1385275"/>
          </a:xfrm>
          <a:prstGeom prst="rect">
            <a:avLst/>
          </a:prstGeom>
          <a:ln>
            <a:solidFill>
              <a:schemeClr val="tx1"/>
            </a:solidFill>
          </a:ln>
        </p:spPr>
      </p:pic>
      <p:pic>
        <p:nvPicPr>
          <p:cNvPr id="34" name="Picture 33">
            <a:extLst>
              <a:ext uri="{FF2B5EF4-FFF2-40B4-BE49-F238E27FC236}">
                <a16:creationId xmlns:a16="http://schemas.microsoft.com/office/drawing/2014/main" id="{2F7D7E59-C652-71F7-AB11-E72D0ADDEE0A}"/>
              </a:ext>
            </a:extLst>
          </p:cNvPr>
          <p:cNvPicPr>
            <a:picLocks noChangeAspect="1"/>
          </p:cNvPicPr>
          <p:nvPr/>
        </p:nvPicPr>
        <p:blipFill>
          <a:blip r:embed="rId5"/>
          <a:stretch>
            <a:fillRect/>
          </a:stretch>
        </p:blipFill>
        <p:spPr>
          <a:xfrm>
            <a:off x="280733" y="3037840"/>
            <a:ext cx="3897359" cy="3665599"/>
          </a:xfrm>
          <a:prstGeom prst="rect">
            <a:avLst/>
          </a:prstGeom>
          <a:ln>
            <a:solidFill>
              <a:schemeClr val="tx1"/>
            </a:solidFill>
          </a:ln>
        </p:spPr>
      </p:pic>
    </p:spTree>
    <p:extLst>
      <p:ext uri="{BB962C8B-B14F-4D97-AF65-F5344CB8AC3E}">
        <p14:creationId xmlns:p14="http://schemas.microsoft.com/office/powerpoint/2010/main" val="574930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3630FF-2EDE-D15C-EA77-46FBB03D571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3463" y="1080319"/>
            <a:ext cx="1930400" cy="1447800"/>
          </a:xfrm>
          <a:prstGeom prst="rect">
            <a:avLst/>
          </a:prstGeom>
        </p:spPr>
      </p:pic>
      <p:pic>
        <p:nvPicPr>
          <p:cNvPr id="6" name="Picture 5">
            <a:extLst>
              <a:ext uri="{FF2B5EF4-FFF2-40B4-BE49-F238E27FC236}">
                <a16:creationId xmlns:a16="http://schemas.microsoft.com/office/drawing/2014/main" id="{DC06BCEA-244C-3ADD-75D4-E86F20CA0D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3626" y="3067917"/>
            <a:ext cx="1828800" cy="1371600"/>
          </a:xfrm>
          <a:prstGeom prst="rect">
            <a:avLst/>
          </a:prstGeom>
        </p:spPr>
      </p:pic>
      <p:pic>
        <p:nvPicPr>
          <p:cNvPr id="9" name="Picture 8">
            <a:extLst>
              <a:ext uri="{FF2B5EF4-FFF2-40B4-BE49-F238E27FC236}">
                <a16:creationId xmlns:a16="http://schemas.microsoft.com/office/drawing/2014/main" id="{084E1B25-C236-9C87-5D41-D09431B287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93146" y="1040843"/>
            <a:ext cx="1313096" cy="1750794"/>
          </a:xfrm>
          <a:prstGeom prst="rect">
            <a:avLst/>
          </a:prstGeom>
        </p:spPr>
      </p:pic>
      <p:pic>
        <p:nvPicPr>
          <p:cNvPr id="13" name="Picture 12" descr="A close up of a toy&#10;&#10;Description automatically generated">
            <a:extLst>
              <a:ext uri="{FF2B5EF4-FFF2-40B4-BE49-F238E27FC236}">
                <a16:creationId xmlns:a16="http://schemas.microsoft.com/office/drawing/2014/main" id="{176621E4-85BC-44FF-8450-3CDF3554D0D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32963" y="2139764"/>
            <a:ext cx="1680989" cy="1830765"/>
          </a:xfrm>
          <a:prstGeom prst="rect">
            <a:avLst/>
          </a:prstGeom>
        </p:spPr>
      </p:pic>
      <p:pic>
        <p:nvPicPr>
          <p:cNvPr id="16" name="Picture 15">
            <a:extLst>
              <a:ext uri="{FF2B5EF4-FFF2-40B4-BE49-F238E27FC236}">
                <a16:creationId xmlns:a16="http://schemas.microsoft.com/office/drawing/2014/main" id="{4CA2EF28-D90B-4939-3352-9B0B303DB1D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27378" y="5209162"/>
            <a:ext cx="1859555" cy="1391415"/>
          </a:xfrm>
          <a:prstGeom prst="rect">
            <a:avLst/>
          </a:prstGeom>
        </p:spPr>
      </p:pic>
      <p:pic>
        <p:nvPicPr>
          <p:cNvPr id="19" name="Picture 18">
            <a:extLst>
              <a:ext uri="{FF2B5EF4-FFF2-40B4-BE49-F238E27FC236}">
                <a16:creationId xmlns:a16="http://schemas.microsoft.com/office/drawing/2014/main" id="{A27BED99-A9D7-DE6B-2370-EA9898D1970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653955" y="3958946"/>
            <a:ext cx="1039006" cy="1793653"/>
          </a:xfrm>
          <a:prstGeom prst="rect">
            <a:avLst/>
          </a:prstGeom>
        </p:spPr>
      </p:pic>
      <p:pic>
        <p:nvPicPr>
          <p:cNvPr id="1026" name="Picture 7">
            <a:extLst>
              <a:ext uri="{FF2B5EF4-FFF2-40B4-BE49-F238E27FC236}">
                <a16:creationId xmlns:a16="http://schemas.microsoft.com/office/drawing/2014/main" id="{64F0E72E-4747-9AA3-DDBA-C9771040D18D}"/>
              </a:ext>
            </a:extLst>
          </p:cNvPr>
          <p:cNvPicPr>
            <a:picLocks noChangeAspect="1" noChangeArrowheads="1"/>
          </p:cNvPicPr>
          <p:nvPr/>
        </p:nvPicPr>
        <p:blipFill>
          <a:blip r:embed="rId8" cstate="hqprint">
            <a:extLst>
              <a:ext uri="{28A0092B-C50C-407E-A947-70E740481C1C}">
                <a14:useLocalDpi xmlns:a14="http://schemas.microsoft.com/office/drawing/2010/main"/>
              </a:ext>
            </a:extLst>
          </a:blip>
          <a:srcRect/>
          <a:stretch>
            <a:fillRect/>
          </a:stretch>
        </p:blipFill>
        <p:spPr bwMode="auto">
          <a:xfrm>
            <a:off x="7628088" y="1022483"/>
            <a:ext cx="3025867" cy="144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a:extLst>
              <a:ext uri="{FF2B5EF4-FFF2-40B4-BE49-F238E27FC236}">
                <a16:creationId xmlns:a16="http://schemas.microsoft.com/office/drawing/2014/main" id="{F5AA2C26-3674-7019-DC96-06EC67F33B36}"/>
              </a:ext>
              <a:ext uri="{C183D7F6-B498-43B3-948B-1728B52AA6E4}">
                <adec:decorative xmlns:adec="http://schemas.microsoft.com/office/drawing/2017/decorative" val="0"/>
              </a:ext>
            </a:extLst>
          </p:cNvPr>
          <p:cNvPicPr>
            <a:picLocks noChangeAspect="1" noChangeArrowheads="1"/>
          </p:cNvPicPr>
          <p:nvPr/>
        </p:nvPicPr>
        <p:blipFill>
          <a:blip r:embed="rId9" cstate="hqprint">
            <a:extLst>
              <a:ext uri="{28A0092B-C50C-407E-A947-70E740481C1C}">
                <a14:useLocalDpi xmlns:a14="http://schemas.microsoft.com/office/drawing/2010/main"/>
              </a:ext>
            </a:extLst>
          </a:blip>
          <a:srcRect/>
          <a:stretch>
            <a:fillRect/>
          </a:stretch>
        </p:blipFill>
        <p:spPr bwMode="auto">
          <a:xfrm>
            <a:off x="224500" y="2879458"/>
            <a:ext cx="3585725" cy="1230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26E590C-8993-B318-6E3E-B8E4CD5EEC5A}"/>
              </a:ext>
            </a:extLst>
          </p:cNvPr>
          <p:cNvSpPr txBox="1"/>
          <p:nvPr/>
        </p:nvSpPr>
        <p:spPr>
          <a:xfrm>
            <a:off x="224500" y="3885543"/>
            <a:ext cx="3585725" cy="276999"/>
          </a:xfrm>
          <a:prstGeom prst="rect">
            <a:avLst/>
          </a:prstGeom>
          <a:noFill/>
        </p:spPr>
        <p:txBody>
          <a:bodyPr wrap="square" rtlCol="0">
            <a:spAutoFit/>
          </a:bodyPr>
          <a:lstStyle/>
          <a:p>
            <a:pPr algn="ctr"/>
            <a:r>
              <a:rPr lang="en-US" sz="1200" b="1" i="1" dirty="0">
                <a:solidFill>
                  <a:schemeClr val="tx2"/>
                </a:solidFill>
                <a:effectLst/>
                <a:latin typeface="Calibri" panose="020F0502020204030204" pitchFamily="34" charset="0"/>
                <a:ea typeface="Calibri" panose="020F0502020204030204" pitchFamily="34" charset="0"/>
              </a:rPr>
              <a:t>INTAKE GATE DOWNPULL TESTING</a:t>
            </a:r>
            <a:endParaRPr lang="en-US" sz="1200" i="1" dirty="0">
              <a:solidFill>
                <a:schemeClr val="tx2"/>
              </a:solidFill>
            </a:endParaRPr>
          </a:p>
        </p:txBody>
      </p:sp>
      <p:sp>
        <p:nvSpPr>
          <p:cNvPr id="8" name="TextBox 7">
            <a:extLst>
              <a:ext uri="{FF2B5EF4-FFF2-40B4-BE49-F238E27FC236}">
                <a16:creationId xmlns:a16="http://schemas.microsoft.com/office/drawing/2014/main" id="{6104280D-ADFB-9C87-8F24-B7F3E0B6DD43}"/>
              </a:ext>
            </a:extLst>
          </p:cNvPr>
          <p:cNvSpPr txBox="1"/>
          <p:nvPr/>
        </p:nvSpPr>
        <p:spPr>
          <a:xfrm>
            <a:off x="7628088" y="2228327"/>
            <a:ext cx="3025867" cy="276999"/>
          </a:xfrm>
          <a:prstGeom prst="rect">
            <a:avLst/>
          </a:prstGeom>
          <a:noFill/>
        </p:spPr>
        <p:txBody>
          <a:bodyPr wrap="square" rtlCol="0">
            <a:spAutoFit/>
          </a:bodyPr>
          <a:lstStyle/>
          <a:p>
            <a:pPr algn="ctr"/>
            <a:r>
              <a:rPr lang="en-US" sz="1200" b="1" i="1" dirty="0">
                <a:latin typeface="Calibri" panose="020F0502020204030204" pitchFamily="34" charset="0"/>
              </a:rPr>
              <a:t>TURBINE MAINTENANCE PLATFORM</a:t>
            </a:r>
            <a:endParaRPr lang="en-US" sz="1200" i="1" dirty="0"/>
          </a:p>
        </p:txBody>
      </p:sp>
      <p:pic>
        <p:nvPicPr>
          <p:cNvPr id="1028" name="Picture 4">
            <a:extLst>
              <a:ext uri="{FF2B5EF4-FFF2-40B4-BE49-F238E27FC236}">
                <a16:creationId xmlns:a16="http://schemas.microsoft.com/office/drawing/2014/main" id="{7D63611E-3C52-272B-9F5A-BBDAB71E639A}"/>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573865" y="4237044"/>
            <a:ext cx="2430597" cy="247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C75A9B5B-9E72-C308-4D7A-0CFA20B812A7}"/>
              </a:ext>
            </a:extLst>
          </p:cNvPr>
          <p:cNvSpPr txBox="1"/>
          <p:nvPr/>
        </p:nvSpPr>
        <p:spPr>
          <a:xfrm>
            <a:off x="702857" y="6452020"/>
            <a:ext cx="2430597" cy="276999"/>
          </a:xfrm>
          <a:prstGeom prst="rect">
            <a:avLst/>
          </a:prstGeom>
          <a:noFill/>
        </p:spPr>
        <p:txBody>
          <a:bodyPr wrap="square" rtlCol="0">
            <a:spAutoFit/>
          </a:bodyPr>
          <a:lstStyle/>
          <a:p>
            <a:pPr algn="ctr"/>
            <a:r>
              <a:rPr lang="en-US" sz="1200" b="1" i="1" dirty="0">
                <a:solidFill>
                  <a:schemeClr val="tx2"/>
                </a:solidFill>
                <a:effectLst/>
                <a:latin typeface="Calibri" panose="020F0502020204030204" pitchFamily="34" charset="0"/>
                <a:ea typeface="Calibri" panose="020F0502020204030204" pitchFamily="34" charset="0"/>
              </a:rPr>
              <a:t>INTAKE GATE REPLACEMENT</a:t>
            </a:r>
            <a:endParaRPr lang="en-US" sz="1200" i="1" dirty="0">
              <a:solidFill>
                <a:schemeClr val="tx2"/>
              </a:solidFill>
            </a:endParaRPr>
          </a:p>
        </p:txBody>
      </p:sp>
      <p:sp>
        <p:nvSpPr>
          <p:cNvPr id="23" name="TextBox 22">
            <a:extLst>
              <a:ext uri="{FF2B5EF4-FFF2-40B4-BE49-F238E27FC236}">
                <a16:creationId xmlns:a16="http://schemas.microsoft.com/office/drawing/2014/main" id="{63E8CE7E-2533-B8B4-D37B-2E910D58E4D8}"/>
              </a:ext>
            </a:extLst>
          </p:cNvPr>
          <p:cNvSpPr txBox="1"/>
          <p:nvPr/>
        </p:nvSpPr>
        <p:spPr>
          <a:xfrm>
            <a:off x="3093146" y="2378954"/>
            <a:ext cx="1313096" cy="461665"/>
          </a:xfrm>
          <a:prstGeom prst="rect">
            <a:avLst/>
          </a:prstGeom>
          <a:noFill/>
        </p:spPr>
        <p:txBody>
          <a:bodyPr wrap="square" rtlCol="0">
            <a:spAutoFit/>
          </a:bodyPr>
          <a:lstStyle/>
          <a:p>
            <a:pPr algn="ctr"/>
            <a:r>
              <a:rPr lang="en-US" sz="1200" b="1" i="1" dirty="0">
                <a:solidFill>
                  <a:schemeClr val="tx2"/>
                </a:solidFill>
                <a:latin typeface="Calibri" panose="020F0502020204030204" pitchFamily="34" charset="0"/>
              </a:rPr>
              <a:t>SCALED TURBINE MODEL</a:t>
            </a:r>
            <a:endParaRPr lang="en-US" sz="1200" i="1" dirty="0">
              <a:solidFill>
                <a:schemeClr val="tx2"/>
              </a:solidFill>
            </a:endParaRPr>
          </a:p>
        </p:txBody>
      </p:sp>
      <p:pic>
        <p:nvPicPr>
          <p:cNvPr id="1029" name="Picture 6">
            <a:extLst>
              <a:ext uri="{FF2B5EF4-FFF2-40B4-BE49-F238E27FC236}">
                <a16:creationId xmlns:a16="http://schemas.microsoft.com/office/drawing/2014/main" id="{8BD286AD-427E-10F7-EC08-C8F3EDA7CAF0}"/>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3897170" y="4618259"/>
            <a:ext cx="2437707" cy="211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005F4D0E-12C7-C0CB-361A-4C509B187866}"/>
              </a:ext>
            </a:extLst>
          </p:cNvPr>
          <p:cNvSpPr txBox="1"/>
          <p:nvPr/>
        </p:nvSpPr>
        <p:spPr>
          <a:xfrm>
            <a:off x="4353626" y="4224345"/>
            <a:ext cx="1828800" cy="276999"/>
          </a:xfrm>
          <a:prstGeom prst="rect">
            <a:avLst/>
          </a:prstGeom>
          <a:noFill/>
        </p:spPr>
        <p:txBody>
          <a:bodyPr wrap="square" rtlCol="0">
            <a:spAutoFit/>
          </a:bodyPr>
          <a:lstStyle/>
          <a:p>
            <a:pPr algn="ctr"/>
            <a:r>
              <a:rPr lang="en-US" sz="1200" b="1" i="1" dirty="0">
                <a:solidFill>
                  <a:schemeClr val="tx2"/>
                </a:solidFill>
                <a:effectLst/>
                <a:latin typeface="Calibri" panose="020F0502020204030204" pitchFamily="34" charset="0"/>
                <a:ea typeface="Calibri" panose="020F0502020204030204" pitchFamily="34" charset="0"/>
              </a:rPr>
              <a:t>PUMP STATION SUPPORT</a:t>
            </a:r>
            <a:endParaRPr lang="en-US" sz="1200" i="1" dirty="0">
              <a:solidFill>
                <a:schemeClr val="tx2"/>
              </a:solidFill>
            </a:endParaRPr>
          </a:p>
        </p:txBody>
      </p:sp>
      <p:sp>
        <p:nvSpPr>
          <p:cNvPr id="25" name="TextBox 24">
            <a:extLst>
              <a:ext uri="{FF2B5EF4-FFF2-40B4-BE49-F238E27FC236}">
                <a16:creationId xmlns:a16="http://schemas.microsoft.com/office/drawing/2014/main" id="{72ADFD7A-1000-A4DD-131E-3CF5B8A19393}"/>
              </a:ext>
            </a:extLst>
          </p:cNvPr>
          <p:cNvSpPr txBox="1"/>
          <p:nvPr/>
        </p:nvSpPr>
        <p:spPr>
          <a:xfrm>
            <a:off x="3904280" y="6495713"/>
            <a:ext cx="2430597" cy="276999"/>
          </a:xfrm>
          <a:prstGeom prst="rect">
            <a:avLst/>
          </a:prstGeom>
          <a:noFill/>
        </p:spPr>
        <p:txBody>
          <a:bodyPr wrap="square" rtlCol="0">
            <a:spAutoFit/>
          </a:bodyPr>
          <a:lstStyle/>
          <a:p>
            <a:pPr algn="ctr"/>
            <a:r>
              <a:rPr lang="en-US" sz="1200" b="1" i="1" dirty="0">
                <a:solidFill>
                  <a:schemeClr val="tx2"/>
                </a:solidFill>
                <a:latin typeface="Calibri" panose="020F0502020204030204" pitchFamily="34" charset="0"/>
              </a:rPr>
              <a:t>GENERATOR TESTING</a:t>
            </a:r>
            <a:endParaRPr lang="en-US" sz="1200" i="1" dirty="0">
              <a:solidFill>
                <a:schemeClr val="tx2"/>
              </a:solidFill>
            </a:endParaRPr>
          </a:p>
        </p:txBody>
      </p:sp>
      <p:sp>
        <p:nvSpPr>
          <p:cNvPr id="26" name="TextBox 25">
            <a:extLst>
              <a:ext uri="{FF2B5EF4-FFF2-40B4-BE49-F238E27FC236}">
                <a16:creationId xmlns:a16="http://schemas.microsoft.com/office/drawing/2014/main" id="{D9BE4377-6F19-CBB5-0DB5-6C0D54AA4558}"/>
              </a:ext>
            </a:extLst>
          </p:cNvPr>
          <p:cNvSpPr txBox="1"/>
          <p:nvPr/>
        </p:nvSpPr>
        <p:spPr>
          <a:xfrm>
            <a:off x="8627378" y="6359510"/>
            <a:ext cx="1825577" cy="276999"/>
          </a:xfrm>
          <a:prstGeom prst="rect">
            <a:avLst/>
          </a:prstGeom>
          <a:noFill/>
        </p:spPr>
        <p:txBody>
          <a:bodyPr wrap="square" rtlCol="0">
            <a:spAutoFit/>
          </a:bodyPr>
          <a:lstStyle/>
          <a:p>
            <a:pPr algn="ctr"/>
            <a:r>
              <a:rPr lang="en-US" sz="1200" b="1" i="1" dirty="0">
                <a:solidFill>
                  <a:schemeClr val="tx2"/>
                </a:solidFill>
                <a:latin typeface="Calibri" panose="020F0502020204030204" pitchFamily="34" charset="0"/>
                <a:ea typeface="Calibri" panose="020F0502020204030204" pitchFamily="34" charset="0"/>
              </a:rPr>
              <a:t>SWITCHYARD SUPPORT</a:t>
            </a:r>
            <a:endParaRPr lang="en-US" sz="1200" i="1" dirty="0">
              <a:solidFill>
                <a:schemeClr val="tx2"/>
              </a:solidFill>
            </a:endParaRPr>
          </a:p>
        </p:txBody>
      </p:sp>
      <p:sp>
        <p:nvSpPr>
          <p:cNvPr id="27" name="TextBox 26">
            <a:extLst>
              <a:ext uri="{FF2B5EF4-FFF2-40B4-BE49-F238E27FC236}">
                <a16:creationId xmlns:a16="http://schemas.microsoft.com/office/drawing/2014/main" id="{2CE039FC-18B3-7947-3C16-2DE9443CFF0D}"/>
              </a:ext>
            </a:extLst>
          </p:cNvPr>
          <p:cNvSpPr txBox="1"/>
          <p:nvPr/>
        </p:nvSpPr>
        <p:spPr>
          <a:xfrm>
            <a:off x="249879" y="2298278"/>
            <a:ext cx="2172023" cy="276999"/>
          </a:xfrm>
          <a:prstGeom prst="rect">
            <a:avLst/>
          </a:prstGeom>
          <a:noFill/>
        </p:spPr>
        <p:txBody>
          <a:bodyPr wrap="square" rtlCol="0">
            <a:spAutoFit/>
          </a:bodyPr>
          <a:lstStyle/>
          <a:p>
            <a:pPr algn="ctr"/>
            <a:r>
              <a:rPr lang="en-US" sz="1200" b="1" i="1" dirty="0">
                <a:solidFill>
                  <a:schemeClr val="tx2"/>
                </a:solidFill>
                <a:effectLst/>
                <a:latin typeface="Calibri" panose="020F0502020204030204" pitchFamily="34" charset="0"/>
                <a:ea typeface="Calibri" panose="020F0502020204030204" pitchFamily="34" charset="0"/>
              </a:rPr>
              <a:t>BRIDGE CRANE REPLACEMENT</a:t>
            </a:r>
            <a:endParaRPr lang="en-US" sz="1200" i="1" dirty="0">
              <a:solidFill>
                <a:schemeClr val="tx2"/>
              </a:solidFill>
            </a:endParaRPr>
          </a:p>
        </p:txBody>
      </p:sp>
      <p:pic>
        <p:nvPicPr>
          <p:cNvPr id="29" name="Picture 28" descr="A picture containing indoor, ceiling, subway&#10;&#10;Description automatically generated">
            <a:extLst>
              <a:ext uri="{FF2B5EF4-FFF2-40B4-BE49-F238E27FC236}">
                <a16:creationId xmlns:a16="http://schemas.microsoft.com/office/drawing/2014/main" id="{CA2CB673-9B51-33BF-EEE9-3791F1686034}"/>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6700111" y="3504622"/>
            <a:ext cx="1580091" cy="2106788"/>
          </a:xfrm>
          <a:prstGeom prst="rect">
            <a:avLst/>
          </a:prstGeom>
        </p:spPr>
      </p:pic>
      <p:sp>
        <p:nvSpPr>
          <p:cNvPr id="30" name="TextBox 29">
            <a:extLst>
              <a:ext uri="{FF2B5EF4-FFF2-40B4-BE49-F238E27FC236}">
                <a16:creationId xmlns:a16="http://schemas.microsoft.com/office/drawing/2014/main" id="{E8D23218-E458-6429-EB76-62DA8D42E527}"/>
              </a:ext>
            </a:extLst>
          </p:cNvPr>
          <p:cNvSpPr txBox="1"/>
          <p:nvPr/>
        </p:nvSpPr>
        <p:spPr>
          <a:xfrm>
            <a:off x="6592861" y="5193544"/>
            <a:ext cx="1794593" cy="461665"/>
          </a:xfrm>
          <a:prstGeom prst="rect">
            <a:avLst/>
          </a:prstGeom>
          <a:noFill/>
        </p:spPr>
        <p:txBody>
          <a:bodyPr wrap="square" rtlCol="0">
            <a:spAutoFit/>
          </a:bodyPr>
          <a:lstStyle/>
          <a:p>
            <a:pPr algn="ctr"/>
            <a:r>
              <a:rPr lang="en-US" sz="1200" b="1" i="1" dirty="0">
                <a:solidFill>
                  <a:schemeClr val="tx2"/>
                </a:solidFill>
                <a:latin typeface="Calibri" panose="020F0502020204030204" pitchFamily="34" charset="0"/>
              </a:rPr>
              <a:t>MEDIUM VOLTAGE CABLE INSTALLATION</a:t>
            </a:r>
            <a:endParaRPr lang="en-US" sz="1200" i="1" dirty="0">
              <a:solidFill>
                <a:schemeClr val="tx2"/>
              </a:solidFill>
            </a:endParaRPr>
          </a:p>
        </p:txBody>
      </p:sp>
      <p:pic>
        <p:nvPicPr>
          <p:cNvPr id="32" name="Picture 31" descr="A picture containing indoor, red&#10;&#10;Description automatically generated">
            <a:extLst>
              <a:ext uri="{FF2B5EF4-FFF2-40B4-BE49-F238E27FC236}">
                <a16:creationId xmlns:a16="http://schemas.microsoft.com/office/drawing/2014/main" id="{375B40F0-3F85-97A8-2669-415C5299A2E4}"/>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8797889" y="2747622"/>
            <a:ext cx="1283464" cy="2281713"/>
          </a:xfrm>
          <a:prstGeom prst="rect">
            <a:avLst/>
          </a:prstGeom>
        </p:spPr>
      </p:pic>
      <p:sp>
        <p:nvSpPr>
          <p:cNvPr id="33" name="TextBox 32">
            <a:extLst>
              <a:ext uri="{FF2B5EF4-FFF2-40B4-BE49-F238E27FC236}">
                <a16:creationId xmlns:a16="http://schemas.microsoft.com/office/drawing/2014/main" id="{3C5D88D7-DB97-84E5-A36F-3714C58B5236}"/>
              </a:ext>
            </a:extLst>
          </p:cNvPr>
          <p:cNvSpPr txBox="1"/>
          <p:nvPr/>
        </p:nvSpPr>
        <p:spPr>
          <a:xfrm>
            <a:off x="8827090" y="4258601"/>
            <a:ext cx="1283464" cy="830997"/>
          </a:xfrm>
          <a:prstGeom prst="rect">
            <a:avLst/>
          </a:prstGeom>
          <a:noFill/>
        </p:spPr>
        <p:txBody>
          <a:bodyPr wrap="square" rtlCol="0">
            <a:spAutoFit/>
          </a:bodyPr>
          <a:lstStyle/>
          <a:p>
            <a:pPr algn="ctr"/>
            <a:r>
              <a:rPr lang="en-US" sz="1200" b="1" i="1" dirty="0">
                <a:solidFill>
                  <a:schemeClr val="tx2"/>
                </a:solidFill>
                <a:latin typeface="Calibri" panose="020F0502020204030204" pitchFamily="34" charset="0"/>
              </a:rPr>
              <a:t>FIRE SUPPRESION SYSTEM UPGRADE</a:t>
            </a:r>
            <a:endParaRPr lang="en-US" sz="1200" i="1" dirty="0">
              <a:solidFill>
                <a:schemeClr val="tx2"/>
              </a:solidFill>
            </a:endParaRPr>
          </a:p>
        </p:txBody>
      </p:sp>
      <p:pic>
        <p:nvPicPr>
          <p:cNvPr id="35" name="Picture 34" descr="A picture containing boat, dock, dirty&#10;&#10;Description automatically generated">
            <a:extLst>
              <a:ext uri="{FF2B5EF4-FFF2-40B4-BE49-F238E27FC236}">
                <a16:creationId xmlns:a16="http://schemas.microsoft.com/office/drawing/2014/main" id="{45859229-C6D4-AEC3-4D75-09958C032DA7}"/>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4676640" y="1062920"/>
            <a:ext cx="2433925" cy="1825444"/>
          </a:xfrm>
          <a:prstGeom prst="rect">
            <a:avLst/>
          </a:prstGeom>
        </p:spPr>
      </p:pic>
      <p:sp>
        <p:nvSpPr>
          <p:cNvPr id="36" name="TextBox 35">
            <a:extLst>
              <a:ext uri="{FF2B5EF4-FFF2-40B4-BE49-F238E27FC236}">
                <a16:creationId xmlns:a16="http://schemas.microsoft.com/office/drawing/2014/main" id="{0B1E7D23-6DDD-307B-7047-1386E7C4A601}"/>
              </a:ext>
            </a:extLst>
          </p:cNvPr>
          <p:cNvSpPr txBox="1"/>
          <p:nvPr/>
        </p:nvSpPr>
        <p:spPr>
          <a:xfrm>
            <a:off x="4674266" y="2631553"/>
            <a:ext cx="2433925" cy="276999"/>
          </a:xfrm>
          <a:prstGeom prst="rect">
            <a:avLst/>
          </a:prstGeom>
          <a:noFill/>
        </p:spPr>
        <p:txBody>
          <a:bodyPr wrap="square" rtlCol="0">
            <a:spAutoFit/>
          </a:bodyPr>
          <a:lstStyle/>
          <a:p>
            <a:pPr algn="ctr"/>
            <a:r>
              <a:rPr lang="en-US" sz="1200" b="1" i="1" dirty="0">
                <a:solidFill>
                  <a:schemeClr val="tx2"/>
                </a:solidFill>
                <a:latin typeface="Calibri" panose="020F0502020204030204" pitchFamily="34" charset="0"/>
              </a:rPr>
              <a:t>TURBINE REPLACEMENT</a:t>
            </a:r>
            <a:endParaRPr lang="en-US" sz="1200" i="1" dirty="0">
              <a:solidFill>
                <a:schemeClr val="tx2"/>
              </a:solidFill>
            </a:endParaRPr>
          </a:p>
        </p:txBody>
      </p:sp>
      <p:sp>
        <p:nvSpPr>
          <p:cNvPr id="4" name="Title 6">
            <a:extLst>
              <a:ext uri="{FF2B5EF4-FFF2-40B4-BE49-F238E27FC236}">
                <a16:creationId xmlns:a16="http://schemas.microsoft.com/office/drawing/2014/main" id="{1FA26C16-43B7-6D70-D185-449AF837F619}"/>
              </a:ext>
            </a:extLst>
          </p:cNvPr>
          <p:cNvSpPr txBox="1">
            <a:spLocks/>
          </p:cNvSpPr>
          <p:nvPr/>
        </p:nvSpPr>
        <p:spPr bwMode="auto">
          <a:xfrm>
            <a:off x="948366" y="128981"/>
            <a:ext cx="10386814" cy="832920"/>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a:lstStyle>
          <a:p>
            <a:r>
              <a:rPr lang="en-US" dirty="0"/>
              <a:t>What We Do</a:t>
            </a:r>
          </a:p>
        </p:txBody>
      </p:sp>
    </p:spTree>
    <p:extLst>
      <p:ext uri="{BB962C8B-B14F-4D97-AF65-F5344CB8AC3E}">
        <p14:creationId xmlns:p14="http://schemas.microsoft.com/office/powerpoint/2010/main" val="3630147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Group 94">
            <a:extLst>
              <a:ext uri="{FF2B5EF4-FFF2-40B4-BE49-F238E27FC236}">
                <a16:creationId xmlns:a16="http://schemas.microsoft.com/office/drawing/2014/main" id="{E804AC16-293A-AEFD-6F9D-0D4521FC5284}"/>
              </a:ext>
            </a:extLst>
          </p:cNvPr>
          <p:cNvGrpSpPr/>
          <p:nvPr/>
        </p:nvGrpSpPr>
        <p:grpSpPr>
          <a:xfrm>
            <a:off x="3522632" y="3122140"/>
            <a:ext cx="5051886" cy="3542771"/>
            <a:chOff x="3522632" y="3122140"/>
            <a:chExt cx="5051886" cy="3542771"/>
          </a:xfrm>
        </p:grpSpPr>
        <p:grpSp>
          <p:nvGrpSpPr>
            <p:cNvPr id="80" name="Group 79">
              <a:extLst>
                <a:ext uri="{FF2B5EF4-FFF2-40B4-BE49-F238E27FC236}">
                  <a16:creationId xmlns:a16="http://schemas.microsoft.com/office/drawing/2014/main" id="{D6356F05-0DA0-E736-0031-BB4749A190DF}"/>
                </a:ext>
              </a:extLst>
            </p:cNvPr>
            <p:cNvGrpSpPr/>
            <p:nvPr/>
          </p:nvGrpSpPr>
          <p:grpSpPr>
            <a:xfrm>
              <a:off x="3522632" y="3122140"/>
              <a:ext cx="5051886" cy="3542771"/>
              <a:chOff x="3522632" y="3122140"/>
              <a:chExt cx="5051886" cy="3542771"/>
            </a:xfrm>
          </p:grpSpPr>
          <p:pic>
            <p:nvPicPr>
              <p:cNvPr id="59" name="Picture 58">
                <a:extLst>
                  <a:ext uri="{FF2B5EF4-FFF2-40B4-BE49-F238E27FC236}">
                    <a16:creationId xmlns:a16="http://schemas.microsoft.com/office/drawing/2014/main" id="{B047C7EF-AE3B-4686-4DA8-1F70CE9626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22632" y="3122140"/>
                <a:ext cx="5051886" cy="3542771"/>
              </a:xfrm>
              <a:prstGeom prst="rect">
                <a:avLst/>
              </a:prstGeom>
            </p:spPr>
          </p:pic>
          <p:pic>
            <p:nvPicPr>
              <p:cNvPr id="78" name="Picture 77">
                <a:extLst>
                  <a:ext uri="{FF2B5EF4-FFF2-40B4-BE49-F238E27FC236}">
                    <a16:creationId xmlns:a16="http://schemas.microsoft.com/office/drawing/2014/main" id="{914E0C85-21C4-59A9-8138-0B28B4B5EC35}"/>
                  </a:ext>
                </a:extLst>
              </p:cNvPr>
              <p:cNvPicPr>
                <a:picLocks noChangeAspect="1"/>
              </p:cNvPicPr>
              <p:nvPr/>
            </p:nvPicPr>
            <p:blipFill>
              <a:blip r:embed="rId4"/>
              <a:stretch>
                <a:fillRect/>
              </a:stretch>
            </p:blipFill>
            <p:spPr>
              <a:xfrm>
                <a:off x="3671242" y="5955448"/>
                <a:ext cx="4788843" cy="625956"/>
              </a:xfrm>
              <a:prstGeom prst="rect">
                <a:avLst/>
              </a:prstGeom>
            </p:spPr>
          </p:pic>
        </p:grpSp>
        <p:pic>
          <p:nvPicPr>
            <p:cNvPr id="93" name="Picture 92">
              <a:extLst>
                <a:ext uri="{FF2B5EF4-FFF2-40B4-BE49-F238E27FC236}">
                  <a16:creationId xmlns:a16="http://schemas.microsoft.com/office/drawing/2014/main" id="{48A493E9-149C-6E70-743D-448EB566084C}"/>
                </a:ext>
              </a:extLst>
            </p:cNvPr>
            <p:cNvPicPr>
              <a:picLocks noChangeAspect="1"/>
            </p:cNvPicPr>
            <p:nvPr/>
          </p:nvPicPr>
          <p:blipFill>
            <a:blip r:embed="rId5"/>
            <a:stretch>
              <a:fillRect/>
            </a:stretch>
          </p:blipFill>
          <p:spPr>
            <a:xfrm>
              <a:off x="7314257" y="3291614"/>
              <a:ext cx="356889" cy="349751"/>
            </a:xfrm>
            <a:prstGeom prst="rect">
              <a:avLst/>
            </a:prstGeom>
          </p:spPr>
        </p:pic>
      </p:grpSp>
      <p:grpSp>
        <p:nvGrpSpPr>
          <p:cNvPr id="4" name="Group 3">
            <a:extLst>
              <a:ext uri="{FF2B5EF4-FFF2-40B4-BE49-F238E27FC236}">
                <a16:creationId xmlns:a16="http://schemas.microsoft.com/office/drawing/2014/main" id="{ABCBE570-4B4B-1F3D-88D0-722E348BEFD8}"/>
              </a:ext>
            </a:extLst>
          </p:cNvPr>
          <p:cNvGrpSpPr/>
          <p:nvPr/>
        </p:nvGrpSpPr>
        <p:grpSpPr>
          <a:xfrm>
            <a:off x="108431" y="1154335"/>
            <a:ext cx="2180671" cy="1360382"/>
            <a:chOff x="505517" y="1001173"/>
            <a:chExt cx="2225250" cy="1399436"/>
          </a:xfrm>
        </p:grpSpPr>
        <p:sp>
          <p:nvSpPr>
            <p:cNvPr id="5" name="TextBox 4">
              <a:extLst>
                <a:ext uri="{FF2B5EF4-FFF2-40B4-BE49-F238E27FC236}">
                  <a16:creationId xmlns:a16="http://schemas.microsoft.com/office/drawing/2014/main" id="{F1F996A7-C6A3-3866-78AA-1AEA2978A5C1}"/>
                </a:ext>
              </a:extLst>
            </p:cNvPr>
            <p:cNvSpPr txBox="1"/>
            <p:nvPr/>
          </p:nvSpPr>
          <p:spPr>
            <a:xfrm>
              <a:off x="563823" y="1001173"/>
              <a:ext cx="1949573" cy="261610"/>
            </a:xfrm>
            <a:prstGeom prst="rect">
              <a:avLst/>
            </a:prstGeom>
            <a:noFill/>
          </p:spPr>
          <p:txBody>
            <a:bodyPr wrap="none" rtlCol="0">
              <a:spAutoFit/>
            </a:bodyPr>
            <a:lstStyle/>
            <a:p>
              <a:r>
                <a:rPr lang="en-US" sz="1100" b="1" i="1" dirty="0"/>
                <a:t>Chief Joseph Powerhouse</a:t>
              </a:r>
            </a:p>
          </p:txBody>
        </p:sp>
        <p:sp>
          <p:nvSpPr>
            <p:cNvPr id="6" name="TextBox 5">
              <a:extLst>
                <a:ext uri="{FF2B5EF4-FFF2-40B4-BE49-F238E27FC236}">
                  <a16:creationId xmlns:a16="http://schemas.microsoft.com/office/drawing/2014/main" id="{364DB8A4-94CD-7430-CCC9-5CE0DD3AA0EB}"/>
                </a:ext>
              </a:extLst>
            </p:cNvPr>
            <p:cNvSpPr txBox="1"/>
            <p:nvPr/>
          </p:nvSpPr>
          <p:spPr>
            <a:xfrm>
              <a:off x="505517" y="1989013"/>
              <a:ext cx="2225250" cy="411596"/>
            </a:xfrm>
            <a:prstGeom prst="rect">
              <a:avLst/>
            </a:prstGeom>
            <a:noFill/>
          </p:spPr>
          <p:txBody>
            <a:bodyPr wrap="square" rtlCol="0">
              <a:spAutoFit/>
            </a:bodyPr>
            <a:lstStyle/>
            <a:p>
              <a:pPr marL="285750" indent="-285750">
                <a:buFont typeface="Wingdings" panose="05000000000000000000" pitchFamily="2" charset="2"/>
                <a:buChar char="q"/>
              </a:pPr>
              <a:r>
                <a:rPr lang="en-US" sz="1000" dirty="0"/>
                <a:t>In PHASE II </a:t>
              </a:r>
              <a:r>
                <a:rPr lang="en-US" sz="800" dirty="0"/>
                <a:t>(Construction)</a:t>
              </a:r>
            </a:p>
            <a:p>
              <a:pPr marL="285750" indent="-285750">
                <a:buFont typeface="Wingdings" panose="05000000000000000000" pitchFamily="2" charset="2"/>
                <a:buChar char="q"/>
              </a:pPr>
              <a:r>
                <a:rPr lang="en-US" sz="1000" dirty="0"/>
                <a:t>27 New Generator Rewinds </a:t>
              </a:r>
            </a:p>
          </p:txBody>
        </p:sp>
        <p:pic>
          <p:nvPicPr>
            <p:cNvPr id="7" name="Picture 6" descr="A picture containing outdoor, sitting, nature&#10;&#10;Description automatically generated">
              <a:extLst>
                <a:ext uri="{FF2B5EF4-FFF2-40B4-BE49-F238E27FC236}">
                  <a16:creationId xmlns:a16="http://schemas.microsoft.com/office/drawing/2014/main" id="{A3A08CE9-F785-7D2A-02AD-ED87282613D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9956" y="1210976"/>
              <a:ext cx="1131805" cy="749255"/>
            </a:xfrm>
            <a:prstGeom prst="rect">
              <a:avLst/>
            </a:prstGeom>
          </p:spPr>
        </p:pic>
      </p:grpSp>
      <p:grpSp>
        <p:nvGrpSpPr>
          <p:cNvPr id="8" name="Group 7">
            <a:extLst>
              <a:ext uri="{FF2B5EF4-FFF2-40B4-BE49-F238E27FC236}">
                <a16:creationId xmlns:a16="http://schemas.microsoft.com/office/drawing/2014/main" id="{AC5E43FE-6D79-2148-CBFF-31407209653D}"/>
              </a:ext>
            </a:extLst>
          </p:cNvPr>
          <p:cNvGrpSpPr/>
          <p:nvPr/>
        </p:nvGrpSpPr>
        <p:grpSpPr>
          <a:xfrm>
            <a:off x="145107" y="2493138"/>
            <a:ext cx="3445368" cy="976146"/>
            <a:chOff x="355661" y="2454063"/>
            <a:chExt cx="3445368" cy="976146"/>
          </a:xfrm>
        </p:grpSpPr>
        <p:sp>
          <p:nvSpPr>
            <p:cNvPr id="9" name="TextBox 8">
              <a:extLst>
                <a:ext uri="{FF2B5EF4-FFF2-40B4-BE49-F238E27FC236}">
                  <a16:creationId xmlns:a16="http://schemas.microsoft.com/office/drawing/2014/main" id="{4D544ACE-4332-56D9-F463-D0AE3D4C9250}"/>
                </a:ext>
              </a:extLst>
            </p:cNvPr>
            <p:cNvSpPr txBox="1"/>
            <p:nvPr/>
          </p:nvSpPr>
          <p:spPr>
            <a:xfrm>
              <a:off x="355661" y="2454063"/>
              <a:ext cx="1699504" cy="261610"/>
            </a:xfrm>
            <a:prstGeom prst="rect">
              <a:avLst/>
            </a:prstGeom>
            <a:noFill/>
          </p:spPr>
          <p:txBody>
            <a:bodyPr wrap="none" rtlCol="0">
              <a:spAutoFit/>
            </a:bodyPr>
            <a:lstStyle/>
            <a:p>
              <a:r>
                <a:rPr lang="en-US" sz="1100" b="1" i="1" dirty="0"/>
                <a:t>John Day Powerhouse</a:t>
              </a:r>
            </a:p>
          </p:txBody>
        </p:sp>
        <p:sp>
          <p:nvSpPr>
            <p:cNvPr id="10" name="TextBox 9">
              <a:extLst>
                <a:ext uri="{FF2B5EF4-FFF2-40B4-BE49-F238E27FC236}">
                  <a16:creationId xmlns:a16="http://schemas.microsoft.com/office/drawing/2014/main" id="{EFFF0608-AC13-EB72-B9E5-FE555C304653}"/>
                </a:ext>
              </a:extLst>
            </p:cNvPr>
            <p:cNvSpPr txBox="1"/>
            <p:nvPr/>
          </p:nvSpPr>
          <p:spPr>
            <a:xfrm>
              <a:off x="1575779" y="2756457"/>
              <a:ext cx="2225250" cy="553998"/>
            </a:xfrm>
            <a:prstGeom prst="rect">
              <a:avLst/>
            </a:prstGeom>
            <a:noFill/>
          </p:spPr>
          <p:txBody>
            <a:bodyPr wrap="square" rtlCol="0">
              <a:spAutoFit/>
            </a:bodyPr>
            <a:lstStyle/>
            <a:p>
              <a:pPr marL="285750" indent="-285750">
                <a:buFont typeface="Wingdings" panose="05000000000000000000" pitchFamily="2" charset="2"/>
                <a:buChar char="q"/>
              </a:pPr>
              <a:r>
                <a:rPr lang="en-US" sz="1000" dirty="0"/>
                <a:t>In PHASE I </a:t>
              </a:r>
              <a:r>
                <a:rPr lang="en-US" sz="800" dirty="0"/>
                <a:t>(in Design)</a:t>
              </a:r>
            </a:p>
            <a:p>
              <a:pPr marL="285750" indent="-285750">
                <a:buFont typeface="Wingdings" panose="05000000000000000000" pitchFamily="2" charset="2"/>
                <a:buChar char="q"/>
              </a:pPr>
              <a:r>
                <a:rPr lang="en-US" sz="1000" dirty="0"/>
                <a:t>12-16 New Turbine Runners</a:t>
              </a:r>
            </a:p>
            <a:p>
              <a:pPr marL="285750" indent="-285750">
                <a:buFont typeface="Wingdings" panose="05000000000000000000" pitchFamily="2" charset="2"/>
                <a:buChar char="q"/>
              </a:pPr>
              <a:r>
                <a:rPr lang="en-US" sz="1000" dirty="0"/>
                <a:t>12-16 New Generator Rewinds</a:t>
              </a:r>
            </a:p>
          </p:txBody>
        </p:sp>
        <p:pic>
          <p:nvPicPr>
            <p:cNvPr id="11" name="Picture 10">
              <a:extLst>
                <a:ext uri="{FF2B5EF4-FFF2-40B4-BE49-F238E27FC236}">
                  <a16:creationId xmlns:a16="http://schemas.microsoft.com/office/drawing/2014/main" id="{AE9F7DB8-98CD-4764-04DA-0F8293C2710A}"/>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4497" y="2681813"/>
              <a:ext cx="1155543" cy="748396"/>
            </a:xfrm>
            <a:prstGeom prst="rect">
              <a:avLst/>
            </a:prstGeom>
          </p:spPr>
        </p:pic>
      </p:grpSp>
      <p:pic>
        <p:nvPicPr>
          <p:cNvPr id="12" name="Picture 11">
            <a:extLst>
              <a:ext uri="{FF2B5EF4-FFF2-40B4-BE49-F238E27FC236}">
                <a16:creationId xmlns:a16="http://schemas.microsoft.com/office/drawing/2014/main" id="{89460FAD-69A8-C31C-A33F-C99F2B4E7760}"/>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36377" y="3544268"/>
            <a:ext cx="2537273" cy="1415452"/>
          </a:xfrm>
          <a:prstGeom prst="rect">
            <a:avLst/>
          </a:prstGeom>
        </p:spPr>
      </p:pic>
      <p:grpSp>
        <p:nvGrpSpPr>
          <p:cNvPr id="15" name="Group 14">
            <a:extLst>
              <a:ext uri="{FF2B5EF4-FFF2-40B4-BE49-F238E27FC236}">
                <a16:creationId xmlns:a16="http://schemas.microsoft.com/office/drawing/2014/main" id="{1114ED25-B69D-806B-7ADE-38FC4FF15BED}"/>
              </a:ext>
            </a:extLst>
          </p:cNvPr>
          <p:cNvGrpSpPr/>
          <p:nvPr/>
        </p:nvGrpSpPr>
        <p:grpSpPr>
          <a:xfrm>
            <a:off x="1918219" y="837599"/>
            <a:ext cx="2225250" cy="1557429"/>
            <a:chOff x="2898155" y="922956"/>
            <a:chExt cx="2225250" cy="1557429"/>
          </a:xfrm>
        </p:grpSpPr>
        <p:pic>
          <p:nvPicPr>
            <p:cNvPr id="16" name="Picture 15">
              <a:extLst>
                <a:ext uri="{FF2B5EF4-FFF2-40B4-BE49-F238E27FC236}">
                  <a16:creationId xmlns:a16="http://schemas.microsoft.com/office/drawing/2014/main" id="{BE091CA3-7395-159F-0A7C-747D1DA954D4}"/>
                </a:ext>
                <a:ext uri="{C183D7F6-B498-43B3-948B-1728B52AA6E4}">
                  <adec:decorative xmlns:adec="http://schemas.microsoft.com/office/drawing/2017/decorative" val="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097285" y="1146924"/>
              <a:ext cx="1142924" cy="757187"/>
            </a:xfrm>
            <a:prstGeom prst="rect">
              <a:avLst/>
            </a:prstGeom>
          </p:spPr>
        </p:pic>
        <p:sp>
          <p:nvSpPr>
            <p:cNvPr id="17" name="TextBox 16">
              <a:extLst>
                <a:ext uri="{FF2B5EF4-FFF2-40B4-BE49-F238E27FC236}">
                  <a16:creationId xmlns:a16="http://schemas.microsoft.com/office/drawing/2014/main" id="{2C256827-0F89-146F-F64F-027AB88FD90D}"/>
                </a:ext>
              </a:extLst>
            </p:cNvPr>
            <p:cNvSpPr txBox="1"/>
            <p:nvPr/>
          </p:nvSpPr>
          <p:spPr>
            <a:xfrm>
              <a:off x="2999543" y="922956"/>
              <a:ext cx="1572866" cy="261610"/>
            </a:xfrm>
            <a:prstGeom prst="rect">
              <a:avLst/>
            </a:prstGeom>
            <a:noFill/>
          </p:spPr>
          <p:txBody>
            <a:bodyPr wrap="none" rtlCol="0">
              <a:spAutoFit/>
            </a:bodyPr>
            <a:lstStyle/>
            <a:p>
              <a:r>
                <a:rPr lang="en-US" sz="1100" b="1" i="1" dirty="0"/>
                <a:t>McNary Powerhouse</a:t>
              </a:r>
            </a:p>
          </p:txBody>
        </p:sp>
        <p:sp>
          <p:nvSpPr>
            <p:cNvPr id="18" name="TextBox 17">
              <a:extLst>
                <a:ext uri="{FF2B5EF4-FFF2-40B4-BE49-F238E27FC236}">
                  <a16:creationId xmlns:a16="http://schemas.microsoft.com/office/drawing/2014/main" id="{743B2D6C-619C-A877-ADE0-00AD87A641C1}"/>
                </a:ext>
              </a:extLst>
            </p:cNvPr>
            <p:cNvSpPr txBox="1"/>
            <p:nvPr/>
          </p:nvSpPr>
          <p:spPr>
            <a:xfrm>
              <a:off x="2898155" y="1926387"/>
              <a:ext cx="2225250" cy="553998"/>
            </a:xfrm>
            <a:prstGeom prst="rect">
              <a:avLst/>
            </a:prstGeom>
            <a:noFill/>
          </p:spPr>
          <p:txBody>
            <a:bodyPr wrap="square" rtlCol="0">
              <a:spAutoFit/>
            </a:bodyPr>
            <a:lstStyle/>
            <a:p>
              <a:pPr marL="285750" indent="-285750">
                <a:buFont typeface="Wingdings" panose="05000000000000000000" pitchFamily="2" charset="2"/>
                <a:buChar char="q"/>
              </a:pPr>
              <a:r>
                <a:rPr lang="en-US" sz="1000" dirty="0"/>
                <a:t>In PHASE II </a:t>
              </a:r>
              <a:r>
                <a:rPr lang="en-US" sz="800" dirty="0"/>
                <a:t>(Fabrication)</a:t>
              </a:r>
            </a:p>
            <a:p>
              <a:pPr marL="285750" indent="-285750">
                <a:buFont typeface="Wingdings" panose="05000000000000000000" pitchFamily="2" charset="2"/>
                <a:buChar char="q"/>
              </a:pPr>
              <a:r>
                <a:rPr lang="en-US" sz="1000" dirty="0"/>
                <a:t>14 New Turbine Runners</a:t>
              </a:r>
            </a:p>
            <a:p>
              <a:pPr marL="285750" indent="-285750">
                <a:buFont typeface="Wingdings" panose="05000000000000000000" pitchFamily="2" charset="2"/>
                <a:buChar char="q"/>
              </a:pPr>
              <a:r>
                <a:rPr lang="en-US" sz="1000" dirty="0"/>
                <a:t>3 New Generator Rewinds</a:t>
              </a:r>
            </a:p>
          </p:txBody>
        </p:sp>
      </p:grpSp>
      <p:grpSp>
        <p:nvGrpSpPr>
          <p:cNvPr id="24" name="Group 23">
            <a:extLst>
              <a:ext uri="{FF2B5EF4-FFF2-40B4-BE49-F238E27FC236}">
                <a16:creationId xmlns:a16="http://schemas.microsoft.com/office/drawing/2014/main" id="{2D0F1194-B376-EE51-3138-FCAA02AB7773}"/>
              </a:ext>
            </a:extLst>
          </p:cNvPr>
          <p:cNvGrpSpPr/>
          <p:nvPr/>
        </p:nvGrpSpPr>
        <p:grpSpPr>
          <a:xfrm>
            <a:off x="6903321" y="1814520"/>
            <a:ext cx="2122617" cy="1529568"/>
            <a:chOff x="5904890" y="784238"/>
            <a:chExt cx="2122617" cy="1529568"/>
          </a:xfrm>
        </p:grpSpPr>
        <p:grpSp>
          <p:nvGrpSpPr>
            <p:cNvPr id="25" name="Group 24">
              <a:extLst>
                <a:ext uri="{FF2B5EF4-FFF2-40B4-BE49-F238E27FC236}">
                  <a16:creationId xmlns:a16="http://schemas.microsoft.com/office/drawing/2014/main" id="{843D9857-5524-643E-8C8C-F1C0B8AF7AD8}"/>
                </a:ext>
              </a:extLst>
            </p:cNvPr>
            <p:cNvGrpSpPr/>
            <p:nvPr/>
          </p:nvGrpSpPr>
          <p:grpSpPr>
            <a:xfrm>
              <a:off x="5904890" y="784238"/>
              <a:ext cx="2122617" cy="1529568"/>
              <a:chOff x="8453051" y="3365855"/>
              <a:chExt cx="2122617" cy="1529568"/>
            </a:xfrm>
          </p:grpSpPr>
          <p:sp>
            <p:nvSpPr>
              <p:cNvPr id="27" name="TextBox 26">
                <a:extLst>
                  <a:ext uri="{FF2B5EF4-FFF2-40B4-BE49-F238E27FC236}">
                    <a16:creationId xmlns:a16="http://schemas.microsoft.com/office/drawing/2014/main" id="{32A35A31-7B6A-BDCD-5D56-78C03A293CD8}"/>
                  </a:ext>
                </a:extLst>
              </p:cNvPr>
              <p:cNvSpPr txBox="1"/>
              <p:nvPr/>
            </p:nvSpPr>
            <p:spPr>
              <a:xfrm>
                <a:off x="8539678" y="3365855"/>
                <a:ext cx="1572866" cy="261610"/>
              </a:xfrm>
              <a:prstGeom prst="rect">
                <a:avLst/>
              </a:prstGeom>
              <a:noFill/>
            </p:spPr>
            <p:txBody>
              <a:bodyPr wrap="none" rtlCol="0">
                <a:spAutoFit/>
              </a:bodyPr>
              <a:lstStyle/>
              <a:p>
                <a:r>
                  <a:rPr lang="en-US" sz="1100" b="1" i="1" dirty="0"/>
                  <a:t>Barkley Powerhouse</a:t>
                </a:r>
              </a:p>
            </p:txBody>
          </p:sp>
          <p:sp>
            <p:nvSpPr>
              <p:cNvPr id="28" name="TextBox 27">
                <a:extLst>
                  <a:ext uri="{FF2B5EF4-FFF2-40B4-BE49-F238E27FC236}">
                    <a16:creationId xmlns:a16="http://schemas.microsoft.com/office/drawing/2014/main" id="{DC87CC5A-B2F2-F921-9B42-C0427F845CCC}"/>
                  </a:ext>
                </a:extLst>
              </p:cNvPr>
              <p:cNvSpPr txBox="1"/>
              <p:nvPr/>
            </p:nvSpPr>
            <p:spPr>
              <a:xfrm>
                <a:off x="8453051" y="4341425"/>
                <a:ext cx="2122617" cy="553998"/>
              </a:xfrm>
              <a:prstGeom prst="rect">
                <a:avLst/>
              </a:prstGeom>
              <a:noFill/>
            </p:spPr>
            <p:txBody>
              <a:bodyPr wrap="square" rtlCol="0">
                <a:spAutoFit/>
              </a:bodyPr>
              <a:lstStyle/>
              <a:p>
                <a:pPr marL="285750" indent="-285750">
                  <a:buFont typeface="Wingdings" panose="05000000000000000000" pitchFamily="2" charset="2"/>
                  <a:buChar char="q"/>
                </a:pPr>
                <a:r>
                  <a:rPr lang="en-US" sz="1000" dirty="0"/>
                  <a:t>In PHASE II </a:t>
                </a:r>
                <a:r>
                  <a:rPr lang="en-US" sz="800" dirty="0"/>
                  <a:t>(Fabrication)</a:t>
                </a:r>
              </a:p>
              <a:p>
                <a:pPr marL="285750" indent="-285750">
                  <a:buFont typeface="Wingdings" panose="05000000000000000000" pitchFamily="2" charset="2"/>
                  <a:buChar char="q"/>
                </a:pPr>
                <a:r>
                  <a:rPr lang="en-US" sz="1000" dirty="0"/>
                  <a:t>4 New Turbine Runners</a:t>
                </a:r>
              </a:p>
              <a:p>
                <a:pPr marL="285750" indent="-285750">
                  <a:buFont typeface="Wingdings" panose="05000000000000000000" pitchFamily="2" charset="2"/>
                  <a:buChar char="q"/>
                </a:pPr>
                <a:r>
                  <a:rPr lang="en-US" sz="1000" dirty="0"/>
                  <a:t>3 New Generator Rewinds</a:t>
                </a:r>
              </a:p>
            </p:txBody>
          </p:sp>
        </p:grpSp>
        <p:pic>
          <p:nvPicPr>
            <p:cNvPr id="26" name="Picture 4">
              <a:extLst>
                <a:ext uri="{FF2B5EF4-FFF2-40B4-BE49-F238E27FC236}">
                  <a16:creationId xmlns:a16="http://schemas.microsoft.com/office/drawing/2014/main" id="{C9B44087-33BE-4405-2A46-8DA0317C2F9B}"/>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265669" y="1026020"/>
              <a:ext cx="1063037" cy="7103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a:extLst>
              <a:ext uri="{FF2B5EF4-FFF2-40B4-BE49-F238E27FC236}">
                <a16:creationId xmlns:a16="http://schemas.microsoft.com/office/drawing/2014/main" id="{261F171D-9AA1-2112-AFF6-1C7017651330}"/>
              </a:ext>
            </a:extLst>
          </p:cNvPr>
          <p:cNvGrpSpPr/>
          <p:nvPr/>
        </p:nvGrpSpPr>
        <p:grpSpPr>
          <a:xfrm>
            <a:off x="5208493" y="905785"/>
            <a:ext cx="2122617" cy="1529568"/>
            <a:chOff x="1262451" y="1318678"/>
            <a:chExt cx="2122617" cy="1529568"/>
          </a:xfrm>
        </p:grpSpPr>
        <p:grpSp>
          <p:nvGrpSpPr>
            <p:cNvPr id="30" name="Group 29">
              <a:extLst>
                <a:ext uri="{FF2B5EF4-FFF2-40B4-BE49-F238E27FC236}">
                  <a16:creationId xmlns:a16="http://schemas.microsoft.com/office/drawing/2014/main" id="{9770EAE3-5746-4A7D-2D6F-ECF96B616EED}"/>
                </a:ext>
              </a:extLst>
            </p:cNvPr>
            <p:cNvGrpSpPr/>
            <p:nvPr/>
          </p:nvGrpSpPr>
          <p:grpSpPr>
            <a:xfrm>
              <a:off x="1262451" y="1318678"/>
              <a:ext cx="2122617" cy="1529568"/>
              <a:chOff x="8453051" y="3365855"/>
              <a:chExt cx="2122617" cy="1529568"/>
            </a:xfrm>
          </p:grpSpPr>
          <p:sp>
            <p:nvSpPr>
              <p:cNvPr id="32" name="TextBox 31">
                <a:extLst>
                  <a:ext uri="{FF2B5EF4-FFF2-40B4-BE49-F238E27FC236}">
                    <a16:creationId xmlns:a16="http://schemas.microsoft.com/office/drawing/2014/main" id="{758DA304-A9DF-73D2-2595-DFFF1F9B4926}"/>
                  </a:ext>
                </a:extLst>
              </p:cNvPr>
              <p:cNvSpPr txBox="1"/>
              <p:nvPr/>
            </p:nvSpPr>
            <p:spPr>
              <a:xfrm>
                <a:off x="8539678" y="3365855"/>
                <a:ext cx="1885453" cy="261610"/>
              </a:xfrm>
              <a:prstGeom prst="rect">
                <a:avLst/>
              </a:prstGeom>
              <a:noFill/>
            </p:spPr>
            <p:txBody>
              <a:bodyPr wrap="none" rtlCol="0">
                <a:spAutoFit/>
              </a:bodyPr>
              <a:lstStyle/>
              <a:p>
                <a:r>
                  <a:rPr lang="en-US" sz="1100" b="1" i="1" dirty="0"/>
                  <a:t>Fort Randall Powerhouse</a:t>
                </a:r>
              </a:p>
            </p:txBody>
          </p:sp>
          <p:sp>
            <p:nvSpPr>
              <p:cNvPr id="33" name="TextBox 32">
                <a:extLst>
                  <a:ext uri="{FF2B5EF4-FFF2-40B4-BE49-F238E27FC236}">
                    <a16:creationId xmlns:a16="http://schemas.microsoft.com/office/drawing/2014/main" id="{405FE8BC-25D0-481E-CD01-2AB44CCABD5D}"/>
                  </a:ext>
                </a:extLst>
              </p:cNvPr>
              <p:cNvSpPr txBox="1"/>
              <p:nvPr/>
            </p:nvSpPr>
            <p:spPr>
              <a:xfrm>
                <a:off x="8453051" y="4341425"/>
                <a:ext cx="2122617" cy="553998"/>
              </a:xfrm>
              <a:prstGeom prst="rect">
                <a:avLst/>
              </a:prstGeom>
              <a:noFill/>
            </p:spPr>
            <p:txBody>
              <a:bodyPr wrap="square" rtlCol="0">
                <a:spAutoFit/>
              </a:bodyPr>
              <a:lstStyle/>
              <a:p>
                <a:pPr marL="285750" indent="-285750">
                  <a:buFont typeface="Wingdings" panose="05000000000000000000" pitchFamily="2" charset="2"/>
                  <a:buChar char="q"/>
                </a:pPr>
                <a:r>
                  <a:rPr lang="en-US" sz="1000" dirty="0"/>
                  <a:t>In PHASE II </a:t>
                </a:r>
                <a:r>
                  <a:rPr lang="en-US" sz="800" dirty="0"/>
                  <a:t>(Fabrication)</a:t>
                </a:r>
              </a:p>
              <a:p>
                <a:pPr marL="285750" indent="-285750">
                  <a:buFont typeface="Wingdings" panose="05000000000000000000" pitchFamily="2" charset="2"/>
                  <a:buChar char="q"/>
                </a:pPr>
                <a:r>
                  <a:rPr lang="en-US" sz="1000" dirty="0"/>
                  <a:t>8 New Turbine Runners</a:t>
                </a:r>
              </a:p>
              <a:p>
                <a:pPr marL="285750" indent="-285750">
                  <a:buFont typeface="Wingdings" panose="05000000000000000000" pitchFamily="2" charset="2"/>
                  <a:buChar char="q"/>
                </a:pPr>
                <a:r>
                  <a:rPr lang="en-US" sz="1000" dirty="0"/>
                  <a:t>8 New Generator Rewinds</a:t>
                </a:r>
              </a:p>
            </p:txBody>
          </p:sp>
        </p:grpSp>
        <p:pic>
          <p:nvPicPr>
            <p:cNvPr id="31" name="Picture 2">
              <a:extLst>
                <a:ext uri="{FF2B5EF4-FFF2-40B4-BE49-F238E27FC236}">
                  <a16:creationId xmlns:a16="http://schemas.microsoft.com/office/drawing/2014/main" id="{D298DFB6-1C6C-0434-E10C-172A8E4A044F}"/>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705005" y="1552297"/>
              <a:ext cx="1120048" cy="7483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a:extLst>
              <a:ext uri="{FF2B5EF4-FFF2-40B4-BE49-F238E27FC236}">
                <a16:creationId xmlns:a16="http://schemas.microsoft.com/office/drawing/2014/main" id="{4E7426D7-6C73-46DC-7CB2-E38561B79CC1}"/>
              </a:ext>
            </a:extLst>
          </p:cNvPr>
          <p:cNvGrpSpPr/>
          <p:nvPr/>
        </p:nvGrpSpPr>
        <p:grpSpPr>
          <a:xfrm>
            <a:off x="8379318" y="1003677"/>
            <a:ext cx="2122617" cy="1683456"/>
            <a:chOff x="1329969" y="1266191"/>
            <a:chExt cx="2122617" cy="1683456"/>
          </a:xfrm>
        </p:grpSpPr>
        <p:grpSp>
          <p:nvGrpSpPr>
            <p:cNvPr id="35" name="Group 34">
              <a:extLst>
                <a:ext uri="{FF2B5EF4-FFF2-40B4-BE49-F238E27FC236}">
                  <a16:creationId xmlns:a16="http://schemas.microsoft.com/office/drawing/2014/main" id="{F4DF43E8-B2BC-5BB3-1AA7-D528F42D2B5E}"/>
                </a:ext>
              </a:extLst>
            </p:cNvPr>
            <p:cNvGrpSpPr/>
            <p:nvPr/>
          </p:nvGrpSpPr>
          <p:grpSpPr>
            <a:xfrm>
              <a:off x="1329969" y="1266191"/>
              <a:ext cx="2122617" cy="1683456"/>
              <a:chOff x="8453051" y="3365855"/>
              <a:chExt cx="2122617" cy="1683456"/>
            </a:xfrm>
          </p:grpSpPr>
          <p:sp>
            <p:nvSpPr>
              <p:cNvPr id="37" name="TextBox 36">
                <a:extLst>
                  <a:ext uri="{FF2B5EF4-FFF2-40B4-BE49-F238E27FC236}">
                    <a16:creationId xmlns:a16="http://schemas.microsoft.com/office/drawing/2014/main" id="{B2E357F0-346B-7542-408B-BDBA44AD8481}"/>
                  </a:ext>
                </a:extLst>
              </p:cNvPr>
              <p:cNvSpPr txBox="1"/>
              <p:nvPr/>
            </p:nvSpPr>
            <p:spPr>
              <a:xfrm>
                <a:off x="8539678" y="3365855"/>
                <a:ext cx="1853392" cy="261610"/>
              </a:xfrm>
              <a:prstGeom prst="rect">
                <a:avLst/>
              </a:prstGeom>
              <a:noFill/>
            </p:spPr>
            <p:txBody>
              <a:bodyPr wrap="none" rtlCol="0">
                <a:spAutoFit/>
              </a:bodyPr>
              <a:lstStyle/>
              <a:p>
                <a:r>
                  <a:rPr lang="en-US" sz="1100" b="1" i="1" dirty="0"/>
                  <a:t>Old Hickory Powerhouse</a:t>
                </a:r>
              </a:p>
            </p:txBody>
          </p:sp>
          <p:sp>
            <p:nvSpPr>
              <p:cNvPr id="38" name="TextBox 37">
                <a:extLst>
                  <a:ext uri="{FF2B5EF4-FFF2-40B4-BE49-F238E27FC236}">
                    <a16:creationId xmlns:a16="http://schemas.microsoft.com/office/drawing/2014/main" id="{05C691B3-CDD8-74A8-5B07-6A45BAE87C66}"/>
                  </a:ext>
                </a:extLst>
              </p:cNvPr>
              <p:cNvSpPr txBox="1"/>
              <p:nvPr/>
            </p:nvSpPr>
            <p:spPr>
              <a:xfrm>
                <a:off x="8453051" y="4341425"/>
                <a:ext cx="2122617" cy="707886"/>
              </a:xfrm>
              <a:prstGeom prst="rect">
                <a:avLst/>
              </a:prstGeom>
              <a:noFill/>
            </p:spPr>
            <p:txBody>
              <a:bodyPr wrap="square" rtlCol="0">
                <a:spAutoFit/>
              </a:bodyPr>
              <a:lstStyle/>
              <a:p>
                <a:pPr marL="285750" indent="-285750">
                  <a:buFont typeface="Wingdings" panose="05000000000000000000" pitchFamily="2" charset="2"/>
                  <a:buChar char="q"/>
                </a:pPr>
                <a:r>
                  <a:rPr lang="en-US" sz="1000" dirty="0"/>
                  <a:t>In PHASE II (Construction)</a:t>
                </a:r>
                <a:endParaRPr lang="en-US" sz="800" dirty="0"/>
              </a:p>
              <a:p>
                <a:pPr marL="285750" indent="-285750">
                  <a:buFont typeface="Wingdings" panose="05000000000000000000" pitchFamily="2" charset="2"/>
                  <a:buChar char="q"/>
                </a:pPr>
                <a:r>
                  <a:rPr lang="en-US" sz="1000" dirty="0"/>
                  <a:t>3 New Turbine Runners</a:t>
                </a:r>
              </a:p>
              <a:p>
                <a:pPr marL="742950" lvl="1" indent="-285750">
                  <a:buFont typeface="Wingdings" panose="05000000000000000000" pitchFamily="2" charset="2"/>
                  <a:buChar char="q"/>
                </a:pPr>
                <a:r>
                  <a:rPr lang="en-US" sz="1000" dirty="0"/>
                  <a:t>Optional 4</a:t>
                </a:r>
                <a:r>
                  <a:rPr lang="en-US" sz="1000" baseline="30000" dirty="0"/>
                  <a:t>th</a:t>
                </a:r>
                <a:r>
                  <a:rPr lang="en-US" sz="1000" dirty="0"/>
                  <a:t> Unit</a:t>
                </a:r>
              </a:p>
              <a:p>
                <a:pPr marL="285750" indent="-285750">
                  <a:buFont typeface="Wingdings" panose="05000000000000000000" pitchFamily="2" charset="2"/>
                  <a:buChar char="q"/>
                </a:pPr>
                <a:r>
                  <a:rPr lang="en-US" sz="1000" dirty="0"/>
                  <a:t>3 New Generator Rewinds</a:t>
                </a:r>
              </a:p>
            </p:txBody>
          </p:sp>
        </p:grpSp>
        <p:pic>
          <p:nvPicPr>
            <p:cNvPr id="36" name="Picture 2">
              <a:extLst>
                <a:ext uri="{FF2B5EF4-FFF2-40B4-BE49-F238E27FC236}">
                  <a16:creationId xmlns:a16="http://schemas.microsoft.com/office/drawing/2014/main" id="{8814BFBB-8C6A-4CAD-6393-F9757405868C}"/>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656206" y="1506481"/>
              <a:ext cx="1186420" cy="78234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38">
            <a:extLst>
              <a:ext uri="{FF2B5EF4-FFF2-40B4-BE49-F238E27FC236}">
                <a16:creationId xmlns:a16="http://schemas.microsoft.com/office/drawing/2014/main" id="{D6E96760-9C5F-3C97-5601-17EDD8C005D2}"/>
              </a:ext>
            </a:extLst>
          </p:cNvPr>
          <p:cNvGrpSpPr/>
          <p:nvPr/>
        </p:nvGrpSpPr>
        <p:grpSpPr>
          <a:xfrm>
            <a:off x="10206631" y="895086"/>
            <a:ext cx="2122617" cy="1529568"/>
            <a:chOff x="2519392" y="1122178"/>
            <a:chExt cx="2122617" cy="1529568"/>
          </a:xfrm>
        </p:grpSpPr>
        <p:grpSp>
          <p:nvGrpSpPr>
            <p:cNvPr id="40" name="Group 39">
              <a:extLst>
                <a:ext uri="{FF2B5EF4-FFF2-40B4-BE49-F238E27FC236}">
                  <a16:creationId xmlns:a16="http://schemas.microsoft.com/office/drawing/2014/main" id="{301CB932-662A-9619-4323-71A4FF6CB609}"/>
                </a:ext>
              </a:extLst>
            </p:cNvPr>
            <p:cNvGrpSpPr/>
            <p:nvPr/>
          </p:nvGrpSpPr>
          <p:grpSpPr>
            <a:xfrm>
              <a:off x="2519392" y="1122178"/>
              <a:ext cx="2122617" cy="1529568"/>
              <a:chOff x="8453051" y="3365855"/>
              <a:chExt cx="2122617" cy="1529568"/>
            </a:xfrm>
          </p:grpSpPr>
          <p:sp>
            <p:nvSpPr>
              <p:cNvPr id="42" name="TextBox 41">
                <a:extLst>
                  <a:ext uri="{FF2B5EF4-FFF2-40B4-BE49-F238E27FC236}">
                    <a16:creationId xmlns:a16="http://schemas.microsoft.com/office/drawing/2014/main" id="{40AB5C68-741D-A6A6-C5EC-E12C425654BA}"/>
                  </a:ext>
                </a:extLst>
              </p:cNvPr>
              <p:cNvSpPr txBox="1"/>
              <p:nvPr/>
            </p:nvSpPr>
            <p:spPr>
              <a:xfrm>
                <a:off x="8539678" y="3365855"/>
                <a:ext cx="1798890" cy="261610"/>
              </a:xfrm>
              <a:prstGeom prst="rect">
                <a:avLst/>
              </a:prstGeom>
              <a:noFill/>
            </p:spPr>
            <p:txBody>
              <a:bodyPr wrap="none" rtlCol="0">
                <a:spAutoFit/>
              </a:bodyPr>
              <a:lstStyle/>
              <a:p>
                <a:r>
                  <a:rPr lang="en-US" sz="1100" b="1" i="1" dirty="0"/>
                  <a:t>Wolf Creek Powerhouse</a:t>
                </a:r>
              </a:p>
            </p:txBody>
          </p:sp>
          <p:sp>
            <p:nvSpPr>
              <p:cNvPr id="43" name="TextBox 42">
                <a:extLst>
                  <a:ext uri="{FF2B5EF4-FFF2-40B4-BE49-F238E27FC236}">
                    <a16:creationId xmlns:a16="http://schemas.microsoft.com/office/drawing/2014/main" id="{25649DBB-215C-58FC-9BBC-6ECB3019CD6C}"/>
                  </a:ext>
                </a:extLst>
              </p:cNvPr>
              <p:cNvSpPr txBox="1"/>
              <p:nvPr/>
            </p:nvSpPr>
            <p:spPr>
              <a:xfrm>
                <a:off x="8453051" y="4341425"/>
                <a:ext cx="2122617" cy="553998"/>
              </a:xfrm>
              <a:prstGeom prst="rect">
                <a:avLst/>
              </a:prstGeom>
              <a:noFill/>
            </p:spPr>
            <p:txBody>
              <a:bodyPr wrap="square" rtlCol="0">
                <a:spAutoFit/>
              </a:bodyPr>
              <a:lstStyle/>
              <a:p>
                <a:pPr marL="285750" indent="-285750">
                  <a:buFont typeface="Wingdings" panose="05000000000000000000" pitchFamily="2" charset="2"/>
                  <a:buChar char="q"/>
                </a:pPr>
                <a:r>
                  <a:rPr lang="en-US" sz="1000" dirty="0"/>
                  <a:t>In PHASE I </a:t>
                </a:r>
                <a:r>
                  <a:rPr lang="en-US" sz="800" dirty="0"/>
                  <a:t>(In Design)</a:t>
                </a:r>
              </a:p>
              <a:p>
                <a:pPr marL="285750" indent="-285750">
                  <a:buFont typeface="Wingdings" panose="05000000000000000000" pitchFamily="2" charset="2"/>
                  <a:buChar char="q"/>
                </a:pPr>
                <a:r>
                  <a:rPr lang="en-US" sz="1000" dirty="0"/>
                  <a:t>6 New Turbine Runners</a:t>
                </a:r>
              </a:p>
              <a:p>
                <a:pPr marL="285750" indent="-285750">
                  <a:buFont typeface="Wingdings" panose="05000000000000000000" pitchFamily="2" charset="2"/>
                  <a:buChar char="q"/>
                </a:pPr>
                <a:r>
                  <a:rPr lang="en-US" sz="1000" dirty="0"/>
                  <a:t>4 New Generator Rewinds</a:t>
                </a:r>
              </a:p>
            </p:txBody>
          </p:sp>
        </p:grpSp>
        <p:pic>
          <p:nvPicPr>
            <p:cNvPr id="41" name="Picture 2">
              <a:extLst>
                <a:ext uri="{FF2B5EF4-FFF2-40B4-BE49-F238E27FC236}">
                  <a16:creationId xmlns:a16="http://schemas.microsoft.com/office/drawing/2014/main" id="{460E6D03-49EA-E78C-C39F-CE4B65209176}"/>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917958" y="1378176"/>
              <a:ext cx="1128296" cy="7521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43">
            <a:extLst>
              <a:ext uri="{FF2B5EF4-FFF2-40B4-BE49-F238E27FC236}">
                <a16:creationId xmlns:a16="http://schemas.microsoft.com/office/drawing/2014/main" id="{C226292E-29FE-1584-170D-DD71B6E8D120}"/>
              </a:ext>
            </a:extLst>
          </p:cNvPr>
          <p:cNvGrpSpPr/>
          <p:nvPr/>
        </p:nvGrpSpPr>
        <p:grpSpPr>
          <a:xfrm>
            <a:off x="10224814" y="2605587"/>
            <a:ext cx="2122617" cy="1683456"/>
            <a:chOff x="8453051" y="3365855"/>
            <a:chExt cx="2122617" cy="1683456"/>
          </a:xfrm>
        </p:grpSpPr>
        <p:grpSp>
          <p:nvGrpSpPr>
            <p:cNvPr id="45" name="Group 44">
              <a:extLst>
                <a:ext uri="{FF2B5EF4-FFF2-40B4-BE49-F238E27FC236}">
                  <a16:creationId xmlns:a16="http://schemas.microsoft.com/office/drawing/2014/main" id="{EAF68783-E574-9866-7A49-1976FDA186FF}"/>
                </a:ext>
              </a:extLst>
            </p:cNvPr>
            <p:cNvGrpSpPr/>
            <p:nvPr/>
          </p:nvGrpSpPr>
          <p:grpSpPr>
            <a:xfrm>
              <a:off x="8539678" y="3365855"/>
              <a:ext cx="1587294" cy="1000441"/>
              <a:chOff x="8539678" y="3365855"/>
              <a:chExt cx="1587294" cy="1000441"/>
            </a:xfrm>
          </p:grpSpPr>
          <p:pic>
            <p:nvPicPr>
              <p:cNvPr id="47" name="Picture 46">
                <a:extLst>
                  <a:ext uri="{FF2B5EF4-FFF2-40B4-BE49-F238E27FC236}">
                    <a16:creationId xmlns:a16="http://schemas.microsoft.com/office/drawing/2014/main" id="{23A84E39-8F13-B1A5-2C70-DBC48107D10D}"/>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8763845" y="3625608"/>
                <a:ext cx="1104395" cy="740688"/>
              </a:xfrm>
              <a:prstGeom prst="rect">
                <a:avLst/>
              </a:prstGeom>
            </p:spPr>
          </p:pic>
          <p:sp>
            <p:nvSpPr>
              <p:cNvPr id="48" name="TextBox 47">
                <a:extLst>
                  <a:ext uri="{FF2B5EF4-FFF2-40B4-BE49-F238E27FC236}">
                    <a16:creationId xmlns:a16="http://schemas.microsoft.com/office/drawing/2014/main" id="{79380233-A3AC-53ED-B470-5269941909CB}"/>
                  </a:ext>
                </a:extLst>
              </p:cNvPr>
              <p:cNvSpPr txBox="1"/>
              <p:nvPr/>
            </p:nvSpPr>
            <p:spPr>
              <a:xfrm>
                <a:off x="8539678" y="3365855"/>
                <a:ext cx="1587294" cy="261610"/>
              </a:xfrm>
              <a:prstGeom prst="rect">
                <a:avLst/>
              </a:prstGeom>
              <a:noFill/>
            </p:spPr>
            <p:txBody>
              <a:bodyPr wrap="none" rtlCol="0">
                <a:spAutoFit/>
              </a:bodyPr>
              <a:lstStyle/>
              <a:p>
                <a:r>
                  <a:rPr lang="en-US" sz="1100" b="1" i="1" dirty="0"/>
                  <a:t>Philpott Powerhouse</a:t>
                </a:r>
              </a:p>
            </p:txBody>
          </p:sp>
        </p:grpSp>
        <p:sp>
          <p:nvSpPr>
            <p:cNvPr id="46" name="TextBox 45">
              <a:extLst>
                <a:ext uri="{FF2B5EF4-FFF2-40B4-BE49-F238E27FC236}">
                  <a16:creationId xmlns:a16="http://schemas.microsoft.com/office/drawing/2014/main" id="{EE3CEA14-DCCF-BE9F-5460-A582BEC57615}"/>
                </a:ext>
              </a:extLst>
            </p:cNvPr>
            <p:cNvSpPr txBox="1"/>
            <p:nvPr/>
          </p:nvSpPr>
          <p:spPr>
            <a:xfrm>
              <a:off x="8453051" y="4341425"/>
              <a:ext cx="2122617" cy="707886"/>
            </a:xfrm>
            <a:prstGeom prst="rect">
              <a:avLst/>
            </a:prstGeom>
            <a:noFill/>
          </p:spPr>
          <p:txBody>
            <a:bodyPr wrap="square" rtlCol="0">
              <a:spAutoFit/>
            </a:bodyPr>
            <a:lstStyle/>
            <a:p>
              <a:pPr marL="285750" indent="-285750">
                <a:buFont typeface="Wingdings" panose="05000000000000000000" pitchFamily="2" charset="2"/>
                <a:buChar char="q"/>
              </a:pPr>
              <a:r>
                <a:rPr lang="en-US" sz="1000" dirty="0"/>
                <a:t>In PHASE II </a:t>
              </a:r>
              <a:r>
                <a:rPr lang="en-US" sz="800" dirty="0"/>
                <a:t>(Construction)</a:t>
              </a:r>
            </a:p>
            <a:p>
              <a:pPr marL="285750" indent="-285750">
                <a:buFont typeface="Wingdings" panose="05000000000000000000" pitchFamily="2" charset="2"/>
                <a:buChar char="q"/>
              </a:pPr>
              <a:r>
                <a:rPr lang="en-US" sz="1000" dirty="0"/>
                <a:t>2 New Turbine Runners</a:t>
              </a:r>
            </a:p>
            <a:p>
              <a:pPr marL="285750" indent="-285750">
                <a:buFont typeface="Wingdings" panose="05000000000000000000" pitchFamily="2" charset="2"/>
                <a:buChar char="q"/>
              </a:pPr>
              <a:r>
                <a:rPr lang="en-US" sz="1000" dirty="0"/>
                <a:t>2 New Generator Rewinds</a:t>
              </a:r>
            </a:p>
            <a:p>
              <a:pPr marL="285750" indent="-285750">
                <a:buFont typeface="Wingdings" panose="05000000000000000000" pitchFamily="2" charset="2"/>
                <a:buChar char="q"/>
              </a:pPr>
              <a:r>
                <a:rPr lang="en-US" sz="1000" dirty="0"/>
                <a:t>15MW TO 19 MW</a:t>
              </a:r>
            </a:p>
          </p:txBody>
        </p:sp>
      </p:grpSp>
      <p:cxnSp>
        <p:nvCxnSpPr>
          <p:cNvPr id="63" name="Straight Arrow Connector 62">
            <a:extLst>
              <a:ext uri="{FF2B5EF4-FFF2-40B4-BE49-F238E27FC236}">
                <a16:creationId xmlns:a16="http://schemas.microsoft.com/office/drawing/2014/main" id="{C3133D12-8184-A53B-760A-A6AAA93048A1}"/>
              </a:ext>
            </a:extLst>
          </p:cNvPr>
          <p:cNvCxnSpPr>
            <a:cxnSpLocks/>
          </p:cNvCxnSpPr>
          <p:nvPr/>
        </p:nvCxnSpPr>
        <p:spPr>
          <a:xfrm>
            <a:off x="3354763" y="3343614"/>
            <a:ext cx="690349" cy="128485"/>
          </a:xfrm>
          <a:prstGeom prst="straightConnector1">
            <a:avLst/>
          </a:prstGeom>
          <a:ln w="28575">
            <a:solidFill>
              <a:srgbClr val="568AAE"/>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C4B85A10-1F13-4C26-CD47-8ED41A031CD7}"/>
              </a:ext>
            </a:extLst>
          </p:cNvPr>
          <p:cNvCxnSpPr>
            <a:cxnSpLocks/>
          </p:cNvCxnSpPr>
          <p:nvPr/>
        </p:nvCxnSpPr>
        <p:spPr>
          <a:xfrm>
            <a:off x="2822588" y="4256311"/>
            <a:ext cx="3189101" cy="464797"/>
          </a:xfrm>
          <a:prstGeom prst="straightConnector1">
            <a:avLst/>
          </a:prstGeom>
          <a:ln w="28575">
            <a:solidFill>
              <a:srgbClr val="568AAE"/>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B1A5DBF6-F111-2109-6A12-CCE1C719E8A2}"/>
              </a:ext>
            </a:extLst>
          </p:cNvPr>
          <p:cNvCxnSpPr>
            <a:cxnSpLocks/>
            <a:stCxn id="18" idx="2"/>
          </p:cNvCxnSpPr>
          <p:nvPr/>
        </p:nvCxnSpPr>
        <p:spPr>
          <a:xfrm>
            <a:off x="3030844" y="2395028"/>
            <a:ext cx="1441795" cy="979507"/>
          </a:xfrm>
          <a:prstGeom prst="straightConnector1">
            <a:avLst/>
          </a:prstGeom>
          <a:ln w="28575">
            <a:solidFill>
              <a:srgbClr val="568AAE"/>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1BA52CCD-55BE-F233-F9FE-F0C2E504D06E}"/>
              </a:ext>
            </a:extLst>
          </p:cNvPr>
          <p:cNvCxnSpPr>
            <a:cxnSpLocks/>
          </p:cNvCxnSpPr>
          <p:nvPr/>
        </p:nvCxnSpPr>
        <p:spPr>
          <a:xfrm>
            <a:off x="5360518" y="2980250"/>
            <a:ext cx="390552" cy="776883"/>
          </a:xfrm>
          <a:prstGeom prst="straightConnector1">
            <a:avLst/>
          </a:prstGeom>
          <a:ln w="28575">
            <a:solidFill>
              <a:srgbClr val="568AAE"/>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094903A5-BD30-8CFD-7232-CAB0AF49CD32}"/>
              </a:ext>
            </a:extLst>
          </p:cNvPr>
          <p:cNvCxnSpPr>
            <a:cxnSpLocks/>
            <a:stCxn id="33" idx="2"/>
          </p:cNvCxnSpPr>
          <p:nvPr/>
        </p:nvCxnSpPr>
        <p:spPr>
          <a:xfrm flipH="1">
            <a:off x="5899730" y="2435353"/>
            <a:ext cx="370072" cy="1499642"/>
          </a:xfrm>
          <a:prstGeom prst="straightConnector1">
            <a:avLst/>
          </a:prstGeom>
          <a:ln w="28575">
            <a:solidFill>
              <a:srgbClr val="568AAE"/>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EF15DCF0-9CB2-9656-99D9-A244AD2FB54F}"/>
              </a:ext>
            </a:extLst>
          </p:cNvPr>
          <p:cNvCxnSpPr>
            <a:cxnSpLocks/>
          </p:cNvCxnSpPr>
          <p:nvPr/>
        </p:nvCxnSpPr>
        <p:spPr>
          <a:xfrm flipH="1">
            <a:off x="6711012" y="3364367"/>
            <a:ext cx="367204" cy="1115159"/>
          </a:xfrm>
          <a:prstGeom prst="straightConnector1">
            <a:avLst/>
          </a:prstGeom>
          <a:ln w="28575">
            <a:solidFill>
              <a:srgbClr val="568AAE"/>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A3D1E486-754B-9C00-C004-EEE2D409A599}"/>
              </a:ext>
            </a:extLst>
          </p:cNvPr>
          <p:cNvCxnSpPr>
            <a:cxnSpLocks/>
          </p:cNvCxnSpPr>
          <p:nvPr/>
        </p:nvCxnSpPr>
        <p:spPr>
          <a:xfrm flipH="1">
            <a:off x="7044515" y="2741033"/>
            <a:ext cx="2567603" cy="1773517"/>
          </a:xfrm>
          <a:prstGeom prst="straightConnector1">
            <a:avLst/>
          </a:prstGeom>
          <a:ln w="28575">
            <a:solidFill>
              <a:srgbClr val="568AAE"/>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7D788825-0392-9519-ADE9-00CD701E960B}"/>
              </a:ext>
            </a:extLst>
          </p:cNvPr>
          <p:cNvCxnSpPr>
            <a:cxnSpLocks/>
          </p:cNvCxnSpPr>
          <p:nvPr/>
        </p:nvCxnSpPr>
        <p:spPr>
          <a:xfrm flipH="1">
            <a:off x="7193453" y="2453810"/>
            <a:ext cx="3480057" cy="2083396"/>
          </a:xfrm>
          <a:prstGeom prst="straightConnector1">
            <a:avLst/>
          </a:prstGeom>
          <a:ln w="28575">
            <a:solidFill>
              <a:srgbClr val="568AAE"/>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FC154560-AA58-A936-C453-07DD3058D278}"/>
              </a:ext>
            </a:extLst>
          </p:cNvPr>
          <p:cNvCxnSpPr>
            <a:cxnSpLocks/>
          </p:cNvCxnSpPr>
          <p:nvPr/>
        </p:nvCxnSpPr>
        <p:spPr>
          <a:xfrm flipH="1">
            <a:off x="7563243" y="3019183"/>
            <a:ext cx="2718612" cy="1478443"/>
          </a:xfrm>
          <a:prstGeom prst="straightConnector1">
            <a:avLst/>
          </a:prstGeom>
          <a:ln w="28575">
            <a:solidFill>
              <a:srgbClr val="568AAE"/>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9B79623C-F063-C696-F5E5-58A6046EF97D}"/>
              </a:ext>
            </a:extLst>
          </p:cNvPr>
          <p:cNvCxnSpPr>
            <a:cxnSpLocks/>
          </p:cNvCxnSpPr>
          <p:nvPr/>
        </p:nvCxnSpPr>
        <p:spPr>
          <a:xfrm flipH="1">
            <a:off x="7348029" y="4510058"/>
            <a:ext cx="1350207" cy="282642"/>
          </a:xfrm>
          <a:prstGeom prst="straightConnector1">
            <a:avLst/>
          </a:prstGeom>
          <a:ln w="28575">
            <a:solidFill>
              <a:srgbClr val="568AAE"/>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1768B559-336D-196D-C0CB-5BC2CB2EF638}"/>
              </a:ext>
            </a:extLst>
          </p:cNvPr>
          <p:cNvCxnSpPr>
            <a:cxnSpLocks/>
          </p:cNvCxnSpPr>
          <p:nvPr/>
        </p:nvCxnSpPr>
        <p:spPr>
          <a:xfrm flipH="1" flipV="1">
            <a:off x="7408903" y="5231933"/>
            <a:ext cx="404918" cy="485409"/>
          </a:xfrm>
          <a:prstGeom prst="straightConnector1">
            <a:avLst/>
          </a:prstGeom>
          <a:ln w="28575">
            <a:solidFill>
              <a:srgbClr val="568AAE"/>
            </a:solidFill>
            <a:tailEnd type="triangle"/>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20176656-E2C1-E6F2-2189-0A05A7535167}"/>
              </a:ext>
            </a:extLst>
          </p:cNvPr>
          <p:cNvGrpSpPr/>
          <p:nvPr/>
        </p:nvGrpSpPr>
        <p:grpSpPr>
          <a:xfrm>
            <a:off x="8653555" y="3776185"/>
            <a:ext cx="1913058" cy="1441220"/>
            <a:chOff x="10389569" y="3765380"/>
            <a:chExt cx="1913058" cy="1441220"/>
          </a:xfrm>
        </p:grpSpPr>
        <p:sp>
          <p:nvSpPr>
            <p:cNvPr id="61" name="TextBox 60">
              <a:extLst>
                <a:ext uri="{FF2B5EF4-FFF2-40B4-BE49-F238E27FC236}">
                  <a16:creationId xmlns:a16="http://schemas.microsoft.com/office/drawing/2014/main" id="{CC255C3D-680C-8417-4C09-F28C93834FED}"/>
                </a:ext>
              </a:extLst>
            </p:cNvPr>
            <p:cNvSpPr txBox="1"/>
            <p:nvPr/>
          </p:nvSpPr>
          <p:spPr>
            <a:xfrm>
              <a:off x="10389569" y="4806490"/>
              <a:ext cx="1913058" cy="400110"/>
            </a:xfrm>
            <a:prstGeom prst="rect">
              <a:avLst/>
            </a:prstGeom>
            <a:noFill/>
          </p:spPr>
          <p:txBody>
            <a:bodyPr wrap="square" rtlCol="0">
              <a:spAutoFit/>
            </a:bodyPr>
            <a:lstStyle/>
            <a:p>
              <a:pPr marL="171450" indent="-171450">
                <a:buFont typeface="Wingdings" panose="05000000000000000000" pitchFamily="2" charset="2"/>
                <a:buChar char="q"/>
              </a:pPr>
              <a:r>
                <a:rPr lang="en-US" sz="1000" dirty="0"/>
                <a:t>In PHASE II </a:t>
              </a:r>
              <a:r>
                <a:rPr lang="en-US" sz="800" dirty="0"/>
                <a:t>(Construction)</a:t>
              </a:r>
            </a:p>
            <a:p>
              <a:pPr marL="171450" indent="-171450">
                <a:buFont typeface="Wingdings" panose="05000000000000000000" pitchFamily="2" charset="2"/>
                <a:buChar char="q"/>
              </a:pPr>
              <a:r>
                <a:rPr lang="en-US" sz="1000" dirty="0"/>
                <a:t>2 New Generator Rewinds</a:t>
              </a:r>
            </a:p>
          </p:txBody>
        </p:sp>
        <p:sp>
          <p:nvSpPr>
            <p:cNvPr id="65" name="TextBox 64">
              <a:extLst>
                <a:ext uri="{FF2B5EF4-FFF2-40B4-BE49-F238E27FC236}">
                  <a16:creationId xmlns:a16="http://schemas.microsoft.com/office/drawing/2014/main" id="{8801FE5F-29C9-3592-D84B-A99AE6BA8223}"/>
                </a:ext>
              </a:extLst>
            </p:cNvPr>
            <p:cNvSpPr txBox="1"/>
            <p:nvPr/>
          </p:nvSpPr>
          <p:spPr>
            <a:xfrm>
              <a:off x="10473614" y="3765380"/>
              <a:ext cx="1555083" cy="261610"/>
            </a:xfrm>
            <a:prstGeom prst="rect">
              <a:avLst/>
            </a:prstGeom>
            <a:noFill/>
          </p:spPr>
          <p:txBody>
            <a:bodyPr wrap="none" rtlCol="0">
              <a:spAutoFit/>
            </a:bodyPr>
            <a:lstStyle/>
            <a:p>
              <a:r>
                <a:rPr lang="en-US" sz="1100" b="1" i="1" dirty="0"/>
                <a:t>Hartwell Powerhouse</a:t>
              </a:r>
            </a:p>
          </p:txBody>
        </p:sp>
        <p:pic>
          <p:nvPicPr>
            <p:cNvPr id="67" name="Picture 66">
              <a:extLst>
                <a:ext uri="{FF2B5EF4-FFF2-40B4-BE49-F238E27FC236}">
                  <a16:creationId xmlns:a16="http://schemas.microsoft.com/office/drawing/2014/main" id="{F57F859B-F571-C153-1993-CDB09C2F68B9}"/>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10662547" y="4028533"/>
              <a:ext cx="1087431" cy="750139"/>
            </a:xfrm>
            <a:prstGeom prst="rect">
              <a:avLst/>
            </a:prstGeom>
          </p:spPr>
        </p:pic>
      </p:grpSp>
      <p:grpSp>
        <p:nvGrpSpPr>
          <p:cNvPr id="19" name="Group 18">
            <a:extLst>
              <a:ext uri="{FF2B5EF4-FFF2-40B4-BE49-F238E27FC236}">
                <a16:creationId xmlns:a16="http://schemas.microsoft.com/office/drawing/2014/main" id="{869904AC-369F-B302-67F7-5C691BF56DA6}"/>
              </a:ext>
            </a:extLst>
          </p:cNvPr>
          <p:cNvGrpSpPr/>
          <p:nvPr/>
        </p:nvGrpSpPr>
        <p:grpSpPr>
          <a:xfrm>
            <a:off x="3719984" y="1287083"/>
            <a:ext cx="2070952" cy="1688470"/>
            <a:chOff x="1087356" y="1569801"/>
            <a:chExt cx="2200642" cy="1921006"/>
          </a:xfrm>
        </p:grpSpPr>
        <p:grpSp>
          <p:nvGrpSpPr>
            <p:cNvPr id="20" name="Group 19">
              <a:extLst>
                <a:ext uri="{FF2B5EF4-FFF2-40B4-BE49-F238E27FC236}">
                  <a16:creationId xmlns:a16="http://schemas.microsoft.com/office/drawing/2014/main" id="{B72BC96E-2674-E75A-4247-60ADC13A56D1}"/>
                </a:ext>
              </a:extLst>
            </p:cNvPr>
            <p:cNvGrpSpPr/>
            <p:nvPr/>
          </p:nvGrpSpPr>
          <p:grpSpPr>
            <a:xfrm>
              <a:off x="1087356" y="1569801"/>
              <a:ext cx="2200642" cy="1921006"/>
              <a:chOff x="8925844" y="3347174"/>
              <a:chExt cx="2200642" cy="1921006"/>
            </a:xfrm>
          </p:grpSpPr>
          <p:sp>
            <p:nvSpPr>
              <p:cNvPr id="22" name="TextBox 21">
                <a:extLst>
                  <a:ext uri="{FF2B5EF4-FFF2-40B4-BE49-F238E27FC236}">
                    <a16:creationId xmlns:a16="http://schemas.microsoft.com/office/drawing/2014/main" id="{1305557C-17D0-9175-0C46-F4B9B60F3C70}"/>
                  </a:ext>
                </a:extLst>
              </p:cNvPr>
              <p:cNvSpPr txBox="1"/>
              <p:nvPr/>
            </p:nvSpPr>
            <p:spPr>
              <a:xfrm>
                <a:off x="9020779" y="3347174"/>
                <a:ext cx="1415772" cy="261610"/>
              </a:xfrm>
              <a:prstGeom prst="rect">
                <a:avLst/>
              </a:prstGeom>
              <a:noFill/>
            </p:spPr>
            <p:txBody>
              <a:bodyPr wrap="none" rtlCol="0">
                <a:spAutoFit/>
              </a:bodyPr>
              <a:lstStyle/>
              <a:p>
                <a:r>
                  <a:rPr lang="en-US" sz="1100" b="1" i="1" dirty="0"/>
                  <a:t>Oahe Powerhouse</a:t>
                </a:r>
              </a:p>
            </p:txBody>
          </p:sp>
          <p:sp>
            <p:nvSpPr>
              <p:cNvPr id="23" name="TextBox 22">
                <a:extLst>
                  <a:ext uri="{FF2B5EF4-FFF2-40B4-BE49-F238E27FC236}">
                    <a16:creationId xmlns:a16="http://schemas.microsoft.com/office/drawing/2014/main" id="{34D5ED24-4D34-3E0D-D130-2223D94459F2}"/>
                  </a:ext>
                </a:extLst>
              </p:cNvPr>
              <p:cNvSpPr txBox="1"/>
              <p:nvPr/>
            </p:nvSpPr>
            <p:spPr>
              <a:xfrm>
                <a:off x="8925844" y="4322738"/>
                <a:ext cx="2200642" cy="945442"/>
              </a:xfrm>
              <a:prstGeom prst="rect">
                <a:avLst/>
              </a:prstGeom>
              <a:noFill/>
            </p:spPr>
            <p:txBody>
              <a:bodyPr wrap="square" rtlCol="0">
                <a:spAutoFit/>
              </a:bodyPr>
              <a:lstStyle/>
              <a:p>
                <a:pPr marL="285750" indent="-285750">
                  <a:buFont typeface="Wingdings" panose="05000000000000000000" pitchFamily="2" charset="2"/>
                  <a:buChar char="q"/>
                </a:pPr>
                <a:r>
                  <a:rPr lang="en-US" sz="1000" dirty="0"/>
                  <a:t>PHASE IA complete </a:t>
                </a:r>
                <a:r>
                  <a:rPr lang="en-US" sz="800" dirty="0"/>
                  <a:t>(Engineering Study)</a:t>
                </a:r>
              </a:p>
              <a:p>
                <a:pPr marL="285750" indent="-285750">
                  <a:buFont typeface="Wingdings" panose="05000000000000000000" pitchFamily="2" charset="2"/>
                  <a:buChar char="q"/>
                </a:pPr>
                <a:r>
                  <a:rPr lang="en-US" sz="1000" dirty="0"/>
                  <a:t>7 New Turbine-Generator Units</a:t>
                </a:r>
              </a:p>
              <a:p>
                <a:pPr marL="285750" indent="-285750">
                  <a:buFont typeface="Wingdings" panose="05000000000000000000" pitchFamily="2" charset="2"/>
                  <a:buChar char="q"/>
                </a:pPr>
                <a:r>
                  <a:rPr lang="en-US" sz="1000" dirty="0"/>
                  <a:t>Full Powertrain Assessment</a:t>
                </a:r>
              </a:p>
            </p:txBody>
          </p:sp>
        </p:grpSp>
        <p:pic>
          <p:nvPicPr>
            <p:cNvPr id="21" name="Picture 4">
              <a:extLst>
                <a:ext uri="{FF2B5EF4-FFF2-40B4-BE49-F238E27FC236}">
                  <a16:creationId xmlns:a16="http://schemas.microsoft.com/office/drawing/2014/main" id="{302A3CC8-99CD-EB67-0A70-21933301B84D}"/>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295125" y="1824864"/>
              <a:ext cx="1319787" cy="70788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88" name="Straight Arrow Connector 87">
            <a:extLst>
              <a:ext uri="{FF2B5EF4-FFF2-40B4-BE49-F238E27FC236}">
                <a16:creationId xmlns:a16="http://schemas.microsoft.com/office/drawing/2014/main" id="{4DF74118-C01D-414B-69DA-4779DDE65341}"/>
              </a:ext>
            </a:extLst>
          </p:cNvPr>
          <p:cNvCxnSpPr>
            <a:cxnSpLocks/>
          </p:cNvCxnSpPr>
          <p:nvPr/>
        </p:nvCxnSpPr>
        <p:spPr>
          <a:xfrm>
            <a:off x="2095541" y="2497909"/>
            <a:ext cx="2155294" cy="798584"/>
          </a:xfrm>
          <a:prstGeom prst="straightConnector1">
            <a:avLst/>
          </a:prstGeom>
          <a:ln w="28575">
            <a:solidFill>
              <a:srgbClr val="568AAE"/>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8F3B1478-59F7-CDB0-AAB4-F0DC9BB42A3B}"/>
              </a:ext>
            </a:extLst>
          </p:cNvPr>
          <p:cNvCxnSpPr>
            <a:cxnSpLocks/>
          </p:cNvCxnSpPr>
          <p:nvPr/>
        </p:nvCxnSpPr>
        <p:spPr>
          <a:xfrm flipV="1">
            <a:off x="1472311" y="4744041"/>
            <a:ext cx="4965136" cy="413621"/>
          </a:xfrm>
          <a:prstGeom prst="straightConnector1">
            <a:avLst/>
          </a:prstGeom>
          <a:ln w="28575">
            <a:solidFill>
              <a:srgbClr val="568AAE"/>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F2A99932-2C98-303D-1C1E-66F61609AEDD}"/>
              </a:ext>
            </a:extLst>
          </p:cNvPr>
          <p:cNvGrpSpPr/>
          <p:nvPr/>
        </p:nvGrpSpPr>
        <p:grpSpPr>
          <a:xfrm>
            <a:off x="56620" y="5099634"/>
            <a:ext cx="1962988" cy="1514270"/>
            <a:chOff x="505518" y="1001173"/>
            <a:chExt cx="2003117" cy="1557742"/>
          </a:xfrm>
        </p:grpSpPr>
        <p:sp>
          <p:nvSpPr>
            <p:cNvPr id="54" name="TextBox 53">
              <a:extLst>
                <a:ext uri="{FF2B5EF4-FFF2-40B4-BE49-F238E27FC236}">
                  <a16:creationId xmlns:a16="http://schemas.microsoft.com/office/drawing/2014/main" id="{F6799606-A0CD-8A51-5EA7-346F58932D3E}"/>
                </a:ext>
              </a:extLst>
            </p:cNvPr>
            <p:cNvSpPr txBox="1"/>
            <p:nvPr/>
          </p:nvSpPr>
          <p:spPr>
            <a:xfrm>
              <a:off x="563823" y="1001173"/>
              <a:ext cx="1605020" cy="269120"/>
            </a:xfrm>
            <a:prstGeom prst="rect">
              <a:avLst/>
            </a:prstGeom>
            <a:noFill/>
          </p:spPr>
          <p:txBody>
            <a:bodyPr wrap="none" rtlCol="0">
              <a:spAutoFit/>
            </a:bodyPr>
            <a:lstStyle/>
            <a:p>
              <a:r>
                <a:rPr lang="en-US" sz="1100" b="1" i="1" dirty="0" err="1"/>
                <a:t>Norfork</a:t>
              </a:r>
              <a:r>
                <a:rPr lang="en-US" sz="1100" b="1" i="1" dirty="0"/>
                <a:t> Powerhouse</a:t>
              </a:r>
            </a:p>
          </p:txBody>
        </p:sp>
        <p:sp>
          <p:nvSpPr>
            <p:cNvPr id="56" name="TextBox 55">
              <a:extLst>
                <a:ext uri="{FF2B5EF4-FFF2-40B4-BE49-F238E27FC236}">
                  <a16:creationId xmlns:a16="http://schemas.microsoft.com/office/drawing/2014/main" id="{1291A97E-6543-7790-6148-CC9116208A43}"/>
                </a:ext>
              </a:extLst>
            </p:cNvPr>
            <p:cNvSpPr txBox="1"/>
            <p:nvPr/>
          </p:nvSpPr>
          <p:spPr>
            <a:xfrm>
              <a:off x="505518" y="1989013"/>
              <a:ext cx="2003117" cy="569902"/>
            </a:xfrm>
            <a:prstGeom prst="rect">
              <a:avLst/>
            </a:prstGeom>
            <a:noFill/>
          </p:spPr>
          <p:txBody>
            <a:bodyPr wrap="square" rtlCol="0">
              <a:spAutoFit/>
            </a:bodyPr>
            <a:lstStyle/>
            <a:p>
              <a:pPr marL="285750" indent="-285750">
                <a:buFont typeface="Wingdings" panose="05000000000000000000" pitchFamily="2" charset="2"/>
                <a:buChar char="q"/>
              </a:pPr>
              <a:r>
                <a:rPr lang="en-US" sz="1000" dirty="0"/>
                <a:t>In PHASE II </a:t>
              </a:r>
              <a:r>
                <a:rPr lang="en-US" sz="800" dirty="0"/>
                <a:t>(Construction)</a:t>
              </a:r>
            </a:p>
            <a:p>
              <a:pPr marL="285750" indent="-285750">
                <a:buFont typeface="Wingdings" panose="05000000000000000000" pitchFamily="2" charset="2"/>
                <a:buChar char="q"/>
              </a:pPr>
              <a:r>
                <a:rPr lang="en-US" sz="1000" dirty="0"/>
                <a:t>2 New Turbine Runners</a:t>
              </a:r>
            </a:p>
            <a:p>
              <a:pPr marL="285750" indent="-285750">
                <a:buFont typeface="Wingdings" panose="05000000000000000000" pitchFamily="2" charset="2"/>
                <a:buChar char="q"/>
              </a:pPr>
              <a:r>
                <a:rPr lang="en-US" sz="1000" dirty="0"/>
                <a:t>2 New Generator Rewinds</a:t>
              </a:r>
            </a:p>
          </p:txBody>
        </p:sp>
      </p:grpSp>
      <p:grpSp>
        <p:nvGrpSpPr>
          <p:cNvPr id="74" name="Group 73">
            <a:extLst>
              <a:ext uri="{FF2B5EF4-FFF2-40B4-BE49-F238E27FC236}">
                <a16:creationId xmlns:a16="http://schemas.microsoft.com/office/drawing/2014/main" id="{70275B43-C4E2-20DF-79EC-764F0D6BE027}"/>
              </a:ext>
            </a:extLst>
          </p:cNvPr>
          <p:cNvGrpSpPr/>
          <p:nvPr/>
        </p:nvGrpSpPr>
        <p:grpSpPr>
          <a:xfrm>
            <a:off x="1881723" y="5175768"/>
            <a:ext cx="2225250" cy="1592024"/>
            <a:chOff x="1834093" y="5175768"/>
            <a:chExt cx="2225250" cy="1592024"/>
          </a:xfrm>
        </p:grpSpPr>
        <p:grpSp>
          <p:nvGrpSpPr>
            <p:cNvPr id="68" name="Group 67">
              <a:extLst>
                <a:ext uri="{FF2B5EF4-FFF2-40B4-BE49-F238E27FC236}">
                  <a16:creationId xmlns:a16="http://schemas.microsoft.com/office/drawing/2014/main" id="{06C2DE55-4E02-4D52-13C9-6FBC598DFEB7}"/>
                </a:ext>
              </a:extLst>
            </p:cNvPr>
            <p:cNvGrpSpPr/>
            <p:nvPr/>
          </p:nvGrpSpPr>
          <p:grpSpPr>
            <a:xfrm>
              <a:off x="1905282" y="5175768"/>
              <a:ext cx="1765959" cy="1592024"/>
              <a:chOff x="1905282" y="5175768"/>
              <a:chExt cx="1765959" cy="1592024"/>
            </a:xfrm>
          </p:grpSpPr>
          <p:pic>
            <p:nvPicPr>
              <p:cNvPr id="14" name="Picture 13">
                <a:extLst>
                  <a:ext uri="{FF2B5EF4-FFF2-40B4-BE49-F238E27FC236}">
                    <a16:creationId xmlns:a16="http://schemas.microsoft.com/office/drawing/2014/main" id="{1477A880-5028-9E8E-1260-892899AC932E}"/>
                  </a:ext>
                </a:extLst>
              </p:cNvPr>
              <p:cNvPicPr>
                <a:picLocks noChangeAspect="1"/>
              </p:cNvPicPr>
              <p:nvPr/>
            </p:nvPicPr>
            <p:blipFill>
              <a:blip r:embed="rId17"/>
              <a:stretch>
                <a:fillRect/>
              </a:stretch>
            </p:blipFill>
            <p:spPr>
              <a:xfrm>
                <a:off x="1905282" y="5175768"/>
                <a:ext cx="1765959" cy="1562925"/>
              </a:xfrm>
              <a:prstGeom prst="rect">
                <a:avLst/>
              </a:prstGeom>
            </p:spPr>
          </p:pic>
          <p:pic>
            <p:nvPicPr>
              <p:cNvPr id="62" name="Picture 61">
                <a:extLst>
                  <a:ext uri="{FF2B5EF4-FFF2-40B4-BE49-F238E27FC236}">
                    <a16:creationId xmlns:a16="http://schemas.microsoft.com/office/drawing/2014/main" id="{E5FF1F17-1014-11D6-9FF2-EAEEE0987AAD}"/>
                  </a:ext>
                </a:extLst>
              </p:cNvPr>
              <p:cNvPicPr>
                <a:picLocks noChangeAspect="1"/>
              </p:cNvPicPr>
              <p:nvPr/>
            </p:nvPicPr>
            <p:blipFill>
              <a:blip r:embed="rId18"/>
              <a:stretch>
                <a:fillRect/>
              </a:stretch>
            </p:blipFill>
            <p:spPr>
              <a:xfrm>
                <a:off x="1926704" y="6245337"/>
                <a:ext cx="1663771" cy="522455"/>
              </a:xfrm>
              <a:prstGeom prst="rect">
                <a:avLst/>
              </a:prstGeom>
            </p:spPr>
          </p:pic>
        </p:grpSp>
        <p:sp>
          <p:nvSpPr>
            <p:cNvPr id="58" name="TextBox 57">
              <a:extLst>
                <a:ext uri="{FF2B5EF4-FFF2-40B4-BE49-F238E27FC236}">
                  <a16:creationId xmlns:a16="http://schemas.microsoft.com/office/drawing/2014/main" id="{40F78698-5ECF-3387-D88E-49556E394DD5}"/>
                </a:ext>
              </a:extLst>
            </p:cNvPr>
            <p:cNvSpPr txBox="1"/>
            <p:nvPr/>
          </p:nvSpPr>
          <p:spPr>
            <a:xfrm>
              <a:off x="1834093" y="6213794"/>
              <a:ext cx="2225250" cy="553998"/>
            </a:xfrm>
            <a:prstGeom prst="rect">
              <a:avLst/>
            </a:prstGeom>
            <a:noFill/>
          </p:spPr>
          <p:txBody>
            <a:bodyPr wrap="square" rtlCol="0">
              <a:spAutoFit/>
            </a:bodyPr>
            <a:lstStyle/>
            <a:p>
              <a:pPr marL="285750" indent="-285750">
                <a:buFont typeface="Wingdings" panose="05000000000000000000" pitchFamily="2" charset="2"/>
                <a:buChar char="q"/>
              </a:pPr>
              <a:r>
                <a:rPr lang="en-US" sz="1000" dirty="0"/>
                <a:t>In PHASE II </a:t>
              </a:r>
              <a:r>
                <a:rPr lang="en-US" sz="800" dirty="0"/>
                <a:t>(Construction)</a:t>
              </a:r>
            </a:p>
            <a:p>
              <a:pPr marL="285750" indent="-285750">
                <a:buFont typeface="Wingdings" panose="05000000000000000000" pitchFamily="2" charset="2"/>
                <a:buChar char="q"/>
              </a:pPr>
              <a:r>
                <a:rPr lang="en-US" sz="1000" dirty="0"/>
                <a:t>4 New Turbine Runners</a:t>
              </a:r>
            </a:p>
            <a:p>
              <a:pPr marL="285750" indent="-285750">
                <a:buFont typeface="Wingdings" panose="05000000000000000000" pitchFamily="2" charset="2"/>
                <a:buChar char="q"/>
              </a:pPr>
              <a:r>
                <a:rPr lang="en-US" sz="1000" dirty="0"/>
                <a:t>4 New Generator Rewinds</a:t>
              </a:r>
            </a:p>
          </p:txBody>
        </p:sp>
      </p:grpSp>
      <p:grpSp>
        <p:nvGrpSpPr>
          <p:cNvPr id="49" name="Group 48">
            <a:extLst>
              <a:ext uri="{FF2B5EF4-FFF2-40B4-BE49-F238E27FC236}">
                <a16:creationId xmlns:a16="http://schemas.microsoft.com/office/drawing/2014/main" id="{DB4C2EA9-1B89-D3A9-DE51-ED6D9EB8C89F}"/>
              </a:ext>
            </a:extLst>
          </p:cNvPr>
          <p:cNvGrpSpPr/>
          <p:nvPr/>
        </p:nvGrpSpPr>
        <p:grpSpPr>
          <a:xfrm>
            <a:off x="7887133" y="5134390"/>
            <a:ext cx="2156290" cy="1555116"/>
            <a:chOff x="8449916" y="5138367"/>
            <a:chExt cx="2156290" cy="1555116"/>
          </a:xfrm>
        </p:grpSpPr>
        <p:grpSp>
          <p:nvGrpSpPr>
            <p:cNvPr id="50" name="Group 49">
              <a:extLst>
                <a:ext uri="{FF2B5EF4-FFF2-40B4-BE49-F238E27FC236}">
                  <a16:creationId xmlns:a16="http://schemas.microsoft.com/office/drawing/2014/main" id="{C40E8C24-29AD-E14E-A0B7-3AD4ABA89169}"/>
                </a:ext>
              </a:extLst>
            </p:cNvPr>
            <p:cNvGrpSpPr/>
            <p:nvPr/>
          </p:nvGrpSpPr>
          <p:grpSpPr>
            <a:xfrm>
              <a:off x="8469135" y="5138367"/>
              <a:ext cx="1321393" cy="1206892"/>
              <a:chOff x="8469135" y="5264495"/>
              <a:chExt cx="1321393" cy="1206892"/>
            </a:xfrm>
          </p:grpSpPr>
          <p:pic>
            <p:nvPicPr>
              <p:cNvPr id="52" name="Picture 51">
                <a:extLst>
                  <a:ext uri="{FF2B5EF4-FFF2-40B4-BE49-F238E27FC236}">
                    <a16:creationId xmlns:a16="http://schemas.microsoft.com/office/drawing/2014/main" id="{33CB45C6-1CD5-FFAC-479B-32D1F385FC9A}"/>
                  </a:ext>
                </a:extLst>
              </p:cNvPr>
              <p:cNvPicPr>
                <a:picLocks noChangeAspect="1"/>
              </p:cNvPicPr>
              <p:nvPr/>
            </p:nvPicPr>
            <p:blipFill>
              <a:blip r:embed="rId19" cstate="hqprint">
                <a:extLst>
                  <a:ext uri="{28A0092B-C50C-407E-A947-70E740481C1C}">
                    <a14:useLocalDpi xmlns:a14="http://schemas.microsoft.com/office/drawing/2010/main"/>
                  </a:ext>
                </a:extLst>
              </a:blip>
              <a:stretch>
                <a:fillRect/>
              </a:stretch>
            </p:blipFill>
            <p:spPr>
              <a:xfrm>
                <a:off x="8588679" y="5653236"/>
                <a:ext cx="1201849" cy="818151"/>
              </a:xfrm>
              <a:prstGeom prst="rect">
                <a:avLst/>
              </a:prstGeom>
            </p:spPr>
          </p:pic>
          <p:sp>
            <p:nvSpPr>
              <p:cNvPr id="53" name="TextBox 52">
                <a:extLst>
                  <a:ext uri="{FF2B5EF4-FFF2-40B4-BE49-F238E27FC236}">
                    <a16:creationId xmlns:a16="http://schemas.microsoft.com/office/drawing/2014/main" id="{4412FDE4-DDA3-E3EB-4921-DA26B34D553F}"/>
                  </a:ext>
                </a:extLst>
              </p:cNvPr>
              <p:cNvSpPr txBox="1"/>
              <p:nvPr/>
            </p:nvSpPr>
            <p:spPr>
              <a:xfrm>
                <a:off x="8469135" y="5264495"/>
                <a:ext cx="1228862" cy="769441"/>
              </a:xfrm>
              <a:prstGeom prst="rect">
                <a:avLst/>
              </a:prstGeom>
              <a:noFill/>
            </p:spPr>
            <p:txBody>
              <a:bodyPr wrap="square" rtlCol="0">
                <a:spAutoFit/>
              </a:bodyPr>
              <a:lstStyle/>
              <a:p>
                <a:r>
                  <a:rPr lang="en-US" sz="1100" b="1" i="1" dirty="0"/>
                  <a:t>SAD Centralized Regional Control</a:t>
                </a:r>
              </a:p>
            </p:txBody>
          </p:sp>
        </p:grpSp>
        <p:sp>
          <p:nvSpPr>
            <p:cNvPr id="51" name="TextBox 50">
              <a:extLst>
                <a:ext uri="{FF2B5EF4-FFF2-40B4-BE49-F238E27FC236}">
                  <a16:creationId xmlns:a16="http://schemas.microsoft.com/office/drawing/2014/main" id="{DB0D4ECE-F184-D11C-42C5-C5F3F276843B}"/>
                </a:ext>
              </a:extLst>
            </p:cNvPr>
            <p:cNvSpPr txBox="1"/>
            <p:nvPr/>
          </p:nvSpPr>
          <p:spPr>
            <a:xfrm>
              <a:off x="8449916" y="6293373"/>
              <a:ext cx="2156290" cy="400110"/>
            </a:xfrm>
            <a:prstGeom prst="rect">
              <a:avLst/>
            </a:prstGeom>
            <a:noFill/>
          </p:spPr>
          <p:txBody>
            <a:bodyPr wrap="square">
              <a:spAutoFit/>
            </a:bodyPr>
            <a:lstStyle/>
            <a:p>
              <a:pPr marL="285750" indent="-285750">
                <a:buFont typeface="Wingdings" panose="05000000000000000000" pitchFamily="2" charset="2"/>
                <a:buChar char="q"/>
              </a:pPr>
              <a:r>
                <a:rPr lang="en-US" sz="1000" dirty="0"/>
                <a:t>13 Powerhouses &amp; 3 Districts</a:t>
              </a:r>
            </a:p>
            <a:p>
              <a:pPr marL="285750" indent="-285750">
                <a:buFont typeface="Wingdings" panose="05000000000000000000" pitchFamily="2" charset="2"/>
                <a:buChar char="q"/>
              </a:pPr>
              <a:r>
                <a:rPr lang="en-US" sz="1000" dirty="0"/>
                <a:t>2 Regional Control Centers</a:t>
              </a:r>
            </a:p>
          </p:txBody>
        </p:sp>
      </p:grpSp>
      <p:cxnSp>
        <p:nvCxnSpPr>
          <p:cNvPr id="86" name="Straight Arrow Connector 85">
            <a:extLst>
              <a:ext uri="{FF2B5EF4-FFF2-40B4-BE49-F238E27FC236}">
                <a16:creationId xmlns:a16="http://schemas.microsoft.com/office/drawing/2014/main" id="{4CD5B2E3-9232-4F10-237A-87404DF0781F}"/>
              </a:ext>
            </a:extLst>
          </p:cNvPr>
          <p:cNvCxnSpPr>
            <a:cxnSpLocks/>
          </p:cNvCxnSpPr>
          <p:nvPr/>
        </p:nvCxnSpPr>
        <p:spPr>
          <a:xfrm flipV="1">
            <a:off x="3863577" y="5054657"/>
            <a:ext cx="2386146" cy="1213769"/>
          </a:xfrm>
          <a:prstGeom prst="straightConnector1">
            <a:avLst/>
          </a:prstGeom>
          <a:ln w="28575">
            <a:solidFill>
              <a:srgbClr val="568AAE"/>
            </a:solidFill>
            <a:tailEnd type="triangle"/>
          </a:ln>
        </p:spPr>
        <p:style>
          <a:lnRef idx="1">
            <a:schemeClr val="accent1"/>
          </a:lnRef>
          <a:fillRef idx="0">
            <a:schemeClr val="accent1"/>
          </a:fillRef>
          <a:effectRef idx="0">
            <a:schemeClr val="accent1"/>
          </a:effectRef>
          <a:fontRef idx="minor">
            <a:schemeClr val="tx1"/>
          </a:fontRef>
        </p:style>
      </p:cxnSp>
      <p:sp>
        <p:nvSpPr>
          <p:cNvPr id="60" name="Title 6">
            <a:extLst>
              <a:ext uri="{FF2B5EF4-FFF2-40B4-BE49-F238E27FC236}">
                <a16:creationId xmlns:a16="http://schemas.microsoft.com/office/drawing/2014/main" id="{919C5AC9-6E78-4597-FB2D-A98667EAFE96}"/>
              </a:ext>
            </a:extLst>
          </p:cNvPr>
          <p:cNvSpPr txBox="1">
            <a:spLocks/>
          </p:cNvSpPr>
          <p:nvPr/>
        </p:nvSpPr>
        <p:spPr bwMode="auto">
          <a:xfrm>
            <a:off x="948366" y="128981"/>
            <a:ext cx="10386814" cy="832920"/>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a:lstStyle>
          <a:p>
            <a:r>
              <a:rPr lang="en-US" dirty="0"/>
              <a:t>Improving USACE Hydro Reliability</a:t>
            </a:r>
          </a:p>
        </p:txBody>
      </p:sp>
      <p:pic>
        <p:nvPicPr>
          <p:cNvPr id="1026" name="Picture 2" descr="Norfork Dam - Wikipedia">
            <a:extLst>
              <a:ext uri="{FF2B5EF4-FFF2-40B4-BE49-F238E27FC236}">
                <a16:creationId xmlns:a16="http://schemas.microsoft.com/office/drawing/2014/main" id="{1E628D35-D570-E58C-85CE-B72EAE363912}"/>
              </a:ext>
            </a:extLst>
          </p:cNvPr>
          <p:cNvPicPr>
            <a:picLocks noChangeAspect="1" noChangeArrowheads="1"/>
          </p:cNvPicPr>
          <p:nvPr/>
        </p:nvPicPr>
        <p:blipFill>
          <a:blip r:embed="rId20" cstate="hqprint">
            <a:extLst>
              <a:ext uri="{28A0092B-C50C-407E-A947-70E740481C1C}">
                <a14:useLocalDpi xmlns:a14="http://schemas.microsoft.com/office/drawing/2010/main"/>
              </a:ext>
            </a:extLst>
          </a:blip>
          <a:srcRect/>
          <a:stretch>
            <a:fillRect/>
          </a:stretch>
        </p:blipFill>
        <p:spPr bwMode="auto">
          <a:xfrm>
            <a:off x="198364" y="5332846"/>
            <a:ext cx="969413" cy="727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001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2" name="Picture 14" descr="Tennessee Valley Authority | Knoxville TN">
            <a:extLst>
              <a:ext uri="{FF2B5EF4-FFF2-40B4-BE49-F238E27FC236}">
                <a16:creationId xmlns:a16="http://schemas.microsoft.com/office/drawing/2014/main" id="{AE5D4AF5-AFF3-40EE-AB7E-3D76509FAEC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89202" y="3452095"/>
            <a:ext cx="1379220" cy="137922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National Electric Coil | American Public Power Association">
            <a:extLst>
              <a:ext uri="{FF2B5EF4-FFF2-40B4-BE49-F238E27FC236}">
                <a16:creationId xmlns:a16="http://schemas.microsoft.com/office/drawing/2014/main" id="{B18CC504-501B-4BE0-BBA9-FC5D94FD3A0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7905" y="3206917"/>
            <a:ext cx="2286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orking at CEATI International | Glassdoor">
            <a:extLst>
              <a:ext uri="{FF2B5EF4-FFF2-40B4-BE49-F238E27FC236}">
                <a16:creationId xmlns:a16="http://schemas.microsoft.com/office/drawing/2014/main" id="{72102C53-93C2-4EFB-BC01-C497EAA0BB0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93905" y="4857802"/>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6F3D103-AF74-4E25-B0C1-C2C14903A4A0}"/>
              </a:ext>
            </a:extLst>
          </p:cNvPr>
          <p:cNvSpPr>
            <a:spLocks noGrp="1"/>
          </p:cNvSpPr>
          <p:nvPr>
            <p:ph type="title"/>
          </p:nvPr>
        </p:nvSpPr>
        <p:spPr/>
        <p:txBody>
          <a:bodyPr/>
          <a:lstStyle/>
          <a:p>
            <a:r>
              <a:rPr lang="en-US" dirty="0"/>
              <a:t>National partnerships &amp; Collaboration</a:t>
            </a:r>
          </a:p>
        </p:txBody>
      </p:sp>
      <p:sp>
        <p:nvSpPr>
          <p:cNvPr id="3" name="Content Placeholder 2">
            <a:extLst>
              <a:ext uri="{FF2B5EF4-FFF2-40B4-BE49-F238E27FC236}">
                <a16:creationId xmlns:a16="http://schemas.microsoft.com/office/drawing/2014/main" id="{BAAA542A-84A0-4CD2-B000-85563FD61A6D}"/>
              </a:ext>
            </a:extLst>
          </p:cNvPr>
          <p:cNvSpPr>
            <a:spLocks noGrp="1"/>
          </p:cNvSpPr>
          <p:nvPr>
            <p:ph sz="quarter" idx="10"/>
          </p:nvPr>
        </p:nvSpPr>
        <p:spPr>
          <a:xfrm>
            <a:off x="1883268" y="2899374"/>
            <a:ext cx="1440180" cy="662940"/>
          </a:xfrm>
        </p:spPr>
        <p:txBody>
          <a:bodyPr/>
          <a:lstStyle/>
          <a:p>
            <a:r>
              <a:rPr lang="en-US" sz="2400" b="1" i="1" dirty="0">
                <a:highlight>
                  <a:srgbClr val="FFFF00"/>
                </a:highlight>
              </a:rPr>
              <a:t>Industry</a:t>
            </a:r>
            <a:endParaRPr lang="en-US" sz="2400" i="1" dirty="0">
              <a:highlight>
                <a:srgbClr val="FFFF00"/>
              </a:highlight>
            </a:endParaRPr>
          </a:p>
        </p:txBody>
      </p:sp>
      <p:sp>
        <p:nvSpPr>
          <p:cNvPr id="6" name="Content Placeholder 2">
            <a:extLst>
              <a:ext uri="{FF2B5EF4-FFF2-40B4-BE49-F238E27FC236}">
                <a16:creationId xmlns:a16="http://schemas.microsoft.com/office/drawing/2014/main" id="{BEA0DE0B-F346-4B50-AE31-974E115F507A}"/>
              </a:ext>
            </a:extLst>
          </p:cNvPr>
          <p:cNvSpPr txBox="1">
            <a:spLocks/>
          </p:cNvSpPr>
          <p:nvPr/>
        </p:nvSpPr>
        <p:spPr bwMode="auto">
          <a:xfrm>
            <a:off x="6778540" y="4474506"/>
            <a:ext cx="1379220" cy="6629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algn="ctr"/>
            <a:r>
              <a:rPr lang="en-US" b="1" dirty="0">
                <a:highlight>
                  <a:srgbClr val="FFFF00"/>
                </a:highlight>
              </a:rPr>
              <a:t>Federal</a:t>
            </a:r>
          </a:p>
          <a:p>
            <a:pPr algn="ctr"/>
            <a:r>
              <a:rPr lang="en-US" b="1" dirty="0">
                <a:highlight>
                  <a:srgbClr val="FFFF00"/>
                </a:highlight>
              </a:rPr>
              <a:t>Hydro</a:t>
            </a:r>
          </a:p>
          <a:p>
            <a:endParaRPr lang="en-US" dirty="0"/>
          </a:p>
          <a:p>
            <a:endParaRPr lang="en-US" dirty="0"/>
          </a:p>
        </p:txBody>
      </p:sp>
      <p:pic>
        <p:nvPicPr>
          <p:cNvPr id="2050" name="Picture 2" descr="HRI">
            <a:extLst>
              <a:ext uri="{FF2B5EF4-FFF2-40B4-BE49-F238E27FC236}">
                <a16:creationId xmlns:a16="http://schemas.microsoft.com/office/drawing/2014/main" id="{185D03C0-B30F-4B1A-8EC2-CF9F220115F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498637" y="1397121"/>
            <a:ext cx="966887" cy="11849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04045325-F176-4335-9D9B-B880594A0FEE}"/>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6618520" y="5593427"/>
            <a:ext cx="1539240" cy="701335"/>
          </a:xfrm>
          <a:prstGeom prst="rect">
            <a:avLst/>
          </a:prstGeom>
        </p:spPr>
      </p:pic>
      <p:pic>
        <p:nvPicPr>
          <p:cNvPr id="26" name="Picture 25">
            <a:extLst>
              <a:ext uri="{FF2B5EF4-FFF2-40B4-BE49-F238E27FC236}">
                <a16:creationId xmlns:a16="http://schemas.microsoft.com/office/drawing/2014/main" id="{62904E80-D8DB-4553-93EF-932233374338}"/>
              </a:ext>
            </a:extLst>
          </p:cNvPr>
          <p:cNvPicPr>
            <a:picLocks noChangeAspect="1"/>
          </p:cNvPicPr>
          <p:nvPr/>
        </p:nvPicPr>
        <p:blipFill>
          <a:blip r:embed="rId7" cstate="print"/>
          <a:stretch>
            <a:fillRect/>
          </a:stretch>
        </p:blipFill>
        <p:spPr>
          <a:xfrm>
            <a:off x="476030" y="1955941"/>
            <a:ext cx="1614825" cy="626090"/>
          </a:xfrm>
          <a:prstGeom prst="rect">
            <a:avLst/>
          </a:prstGeom>
        </p:spPr>
      </p:pic>
      <p:pic>
        <p:nvPicPr>
          <p:cNvPr id="27" name="Picture 26">
            <a:extLst>
              <a:ext uri="{FF2B5EF4-FFF2-40B4-BE49-F238E27FC236}">
                <a16:creationId xmlns:a16="http://schemas.microsoft.com/office/drawing/2014/main" id="{1436DA8B-99D9-41BA-98A8-77B2E03C9CBB}"/>
              </a:ext>
            </a:extLst>
          </p:cNvPr>
          <p:cNvPicPr>
            <a:picLocks noChangeAspect="1"/>
          </p:cNvPicPr>
          <p:nvPr/>
        </p:nvPicPr>
        <p:blipFill>
          <a:blip r:embed="rId8" cstate="print"/>
          <a:stretch>
            <a:fillRect/>
          </a:stretch>
        </p:blipFill>
        <p:spPr>
          <a:xfrm>
            <a:off x="2758021" y="2096853"/>
            <a:ext cx="1407300" cy="533537"/>
          </a:xfrm>
          <a:prstGeom prst="rect">
            <a:avLst/>
          </a:prstGeom>
        </p:spPr>
      </p:pic>
      <p:pic>
        <p:nvPicPr>
          <p:cNvPr id="28" name="Picture 27">
            <a:extLst>
              <a:ext uri="{FF2B5EF4-FFF2-40B4-BE49-F238E27FC236}">
                <a16:creationId xmlns:a16="http://schemas.microsoft.com/office/drawing/2014/main" id="{BB72F377-EB92-438D-A57F-59A5653133FD}"/>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t="-19701"/>
          <a:stretch/>
        </p:blipFill>
        <p:spPr>
          <a:xfrm>
            <a:off x="3005922" y="3219946"/>
            <a:ext cx="1064169" cy="1110817"/>
          </a:xfrm>
          <a:prstGeom prst="rect">
            <a:avLst/>
          </a:prstGeom>
        </p:spPr>
      </p:pic>
      <p:pic>
        <p:nvPicPr>
          <p:cNvPr id="29" name="Picture 28">
            <a:extLst>
              <a:ext uri="{FF2B5EF4-FFF2-40B4-BE49-F238E27FC236}">
                <a16:creationId xmlns:a16="http://schemas.microsoft.com/office/drawing/2014/main" id="{77BB7206-AEAA-446D-80F4-75C3063BFC13}"/>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090855" y="4445932"/>
            <a:ext cx="2378964" cy="420624"/>
          </a:xfrm>
          <a:prstGeom prst="rect">
            <a:avLst/>
          </a:prstGeom>
        </p:spPr>
      </p:pic>
      <p:pic>
        <p:nvPicPr>
          <p:cNvPr id="30" name="Picture 29">
            <a:extLst>
              <a:ext uri="{FF2B5EF4-FFF2-40B4-BE49-F238E27FC236}">
                <a16:creationId xmlns:a16="http://schemas.microsoft.com/office/drawing/2014/main" id="{0AAB0D9B-A7F1-4F87-8475-C8FA6D50311D}"/>
              </a:ext>
            </a:extLst>
          </p:cNvPr>
          <p:cNvPicPr>
            <a:picLocks noChangeAspect="1"/>
          </p:cNvPicPr>
          <p:nvPr/>
        </p:nvPicPr>
        <p:blipFill>
          <a:blip r:embed="rId11"/>
          <a:stretch>
            <a:fillRect/>
          </a:stretch>
        </p:blipFill>
        <p:spPr>
          <a:xfrm>
            <a:off x="7628236" y="3917416"/>
            <a:ext cx="2270627" cy="432501"/>
          </a:xfrm>
          <a:prstGeom prst="rect">
            <a:avLst/>
          </a:prstGeom>
        </p:spPr>
      </p:pic>
      <p:pic>
        <p:nvPicPr>
          <p:cNvPr id="31" name="Picture 30">
            <a:extLst>
              <a:ext uri="{FF2B5EF4-FFF2-40B4-BE49-F238E27FC236}">
                <a16:creationId xmlns:a16="http://schemas.microsoft.com/office/drawing/2014/main" id="{5C8183A1-C338-4B7F-A57F-53763CD3332B}"/>
              </a:ext>
            </a:extLst>
          </p:cNvPr>
          <p:cNvPicPr>
            <a:picLocks noChangeAspect="1"/>
          </p:cNvPicPr>
          <p:nvPr/>
        </p:nvPicPr>
        <p:blipFill>
          <a:blip r:embed="rId12" cstate="print"/>
          <a:stretch>
            <a:fillRect/>
          </a:stretch>
        </p:blipFill>
        <p:spPr>
          <a:xfrm>
            <a:off x="3500402" y="2899374"/>
            <a:ext cx="1379219" cy="399974"/>
          </a:xfrm>
          <a:prstGeom prst="rect">
            <a:avLst/>
          </a:prstGeom>
        </p:spPr>
      </p:pic>
      <p:pic>
        <p:nvPicPr>
          <p:cNvPr id="2058" name="Picture 10" descr="NWHA (@NWHydropower) / Twitter">
            <a:extLst>
              <a:ext uri="{FF2B5EF4-FFF2-40B4-BE49-F238E27FC236}">
                <a16:creationId xmlns:a16="http://schemas.microsoft.com/office/drawing/2014/main" id="{72B10158-7573-4EA4-B6D2-5D1DC406260F}"/>
              </a:ext>
            </a:extLst>
          </p:cNvPr>
          <p:cNvPicPr>
            <a:picLocks noChangeAspect="1" noChangeArrowheads="1"/>
          </p:cNvPicPr>
          <p:nvPr/>
        </p:nvPicPr>
        <p:blipFill rotWithShape="1">
          <a:blip r:embed="rId13">
            <a:extLst>
              <a:ext uri="{28A0092B-C50C-407E-A947-70E740481C1C}">
                <a14:useLocalDpi xmlns:a14="http://schemas.microsoft.com/office/drawing/2010/main"/>
              </a:ext>
            </a:extLst>
          </a:blip>
          <a:srcRect/>
          <a:stretch/>
        </p:blipFill>
        <p:spPr bwMode="auto">
          <a:xfrm>
            <a:off x="395473" y="4551200"/>
            <a:ext cx="1425524" cy="1253454"/>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Bonneville Power Administration - Wikipedia">
            <a:extLst>
              <a:ext uri="{FF2B5EF4-FFF2-40B4-BE49-F238E27FC236}">
                <a16:creationId xmlns:a16="http://schemas.microsoft.com/office/drawing/2014/main" id="{8CF9974F-F810-495A-93F9-965BF9059C63}"/>
              </a:ext>
            </a:extLst>
          </p:cNvPr>
          <p:cNvPicPr>
            <a:picLocks noChangeAspect="1" noChangeArrowheads="1"/>
          </p:cNvPicPr>
          <p:nvPr/>
        </p:nvPicPr>
        <p:blipFill>
          <a:blip r:embed="rId14" cstate="hqprint">
            <a:extLst>
              <a:ext uri="{28A0092B-C50C-407E-A947-70E740481C1C}">
                <a14:useLocalDpi xmlns:a14="http://schemas.microsoft.com/office/drawing/2010/main"/>
              </a:ext>
            </a:extLst>
          </a:blip>
          <a:srcRect/>
          <a:stretch>
            <a:fillRect/>
          </a:stretch>
        </p:blipFill>
        <p:spPr bwMode="auto">
          <a:xfrm>
            <a:off x="5478304" y="4831315"/>
            <a:ext cx="1235392" cy="111278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Southwestern Power Administration - Wikipedia">
            <a:extLst>
              <a:ext uri="{FF2B5EF4-FFF2-40B4-BE49-F238E27FC236}">
                <a16:creationId xmlns:a16="http://schemas.microsoft.com/office/drawing/2014/main" id="{EE6A7F49-3DB9-492C-BBFA-EB2AF27F1174}"/>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8332807" y="4349917"/>
            <a:ext cx="1266825" cy="1266825"/>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Western Area Power Administration (WAPA) | Tethys">
            <a:extLst>
              <a:ext uri="{FF2B5EF4-FFF2-40B4-BE49-F238E27FC236}">
                <a16:creationId xmlns:a16="http://schemas.microsoft.com/office/drawing/2014/main" id="{BCBF8806-CA29-451E-83F4-C44DF468BF6E}"/>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8633460" y="5715052"/>
            <a:ext cx="2268966" cy="844697"/>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Chelan County PUD | LinkedIn">
            <a:extLst>
              <a:ext uri="{FF2B5EF4-FFF2-40B4-BE49-F238E27FC236}">
                <a16:creationId xmlns:a16="http://schemas.microsoft.com/office/drawing/2014/main" id="{AF81775A-DC85-4107-8A92-AD423B1ABD17}"/>
              </a:ext>
            </a:extLst>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9944498" y="2299696"/>
            <a:ext cx="1291729" cy="1291729"/>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Tacoma Power - Wikipedia">
            <a:extLst>
              <a:ext uri="{FF2B5EF4-FFF2-40B4-BE49-F238E27FC236}">
                <a16:creationId xmlns:a16="http://schemas.microsoft.com/office/drawing/2014/main" id="{92D79E2F-4072-4EE6-8224-F23E728FEF93}"/>
              </a:ext>
            </a:extLs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9918241" y="1254080"/>
            <a:ext cx="1381125" cy="89535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Snowy Hydro">
            <a:extLst>
              <a:ext uri="{FF2B5EF4-FFF2-40B4-BE49-F238E27FC236}">
                <a16:creationId xmlns:a16="http://schemas.microsoft.com/office/drawing/2014/main" id="{935449A5-BB0C-4780-B6ED-472438D9B325}"/>
              </a:ext>
            </a:extLst>
          </p:cNvPr>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6778540" y="1595313"/>
            <a:ext cx="1577665" cy="820386"/>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Portland General Electric - Wikipedia">
            <a:extLst>
              <a:ext uri="{FF2B5EF4-FFF2-40B4-BE49-F238E27FC236}">
                <a16:creationId xmlns:a16="http://schemas.microsoft.com/office/drawing/2014/main" id="{091C9D09-608F-4B58-8951-7FE9E8B47818}"/>
              </a:ext>
            </a:extLst>
          </p:cNvPr>
          <p:cNvPicPr>
            <a:picLocks noChangeAspect="1" noChangeArrowheads="1"/>
          </p:cNvPicPr>
          <p:nvPr/>
        </p:nvPicPr>
        <p:blipFill>
          <a:blip r:embed="rId20" cstate="hqprint">
            <a:extLst>
              <a:ext uri="{28A0092B-C50C-407E-A947-70E740481C1C}">
                <a14:useLocalDpi xmlns:a14="http://schemas.microsoft.com/office/drawing/2010/main"/>
              </a:ext>
            </a:extLst>
          </a:blip>
          <a:srcRect/>
          <a:stretch>
            <a:fillRect/>
          </a:stretch>
        </p:blipFill>
        <p:spPr bwMode="auto">
          <a:xfrm>
            <a:off x="7960704" y="819262"/>
            <a:ext cx="1005515" cy="100551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71995C24-582D-45CF-8619-490384E9BE36}"/>
              </a:ext>
            </a:extLst>
          </p:cNvPr>
          <p:cNvSpPr txBox="1">
            <a:spLocks/>
          </p:cNvSpPr>
          <p:nvPr/>
        </p:nvSpPr>
        <p:spPr bwMode="auto">
          <a:xfrm>
            <a:off x="8218685" y="1700309"/>
            <a:ext cx="1958340" cy="12534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algn="ctr"/>
            <a:r>
              <a:rPr lang="en-US" b="1" dirty="0">
                <a:highlight>
                  <a:srgbClr val="FFFF00"/>
                </a:highlight>
              </a:rPr>
              <a:t>Hydro Owners and Operators</a:t>
            </a:r>
            <a:endParaRPr lang="en-US" dirty="0"/>
          </a:p>
          <a:p>
            <a:endParaRPr lang="en-US" dirty="0"/>
          </a:p>
        </p:txBody>
      </p:sp>
      <p:pic>
        <p:nvPicPr>
          <p:cNvPr id="2078" name="Picture 30" descr="Seattle City Light - Smart Buildings Center">
            <a:extLst>
              <a:ext uri="{FF2B5EF4-FFF2-40B4-BE49-F238E27FC236}">
                <a16:creationId xmlns:a16="http://schemas.microsoft.com/office/drawing/2014/main" id="{9AA3E770-F64A-4361-ABC2-21E86FFF1118}"/>
              </a:ext>
            </a:extLst>
          </p:cNvPr>
          <p:cNvPicPr>
            <a:picLocks noChangeAspect="1" noChangeArrowheads="1"/>
          </p:cNvPicPr>
          <p:nvPr/>
        </p:nvPicPr>
        <p:blipFill>
          <a:blip r:embed="rId21">
            <a:extLst>
              <a:ext uri="{28A0092B-C50C-407E-A947-70E740481C1C}">
                <a14:useLocalDpi xmlns:a14="http://schemas.microsoft.com/office/drawing/2010/main"/>
              </a:ext>
            </a:extLst>
          </a:blip>
          <a:srcRect/>
          <a:stretch>
            <a:fillRect/>
          </a:stretch>
        </p:blipFill>
        <p:spPr bwMode="auto">
          <a:xfrm>
            <a:off x="6978074" y="2799080"/>
            <a:ext cx="2290762" cy="5000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5D88DC5-9720-6E3A-8D6E-66E610BFA162}"/>
              </a:ext>
            </a:extLst>
          </p:cNvPr>
          <p:cNvPicPr>
            <a:picLocks noChangeAspect="1"/>
          </p:cNvPicPr>
          <p:nvPr/>
        </p:nvPicPr>
        <p:blipFill>
          <a:blip r:embed="rId22"/>
          <a:stretch>
            <a:fillRect/>
          </a:stretch>
        </p:blipFill>
        <p:spPr>
          <a:xfrm>
            <a:off x="2348836" y="1030502"/>
            <a:ext cx="1151566" cy="931859"/>
          </a:xfrm>
          <a:prstGeom prst="rect">
            <a:avLst/>
          </a:prstGeom>
        </p:spPr>
      </p:pic>
    </p:spTree>
    <p:extLst>
      <p:ext uri="{BB962C8B-B14F-4D97-AF65-F5344CB8AC3E}">
        <p14:creationId xmlns:p14="http://schemas.microsoft.com/office/powerpoint/2010/main" val="898095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DBB4579-0C73-47EB-5439-6C065F8B5DDF}"/>
              </a:ext>
            </a:extLst>
          </p:cNvPr>
          <p:cNvGraphicFramePr>
            <a:graphicFrameLocks noGrp="1"/>
          </p:cNvGraphicFramePr>
          <p:nvPr>
            <p:ph sz="quarter" idx="10"/>
          </p:nvPr>
        </p:nvGraphicFramePr>
        <p:xfrm>
          <a:off x="266700" y="1028700"/>
          <a:ext cx="11658600" cy="5600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5869259D-1FE3-58C3-E089-75D70A05A58A}"/>
              </a:ext>
            </a:extLst>
          </p:cNvPr>
          <p:cNvSpPr>
            <a:spLocks noGrp="1"/>
          </p:cNvSpPr>
          <p:nvPr>
            <p:ph type="title"/>
          </p:nvPr>
        </p:nvSpPr>
        <p:spPr/>
        <p:txBody>
          <a:bodyPr/>
          <a:lstStyle/>
          <a:p>
            <a:r>
              <a:rPr lang="en-US" dirty="0"/>
              <a:t>Hydropower innovation</a:t>
            </a:r>
          </a:p>
        </p:txBody>
      </p:sp>
      <p:sp>
        <p:nvSpPr>
          <p:cNvPr id="7" name="TextBox 6">
            <a:extLst>
              <a:ext uri="{FF2B5EF4-FFF2-40B4-BE49-F238E27FC236}">
                <a16:creationId xmlns:a16="http://schemas.microsoft.com/office/drawing/2014/main" id="{8C325BAD-43EC-1297-22C8-88505517995B}"/>
              </a:ext>
            </a:extLst>
          </p:cNvPr>
          <p:cNvSpPr txBox="1"/>
          <p:nvPr/>
        </p:nvSpPr>
        <p:spPr>
          <a:xfrm>
            <a:off x="486142" y="3128918"/>
            <a:ext cx="2435352" cy="769441"/>
          </a:xfrm>
          <a:prstGeom prst="rect">
            <a:avLst/>
          </a:prstGeom>
          <a:noFill/>
          <a:ln w="12700">
            <a:solidFill>
              <a:schemeClr val="tx1"/>
            </a:solidFill>
          </a:ln>
        </p:spPr>
        <p:txBody>
          <a:bodyPr wrap="square">
            <a:spAutoFit/>
          </a:bodyPr>
          <a:lstStyle/>
          <a:p>
            <a:pPr marL="569913" lvl="1" indent="-342900">
              <a:buFont typeface="Arial" panose="020B0604020202020204" pitchFamily="34" charset="0"/>
              <a:buChar char="•"/>
            </a:pPr>
            <a:r>
              <a:rPr lang="en-US" sz="1100" dirty="0"/>
              <a:t>Bureau of Reclamation </a:t>
            </a:r>
          </a:p>
          <a:p>
            <a:pPr marL="569913" lvl="1" indent="-342900">
              <a:buFont typeface="Arial" panose="020B0604020202020204" pitchFamily="34" charset="0"/>
              <a:buChar char="•"/>
            </a:pPr>
            <a:r>
              <a:rPr lang="en-US" sz="1100" dirty="0"/>
              <a:t>CEATI / Owner-Operators</a:t>
            </a:r>
          </a:p>
          <a:p>
            <a:pPr marL="569913" lvl="1" indent="-342900">
              <a:buFont typeface="Arial" panose="020B0604020202020204" pitchFamily="34" charset="0"/>
              <a:buChar char="•"/>
            </a:pPr>
            <a:r>
              <a:rPr lang="en-US" sz="1100" dirty="0"/>
              <a:t>Clean Currents </a:t>
            </a:r>
          </a:p>
          <a:p>
            <a:pPr marL="569913" lvl="1" indent="-342900">
              <a:buFont typeface="Arial" panose="020B0604020202020204" pitchFamily="34" charset="0"/>
              <a:buChar char="•"/>
            </a:pPr>
            <a:r>
              <a:rPr lang="en-US" sz="1100" dirty="0"/>
              <a:t>OEM Partnering</a:t>
            </a:r>
          </a:p>
        </p:txBody>
      </p:sp>
      <p:sp>
        <p:nvSpPr>
          <p:cNvPr id="8" name="TextBox 7">
            <a:extLst>
              <a:ext uri="{FF2B5EF4-FFF2-40B4-BE49-F238E27FC236}">
                <a16:creationId xmlns:a16="http://schemas.microsoft.com/office/drawing/2014/main" id="{463DB3D9-4694-5F9D-65E4-36C9F5EEF9A0}"/>
              </a:ext>
            </a:extLst>
          </p:cNvPr>
          <p:cNvSpPr txBox="1"/>
          <p:nvPr/>
        </p:nvSpPr>
        <p:spPr>
          <a:xfrm>
            <a:off x="1536192" y="5547379"/>
            <a:ext cx="2107946" cy="938719"/>
          </a:xfrm>
          <a:prstGeom prst="rect">
            <a:avLst/>
          </a:prstGeom>
          <a:noFill/>
          <a:ln w="12700">
            <a:solidFill>
              <a:schemeClr val="tx1"/>
            </a:solidFill>
          </a:ln>
        </p:spPr>
        <p:txBody>
          <a:bodyPr wrap="square" rtlCol="0">
            <a:spAutoFit/>
          </a:bodyPr>
          <a:lstStyle/>
          <a:p>
            <a:pPr marL="398463" lvl="1" indent="-171450">
              <a:buFont typeface="Arial" panose="020B0604020202020204" pitchFamily="34" charset="0"/>
              <a:buChar char="•"/>
            </a:pPr>
            <a:r>
              <a:rPr lang="en-US" sz="1100" dirty="0"/>
              <a:t>Adoption of EMS for database use</a:t>
            </a:r>
          </a:p>
          <a:p>
            <a:pPr marL="398463" lvl="1" indent="-171450">
              <a:buFont typeface="Arial" panose="020B0604020202020204" pitchFamily="34" charset="0"/>
              <a:buChar char="•"/>
            </a:pPr>
            <a:r>
              <a:rPr lang="en-US" sz="1100" dirty="0"/>
              <a:t>Design guides / guide specifications</a:t>
            </a:r>
          </a:p>
          <a:p>
            <a:pPr marL="398463" lvl="1" indent="-171450">
              <a:buFont typeface="Arial" panose="020B0604020202020204" pitchFamily="34" charset="0"/>
              <a:buChar char="•"/>
            </a:pPr>
            <a:r>
              <a:rPr lang="en-US" sz="1100" dirty="0"/>
              <a:t>Floor space adaptations</a:t>
            </a:r>
          </a:p>
        </p:txBody>
      </p:sp>
      <p:sp>
        <p:nvSpPr>
          <p:cNvPr id="9" name="TextBox 8">
            <a:extLst>
              <a:ext uri="{FF2B5EF4-FFF2-40B4-BE49-F238E27FC236}">
                <a16:creationId xmlns:a16="http://schemas.microsoft.com/office/drawing/2014/main" id="{26A3EC9A-8A76-7C9D-AEBB-B862F9816DA9}"/>
              </a:ext>
            </a:extLst>
          </p:cNvPr>
          <p:cNvSpPr txBox="1"/>
          <p:nvPr/>
        </p:nvSpPr>
        <p:spPr>
          <a:xfrm>
            <a:off x="9349106" y="3040264"/>
            <a:ext cx="2726343" cy="1107996"/>
          </a:xfrm>
          <a:prstGeom prst="rect">
            <a:avLst/>
          </a:prstGeom>
          <a:noFill/>
          <a:ln w="12700">
            <a:solidFill>
              <a:schemeClr val="tx1"/>
            </a:solidFill>
          </a:ln>
        </p:spPr>
        <p:txBody>
          <a:bodyPr wrap="square" rtlCol="0">
            <a:spAutoFit/>
          </a:bodyPr>
          <a:lstStyle/>
          <a:p>
            <a:pPr marL="398463" lvl="1" indent="-171450">
              <a:buFont typeface="Arial" panose="020B0604020202020204" pitchFamily="34" charset="0"/>
              <a:buChar char="•"/>
            </a:pPr>
            <a:r>
              <a:rPr lang="en-US" sz="1100" dirty="0"/>
              <a:t>Knowledge sharing across USACE hydropower business line</a:t>
            </a:r>
          </a:p>
          <a:p>
            <a:pPr marL="398463" lvl="1" indent="-171450">
              <a:buFont typeface="Arial" panose="020B0604020202020204" pitchFamily="34" charset="0"/>
              <a:buChar char="•"/>
            </a:pPr>
            <a:r>
              <a:rPr lang="en-US" sz="1100" dirty="0"/>
              <a:t>Unique acquisition methods and solutions</a:t>
            </a:r>
          </a:p>
          <a:p>
            <a:pPr marL="398463" lvl="1" indent="-171450">
              <a:buFont typeface="Arial" panose="020B0604020202020204" pitchFamily="34" charset="0"/>
              <a:buChar char="•"/>
            </a:pPr>
            <a:r>
              <a:rPr lang="en-US" sz="1100" dirty="0"/>
              <a:t>Ongoing training course opportunities</a:t>
            </a:r>
          </a:p>
        </p:txBody>
      </p:sp>
      <p:sp>
        <p:nvSpPr>
          <p:cNvPr id="10" name="TextBox 9">
            <a:extLst>
              <a:ext uri="{FF2B5EF4-FFF2-40B4-BE49-F238E27FC236}">
                <a16:creationId xmlns:a16="http://schemas.microsoft.com/office/drawing/2014/main" id="{A91C4A8C-DEC8-5E11-DE07-C5CCEB2B517E}"/>
              </a:ext>
            </a:extLst>
          </p:cNvPr>
          <p:cNvSpPr txBox="1"/>
          <p:nvPr/>
        </p:nvSpPr>
        <p:spPr>
          <a:xfrm>
            <a:off x="8415288" y="5547379"/>
            <a:ext cx="3526790" cy="938719"/>
          </a:xfrm>
          <a:prstGeom prst="rect">
            <a:avLst/>
          </a:prstGeom>
          <a:noFill/>
          <a:ln w="12700">
            <a:solidFill>
              <a:schemeClr val="tx1"/>
            </a:solidFill>
          </a:ln>
        </p:spPr>
        <p:txBody>
          <a:bodyPr wrap="square" rtlCol="0">
            <a:spAutoFit/>
          </a:bodyPr>
          <a:lstStyle/>
          <a:p>
            <a:pPr marL="569913" lvl="1" indent="-342900">
              <a:buFont typeface="Arial" panose="020B0604020202020204" pitchFamily="34" charset="0"/>
              <a:buChar char="•"/>
            </a:pPr>
            <a:r>
              <a:rPr lang="en-US" sz="1100" dirty="0"/>
              <a:t>Dissolved oxygen turbine runners</a:t>
            </a:r>
          </a:p>
          <a:p>
            <a:pPr marL="569913" lvl="1" indent="-342900">
              <a:buFont typeface="Arial" panose="020B0604020202020204" pitchFamily="34" charset="0"/>
              <a:buChar char="•"/>
            </a:pPr>
            <a:r>
              <a:rPr lang="en-US" sz="1100" dirty="0"/>
              <a:t>John Day water filled hubs</a:t>
            </a:r>
          </a:p>
          <a:p>
            <a:pPr marL="569913" lvl="1" indent="-342900">
              <a:buFont typeface="Arial" panose="020B0604020202020204" pitchFamily="34" charset="0"/>
              <a:buChar char="•"/>
            </a:pPr>
            <a:r>
              <a:rPr lang="en-US" sz="1100" dirty="0"/>
              <a:t>Self-lubricating bushings</a:t>
            </a:r>
          </a:p>
          <a:p>
            <a:pPr marL="569913" lvl="1" indent="-342900">
              <a:buFont typeface="Arial" panose="020B0604020202020204" pitchFamily="34" charset="0"/>
              <a:buChar char="•"/>
            </a:pPr>
            <a:r>
              <a:rPr lang="en-US" sz="1100" dirty="0"/>
              <a:t>Digital governors</a:t>
            </a:r>
          </a:p>
          <a:p>
            <a:pPr marL="569913" lvl="1" indent="-342900">
              <a:buFont typeface="Arial" panose="020B0604020202020204" pitchFamily="34" charset="0"/>
              <a:buChar char="•"/>
            </a:pPr>
            <a:r>
              <a:rPr lang="en-US" sz="1100" dirty="0"/>
              <a:t>Cold spray technologies for cavitation repair</a:t>
            </a:r>
          </a:p>
        </p:txBody>
      </p:sp>
      <p:cxnSp>
        <p:nvCxnSpPr>
          <p:cNvPr id="12" name="Straight Arrow Connector 11">
            <a:extLst>
              <a:ext uri="{FF2B5EF4-FFF2-40B4-BE49-F238E27FC236}">
                <a16:creationId xmlns:a16="http://schemas.microsoft.com/office/drawing/2014/main" id="{BFE2CAA2-3A20-0505-ABAE-B4F2CEC57BED}"/>
              </a:ext>
            </a:extLst>
          </p:cNvPr>
          <p:cNvCxnSpPr/>
          <p:nvPr/>
        </p:nvCxnSpPr>
        <p:spPr>
          <a:xfrm>
            <a:off x="8997696" y="3416392"/>
            <a:ext cx="32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48E378B-A30B-E08A-5461-1F94E209E492}"/>
              </a:ext>
            </a:extLst>
          </p:cNvPr>
          <p:cNvCxnSpPr/>
          <p:nvPr/>
        </p:nvCxnSpPr>
        <p:spPr>
          <a:xfrm>
            <a:off x="8183880" y="5788152"/>
            <a:ext cx="2011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8088646-6A09-F9CA-34F7-102B3B74E8B4}"/>
              </a:ext>
            </a:extLst>
          </p:cNvPr>
          <p:cNvCxnSpPr/>
          <p:nvPr/>
        </p:nvCxnSpPr>
        <p:spPr>
          <a:xfrm flipH="1">
            <a:off x="2938272" y="3294180"/>
            <a:ext cx="2938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B93744C-8785-FB49-A98F-1E4A6F57CF06}"/>
              </a:ext>
            </a:extLst>
          </p:cNvPr>
          <p:cNvCxnSpPr/>
          <p:nvPr/>
        </p:nvCxnSpPr>
        <p:spPr>
          <a:xfrm flipH="1">
            <a:off x="3657600" y="5788152"/>
            <a:ext cx="3505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6B4EC74-6BB2-58F7-2D04-F8A9D739B5B0}"/>
              </a:ext>
            </a:extLst>
          </p:cNvPr>
          <p:cNvSpPr txBox="1"/>
          <p:nvPr/>
        </p:nvSpPr>
        <p:spPr>
          <a:xfrm>
            <a:off x="7160978" y="982520"/>
            <a:ext cx="2726343" cy="769441"/>
          </a:xfrm>
          <a:prstGeom prst="rect">
            <a:avLst/>
          </a:prstGeom>
          <a:noFill/>
          <a:ln w="12700">
            <a:solidFill>
              <a:schemeClr val="tx1"/>
            </a:solidFill>
          </a:ln>
        </p:spPr>
        <p:txBody>
          <a:bodyPr wrap="square" rtlCol="0">
            <a:spAutoFit/>
          </a:bodyPr>
          <a:lstStyle/>
          <a:p>
            <a:pPr marL="398463" lvl="1" indent="-171450">
              <a:buFont typeface="Arial" panose="020B0604020202020204" pitchFamily="34" charset="0"/>
              <a:buChar char="•"/>
            </a:pPr>
            <a:r>
              <a:rPr lang="en-US" sz="1100" dirty="0"/>
              <a:t>ERDC Partnership</a:t>
            </a:r>
          </a:p>
          <a:p>
            <a:pPr marL="398463" lvl="1" indent="-171450">
              <a:buFont typeface="Arial" panose="020B0604020202020204" pitchFamily="34" charset="0"/>
              <a:buChar char="•"/>
            </a:pPr>
            <a:r>
              <a:rPr lang="en-US" sz="1100" dirty="0"/>
              <a:t>DoE &amp; National Labs</a:t>
            </a:r>
          </a:p>
          <a:p>
            <a:pPr marL="398463" lvl="1" indent="-171450">
              <a:buFont typeface="Arial" panose="020B0604020202020204" pitchFamily="34" charset="0"/>
              <a:buChar char="•"/>
            </a:pPr>
            <a:r>
              <a:rPr lang="en-US" sz="1100" dirty="0" err="1"/>
              <a:t>BoR</a:t>
            </a:r>
            <a:r>
              <a:rPr lang="en-US" sz="1100" dirty="0"/>
              <a:t> collaboration</a:t>
            </a:r>
          </a:p>
          <a:p>
            <a:pPr marL="398463" lvl="1" indent="-171450">
              <a:buFont typeface="Arial" panose="020B0604020202020204" pitchFamily="34" charset="0"/>
              <a:buChar char="•"/>
            </a:pPr>
            <a:r>
              <a:rPr lang="en-US" sz="1100" dirty="0"/>
              <a:t>CEATI &amp; NHA</a:t>
            </a:r>
          </a:p>
        </p:txBody>
      </p:sp>
      <p:cxnSp>
        <p:nvCxnSpPr>
          <p:cNvPr id="6" name="Straight Arrow Connector 5">
            <a:extLst>
              <a:ext uri="{FF2B5EF4-FFF2-40B4-BE49-F238E27FC236}">
                <a16:creationId xmlns:a16="http://schemas.microsoft.com/office/drawing/2014/main" id="{480AABE5-D15A-DF16-5894-0492E5C46FAD}"/>
              </a:ext>
            </a:extLst>
          </p:cNvPr>
          <p:cNvCxnSpPr/>
          <p:nvPr/>
        </p:nvCxnSpPr>
        <p:spPr>
          <a:xfrm>
            <a:off x="6826345" y="1538656"/>
            <a:ext cx="32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1680195"/>
      </p:ext>
    </p:extLst>
  </p:cSld>
  <p:clrMapOvr>
    <a:masterClrMapping/>
  </p:clrMapOvr>
</p:sld>
</file>

<file path=ppt/theme/theme1.xml><?xml version="1.0" encoding="utf-8"?>
<a:theme xmlns:a="http://schemas.openxmlformats.org/drawingml/2006/main" name="Upper left castle template public">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2.xml><?xml version="1.0" encoding="utf-8"?>
<a:theme xmlns:a="http://schemas.openxmlformats.org/drawingml/2006/main" name="CUI Upper left Castle template ">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3.xml><?xml version="1.0" encoding="utf-8"?>
<a:theme xmlns:a="http://schemas.openxmlformats.org/drawingml/2006/main" name="traditional template NON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4.xml><?xml version="1.0" encoding="utf-8"?>
<a:theme xmlns:a="http://schemas.openxmlformats.org/drawingml/2006/main" name="Traditional template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5.xml><?xml version="1.0" encoding="utf-8"?>
<a:theme xmlns:a="http://schemas.openxmlformats.org/drawingml/2006/main" name="2_Upper Left Star and Castle NON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6.xml><?xml version="1.0" encoding="utf-8"?>
<a:theme xmlns:a="http://schemas.openxmlformats.org/drawingml/2006/main" name="Upper Left Star and Castle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7.xml><?xml version="1.0" encoding="utf-8"?>
<a:theme xmlns:a="http://schemas.openxmlformats.org/drawingml/2006/main" name="Chart Color Templates">
  <a:themeElements>
    <a:clrScheme name="Charts">
      <a:dk1>
        <a:srgbClr val="221F20"/>
      </a:dk1>
      <a:lt1>
        <a:srgbClr val="565557"/>
      </a:lt1>
      <a:dk2>
        <a:srgbClr val="FFFFFF"/>
      </a:dk2>
      <a:lt2>
        <a:srgbClr val="D5D5D7"/>
      </a:lt2>
      <a:accent1>
        <a:srgbClr val="F16521"/>
      </a:accent1>
      <a:accent2>
        <a:srgbClr val="2DAA27"/>
      </a:accent2>
      <a:accent3>
        <a:srgbClr val="CF0000"/>
      </a:accent3>
      <a:accent4>
        <a:srgbClr val="FFCC01"/>
      </a:accent4>
      <a:accent5>
        <a:srgbClr val="00308F"/>
      </a:accent5>
      <a:accent6>
        <a:srgbClr val="532476"/>
      </a:accent6>
      <a:hlink>
        <a:srgbClr val="4D7EA1"/>
      </a:hlink>
      <a:folHlink>
        <a:srgbClr val="CF000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7A4F02DA-9F69-4CE8-8688-F5382440A1E1}"/>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3fcf8fa-cfe6-4901-9417-032b5a1402b7" xsi:nil="true"/>
    <lcf76f155ced4ddcb4097134ff3c332f xmlns="a0cab361-6513-43b4-8a30-e3143c87fc2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368ED0AE9096B4EB76EB5CC292B3A51" ma:contentTypeVersion="13" ma:contentTypeDescription="Create a new document." ma:contentTypeScope="" ma:versionID="684e1656711a7b0a2dda761c29330077">
  <xsd:schema xmlns:xsd="http://www.w3.org/2001/XMLSchema" xmlns:xs="http://www.w3.org/2001/XMLSchema" xmlns:p="http://schemas.microsoft.com/office/2006/metadata/properties" xmlns:ns2="a0cab361-6513-43b4-8a30-e3143c87fc22" xmlns:ns3="33fcf8fa-cfe6-4901-9417-032b5a1402b7" targetNamespace="http://schemas.microsoft.com/office/2006/metadata/properties" ma:root="true" ma:fieldsID="e3d320beb7f2ea0028fc2b5f8be01dfd" ns2:_="" ns3:_="">
    <xsd:import namespace="a0cab361-6513-43b4-8a30-e3143c87fc22"/>
    <xsd:import namespace="33fcf8fa-cfe6-4901-9417-032b5a1402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cab361-6513-43b4-8a30-e3143c87fc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7793537-d38b-4b61-9287-f0ece50f4b1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fcf8fa-cfe6-4901-9417-032b5a1402b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34ed8bf-21dd-4914-9a62-b5d1ace64e59}" ma:internalName="TaxCatchAll" ma:showField="CatchAllData" ma:web="33fcf8fa-cfe6-4901-9417-032b5a1402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8C2CD5-50C2-4A7C-996A-3D6312B83669}">
  <ds:schemaRefs>
    <ds:schemaRef ds:uri="http://schemas.microsoft.com/office/2006/metadata/properties"/>
    <ds:schemaRef ds:uri="http://purl.org/dc/term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 ds:uri="http://www.w3.org/XML/1998/namespace"/>
    <ds:schemaRef ds:uri="3ad6b00a-4d00-4ffc-95af-add50846d9ba"/>
  </ds:schemaRefs>
</ds:datastoreItem>
</file>

<file path=customXml/itemProps2.xml><?xml version="1.0" encoding="utf-8"?>
<ds:datastoreItem xmlns:ds="http://schemas.openxmlformats.org/officeDocument/2006/customXml" ds:itemID="{57CAE72E-856B-4DF4-A9F6-93C41667E9A0}">
  <ds:schemaRefs>
    <ds:schemaRef ds:uri="http://schemas.microsoft.com/sharepoint/v3/contenttype/forms"/>
  </ds:schemaRefs>
</ds:datastoreItem>
</file>

<file path=customXml/itemProps3.xml><?xml version="1.0" encoding="utf-8"?>
<ds:datastoreItem xmlns:ds="http://schemas.openxmlformats.org/officeDocument/2006/customXml" ds:itemID="{56EBB837-C489-4D8F-B1F5-3365F7EBEE74}"/>
</file>

<file path=docProps/app.xml><?xml version="1.0" encoding="utf-8"?>
<Properties xmlns="http://schemas.openxmlformats.org/officeDocument/2006/extended-properties" xmlns:vt="http://schemas.openxmlformats.org/officeDocument/2006/docPropsVTypes">
  <Template/>
  <TotalTime>22171</TotalTime>
  <Words>1836</Words>
  <Application>Microsoft Macintosh PowerPoint</Application>
  <PresentationFormat>Widescreen</PresentationFormat>
  <Paragraphs>346</Paragraphs>
  <Slides>11</Slides>
  <Notes>6</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11</vt:i4>
      </vt:variant>
    </vt:vector>
  </HeadingPairs>
  <TitlesOfParts>
    <vt:vector size="23" baseType="lpstr">
      <vt:lpstr>Arial</vt:lpstr>
      <vt:lpstr>Calibri</vt:lpstr>
      <vt:lpstr>Century Gothic</vt:lpstr>
      <vt:lpstr>Courier New</vt:lpstr>
      <vt:lpstr>Wingdings</vt:lpstr>
      <vt:lpstr>Upper left castle template public</vt:lpstr>
      <vt:lpstr>CUI Upper left Castle template </vt:lpstr>
      <vt:lpstr>traditional template NON CUI</vt:lpstr>
      <vt:lpstr>Traditional template CUI</vt:lpstr>
      <vt:lpstr>2_Upper Left Star and Castle NON CUI</vt:lpstr>
      <vt:lpstr>Upper Left Star and Castle CUI</vt:lpstr>
      <vt:lpstr>Chart Color Templates</vt:lpstr>
      <vt:lpstr>Hydroelectric Design Center (HDC)</vt:lpstr>
      <vt:lpstr>Hydroelectric Design Center</vt:lpstr>
      <vt:lpstr>PowerPoint Presentation</vt:lpstr>
      <vt:lpstr>THE HDC TEAM</vt:lpstr>
      <vt:lpstr>Engineering Regulation (ER) 10-1-53 Roles and Responsibilities </vt:lpstr>
      <vt:lpstr>PowerPoint Presentation</vt:lpstr>
      <vt:lpstr>PowerPoint Presentation</vt:lpstr>
      <vt:lpstr>National partnerships &amp; Collaboration</vt:lpstr>
      <vt:lpstr>Hydropower innovation</vt:lpstr>
      <vt:lpstr>National Hydropower r&amp;D Program</vt:lpstr>
      <vt:lpstr>HDC Points of Contact</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2023</dc:title>
  <dc:creator>ELW</dc:creator>
  <cp:lastModifiedBy>Jim Horan</cp:lastModifiedBy>
  <cp:revision>427</cp:revision>
  <dcterms:created xsi:type="dcterms:W3CDTF">2017-02-20T05:10:01Z</dcterms:created>
  <dcterms:modified xsi:type="dcterms:W3CDTF">2024-11-27T22:28:30Z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0x010100F368ED0AE9096B4EB76EB5CC292B3A51</vt:lpwstr>
  </property>
</Properties>
</file>