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61" r:id="rId5"/>
    <p:sldId id="263" r:id="rId6"/>
    <p:sldId id="611" r:id="rId7"/>
    <p:sldId id="640" r:id="rId8"/>
    <p:sldId id="348" r:id="rId9"/>
    <p:sldId id="616" r:id="rId10"/>
    <p:sldId id="644" r:id="rId11"/>
    <p:sldId id="272" r:id="rId12"/>
    <p:sldId id="649" r:id="rId13"/>
    <p:sldId id="642" r:id="rId14"/>
    <p:sldId id="633" r:id="rId15"/>
    <p:sldId id="645" r:id="rId16"/>
    <p:sldId id="646" r:id="rId17"/>
    <p:sldId id="650" r:id="rId18"/>
    <p:sldId id="648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CAD522-096F-EEE5-D475-8EDA40B34579}" name="Marquez, Colin" initials="MC" userId="S::CMarquez@wapa.gov::082df7eb-5309-4ce3-94f1-c3ae729f9e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1D"/>
    <a:srgbClr val="F3EEE8"/>
    <a:srgbClr val="F0EBE7"/>
    <a:srgbClr val="C0B7A4"/>
    <a:srgbClr val="D3CDBF"/>
    <a:srgbClr val="00A5DE"/>
    <a:srgbClr val="78A12E"/>
    <a:srgbClr val="70AD47"/>
    <a:srgbClr val="4F89BD"/>
    <a:srgbClr val="00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8A63DF-A493-494A-8465-4F922E41FD9F}" v="164" dt="2024-11-15T19:36:30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3" autoAdjust="0"/>
    <p:restoredTop sz="43265" autoAdjust="0"/>
  </p:normalViewPr>
  <p:slideViewPr>
    <p:cSldViewPr snapToGrid="0">
      <p:cViewPr varScale="1">
        <p:scale>
          <a:sx n="51" d="100"/>
          <a:sy n="51" d="100"/>
        </p:scale>
        <p:origin x="328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9179E-5AA7-4A32-867B-F6412513EEC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EE11A2-F5D1-46EB-B382-4E66098193C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6544E91-CDF9-4400-9643-5D75641CFB59}" type="parTrans" cxnId="{0E2AB7C5-C4B8-483A-B7A2-76AB24F8C03C}">
      <dgm:prSet/>
      <dgm:spPr/>
      <dgm:t>
        <a:bodyPr/>
        <a:lstStyle/>
        <a:p>
          <a:endParaRPr lang="en-US"/>
        </a:p>
      </dgm:t>
    </dgm:pt>
    <dgm:pt modelId="{F6A6DBF6-28D0-4FD7-A09F-FAFE6BBF61AC}" type="sibTrans" cxnId="{0E2AB7C5-C4B8-483A-B7A2-76AB24F8C03C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C17580B1-02B1-4778-8DF3-F3303D62998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FBC4241-FD19-415A-9DF7-7E460A2107AA}" type="parTrans" cxnId="{9EE03A57-D7FA-4793-B82F-A00924D3BAE0}">
      <dgm:prSet/>
      <dgm:spPr/>
      <dgm:t>
        <a:bodyPr/>
        <a:lstStyle/>
        <a:p>
          <a:endParaRPr lang="en-US"/>
        </a:p>
      </dgm:t>
    </dgm:pt>
    <dgm:pt modelId="{BD82A248-FD20-44BA-A93C-B5C6BF977E9A}" type="sibTrans" cxnId="{9EE03A57-D7FA-4793-B82F-A00924D3BAE0}">
      <dgm:prSet/>
      <dgm:spPr>
        <a:solidFill>
          <a:srgbClr val="F7941D"/>
        </a:solidFill>
      </dgm:spPr>
      <dgm:t>
        <a:bodyPr/>
        <a:lstStyle/>
        <a:p>
          <a:endParaRPr lang="en-US"/>
        </a:p>
      </dgm:t>
    </dgm:pt>
    <dgm:pt modelId="{C7887B08-A27F-4073-A5EE-18DF254BB890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49BEC786-B5BC-4774-801A-96E11664957E}" type="parTrans" cxnId="{1C15413C-BCCF-487E-BB87-5DF52097CB41}">
      <dgm:prSet/>
      <dgm:spPr/>
      <dgm:t>
        <a:bodyPr/>
        <a:lstStyle/>
        <a:p>
          <a:endParaRPr lang="en-US"/>
        </a:p>
      </dgm:t>
    </dgm:pt>
    <dgm:pt modelId="{2479D961-B558-40D7-BF9D-D9C6A9C2DDB0}" type="sibTrans" cxnId="{1C15413C-BCCF-487E-BB87-5DF52097CB41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D7886397-552D-42BC-9B97-00752E4BB974}">
      <dgm:prSet phldrT="[Text]"/>
      <dgm:spPr/>
      <dgm:t>
        <a:bodyPr/>
        <a:lstStyle/>
        <a:p>
          <a:endParaRPr lang="en-US" dirty="0"/>
        </a:p>
      </dgm:t>
    </dgm:pt>
    <dgm:pt modelId="{7936DD91-64DD-4AF8-A45C-CF4EDB8F1217}" type="parTrans" cxnId="{CD8B1EA8-5A5D-424B-9BF5-6E51306BA89D}">
      <dgm:prSet/>
      <dgm:spPr/>
      <dgm:t>
        <a:bodyPr/>
        <a:lstStyle/>
        <a:p>
          <a:endParaRPr lang="en-US"/>
        </a:p>
      </dgm:t>
    </dgm:pt>
    <dgm:pt modelId="{266ED125-A0CF-41A9-9F0E-D1431A36D07E}" type="sibTrans" cxnId="{CD8B1EA8-5A5D-424B-9BF5-6E51306BA89D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98F7931-12D7-473C-A771-797A33F074AA}" type="pres">
      <dgm:prSet presAssocID="{20C9179E-5AA7-4A32-867B-F6412513EECC}" presName="cycle" presStyleCnt="0">
        <dgm:presLayoutVars>
          <dgm:dir/>
          <dgm:resizeHandles val="exact"/>
        </dgm:presLayoutVars>
      </dgm:prSet>
      <dgm:spPr/>
    </dgm:pt>
    <dgm:pt modelId="{15C23A7A-0695-42B9-9518-4508F701439D}" type="pres">
      <dgm:prSet presAssocID="{0EEE11A2-F5D1-46EB-B382-4E66098193C6}" presName="dummy" presStyleCnt="0"/>
      <dgm:spPr/>
    </dgm:pt>
    <dgm:pt modelId="{AD1E399C-AF2B-490E-916F-0FAA38186ABB}" type="pres">
      <dgm:prSet presAssocID="{0EEE11A2-F5D1-46EB-B382-4E66098193C6}" presName="node" presStyleLbl="revTx" presStyleIdx="0" presStyleCnt="4">
        <dgm:presLayoutVars>
          <dgm:bulletEnabled val="1"/>
        </dgm:presLayoutVars>
      </dgm:prSet>
      <dgm:spPr/>
    </dgm:pt>
    <dgm:pt modelId="{FF000407-12C7-4554-8654-597798194961}" type="pres">
      <dgm:prSet presAssocID="{F6A6DBF6-28D0-4FD7-A09F-FAFE6BBF61AC}" presName="sibTrans" presStyleLbl="node1" presStyleIdx="0" presStyleCnt="4"/>
      <dgm:spPr/>
    </dgm:pt>
    <dgm:pt modelId="{C9283BBD-B13E-4F2A-A0F1-7795994867A9}" type="pres">
      <dgm:prSet presAssocID="{C17580B1-02B1-4778-8DF3-F3303D629987}" presName="dummy" presStyleCnt="0"/>
      <dgm:spPr/>
    </dgm:pt>
    <dgm:pt modelId="{E6D6F28E-07F2-4466-8EFD-572AFD3B3BAB}" type="pres">
      <dgm:prSet presAssocID="{C17580B1-02B1-4778-8DF3-F3303D629987}" presName="node" presStyleLbl="revTx" presStyleIdx="1" presStyleCnt="4">
        <dgm:presLayoutVars>
          <dgm:bulletEnabled val="1"/>
        </dgm:presLayoutVars>
      </dgm:prSet>
      <dgm:spPr/>
    </dgm:pt>
    <dgm:pt modelId="{FB873ABC-4E83-4DB8-B9FA-72E89302255C}" type="pres">
      <dgm:prSet presAssocID="{BD82A248-FD20-44BA-A93C-B5C6BF977E9A}" presName="sibTrans" presStyleLbl="node1" presStyleIdx="1" presStyleCnt="4"/>
      <dgm:spPr/>
    </dgm:pt>
    <dgm:pt modelId="{421D9A24-A81A-4A00-AE89-C6F0BA202332}" type="pres">
      <dgm:prSet presAssocID="{D7886397-552D-42BC-9B97-00752E4BB974}" presName="dummy" presStyleCnt="0"/>
      <dgm:spPr/>
    </dgm:pt>
    <dgm:pt modelId="{E97A1678-F40C-4951-96A8-BD920FFD95C4}" type="pres">
      <dgm:prSet presAssocID="{D7886397-552D-42BC-9B97-00752E4BB974}" presName="node" presStyleLbl="revTx" presStyleIdx="2" presStyleCnt="4">
        <dgm:presLayoutVars>
          <dgm:bulletEnabled val="1"/>
        </dgm:presLayoutVars>
      </dgm:prSet>
      <dgm:spPr/>
    </dgm:pt>
    <dgm:pt modelId="{796FA8DE-DF88-41A7-BC8C-53B931B4A14D}" type="pres">
      <dgm:prSet presAssocID="{266ED125-A0CF-41A9-9F0E-D1431A36D07E}" presName="sibTrans" presStyleLbl="node1" presStyleIdx="2" presStyleCnt="4"/>
      <dgm:spPr/>
    </dgm:pt>
    <dgm:pt modelId="{28879012-37B7-437B-999E-4395E8804171}" type="pres">
      <dgm:prSet presAssocID="{C7887B08-A27F-4073-A5EE-18DF254BB890}" presName="dummy" presStyleCnt="0"/>
      <dgm:spPr/>
    </dgm:pt>
    <dgm:pt modelId="{F8392DAC-D1D8-43A8-8327-8B2DECC70E29}" type="pres">
      <dgm:prSet presAssocID="{C7887B08-A27F-4073-A5EE-18DF254BB890}" presName="node" presStyleLbl="revTx" presStyleIdx="3" presStyleCnt="4">
        <dgm:presLayoutVars>
          <dgm:bulletEnabled val="1"/>
        </dgm:presLayoutVars>
      </dgm:prSet>
      <dgm:spPr/>
    </dgm:pt>
    <dgm:pt modelId="{A763814C-FEA0-452D-A920-FD7585846F91}" type="pres">
      <dgm:prSet presAssocID="{2479D961-B558-40D7-BF9D-D9C6A9C2DDB0}" presName="sibTrans" presStyleLbl="node1" presStyleIdx="3" presStyleCnt="4" custLinFactNeighborX="399" custLinFactNeighborY="13005"/>
      <dgm:spPr/>
    </dgm:pt>
  </dgm:ptLst>
  <dgm:cxnLst>
    <dgm:cxn modelId="{996DF610-AE32-4CFF-AC4D-65E3B6B8E8ED}" type="presOf" srcId="{C7887B08-A27F-4073-A5EE-18DF254BB890}" destId="{F8392DAC-D1D8-43A8-8327-8B2DECC70E29}" srcOrd="0" destOrd="0" presId="urn:microsoft.com/office/officeart/2005/8/layout/cycle1"/>
    <dgm:cxn modelId="{2FF8B033-9BE4-494A-B82D-F66E7C511CC7}" type="presOf" srcId="{2479D961-B558-40D7-BF9D-D9C6A9C2DDB0}" destId="{A763814C-FEA0-452D-A920-FD7585846F91}" srcOrd="0" destOrd="0" presId="urn:microsoft.com/office/officeart/2005/8/layout/cycle1"/>
    <dgm:cxn modelId="{7CA3243C-20FA-4B65-A103-482DF5A2CBE8}" type="presOf" srcId="{F6A6DBF6-28D0-4FD7-A09F-FAFE6BBF61AC}" destId="{FF000407-12C7-4554-8654-597798194961}" srcOrd="0" destOrd="0" presId="urn:microsoft.com/office/officeart/2005/8/layout/cycle1"/>
    <dgm:cxn modelId="{1C15413C-BCCF-487E-BB87-5DF52097CB41}" srcId="{20C9179E-5AA7-4A32-867B-F6412513EECC}" destId="{C7887B08-A27F-4073-A5EE-18DF254BB890}" srcOrd="3" destOrd="0" parTransId="{49BEC786-B5BC-4774-801A-96E11664957E}" sibTransId="{2479D961-B558-40D7-BF9D-D9C6A9C2DDB0}"/>
    <dgm:cxn modelId="{2702BC3E-781E-4D8D-A507-BD0B7E0D8A09}" type="presOf" srcId="{0EEE11A2-F5D1-46EB-B382-4E66098193C6}" destId="{AD1E399C-AF2B-490E-916F-0FAA38186ABB}" srcOrd="0" destOrd="0" presId="urn:microsoft.com/office/officeart/2005/8/layout/cycle1"/>
    <dgm:cxn modelId="{C38EC352-CCDF-4B87-9C8F-CCA436787553}" type="presOf" srcId="{C17580B1-02B1-4778-8DF3-F3303D629987}" destId="{E6D6F28E-07F2-4466-8EFD-572AFD3B3BAB}" srcOrd="0" destOrd="0" presId="urn:microsoft.com/office/officeart/2005/8/layout/cycle1"/>
    <dgm:cxn modelId="{9EE03A57-D7FA-4793-B82F-A00924D3BAE0}" srcId="{20C9179E-5AA7-4A32-867B-F6412513EECC}" destId="{C17580B1-02B1-4778-8DF3-F3303D629987}" srcOrd="1" destOrd="0" parTransId="{3FBC4241-FD19-415A-9DF7-7E460A2107AA}" sibTransId="{BD82A248-FD20-44BA-A93C-B5C6BF977E9A}"/>
    <dgm:cxn modelId="{FBAE7557-E3B8-4D84-8ECD-872C95F909E4}" type="presOf" srcId="{266ED125-A0CF-41A9-9F0E-D1431A36D07E}" destId="{796FA8DE-DF88-41A7-BC8C-53B931B4A14D}" srcOrd="0" destOrd="0" presId="urn:microsoft.com/office/officeart/2005/8/layout/cycle1"/>
    <dgm:cxn modelId="{F248EB68-2A2C-413A-8A3C-2F3FBA06EACC}" type="presOf" srcId="{20C9179E-5AA7-4A32-867B-F6412513EECC}" destId="{198F7931-12D7-473C-A771-797A33F074AA}" srcOrd="0" destOrd="0" presId="urn:microsoft.com/office/officeart/2005/8/layout/cycle1"/>
    <dgm:cxn modelId="{2EEDD277-B090-4C58-8A18-06ADBF8F800F}" type="presOf" srcId="{D7886397-552D-42BC-9B97-00752E4BB974}" destId="{E97A1678-F40C-4951-96A8-BD920FFD95C4}" srcOrd="0" destOrd="0" presId="urn:microsoft.com/office/officeart/2005/8/layout/cycle1"/>
    <dgm:cxn modelId="{B3437AA1-8FA2-450A-A9C5-B7BEFE782A06}" type="presOf" srcId="{BD82A248-FD20-44BA-A93C-B5C6BF977E9A}" destId="{FB873ABC-4E83-4DB8-B9FA-72E89302255C}" srcOrd="0" destOrd="0" presId="urn:microsoft.com/office/officeart/2005/8/layout/cycle1"/>
    <dgm:cxn modelId="{CD8B1EA8-5A5D-424B-9BF5-6E51306BA89D}" srcId="{20C9179E-5AA7-4A32-867B-F6412513EECC}" destId="{D7886397-552D-42BC-9B97-00752E4BB974}" srcOrd="2" destOrd="0" parTransId="{7936DD91-64DD-4AF8-A45C-CF4EDB8F1217}" sibTransId="{266ED125-A0CF-41A9-9F0E-D1431A36D07E}"/>
    <dgm:cxn modelId="{0E2AB7C5-C4B8-483A-B7A2-76AB24F8C03C}" srcId="{20C9179E-5AA7-4A32-867B-F6412513EECC}" destId="{0EEE11A2-F5D1-46EB-B382-4E66098193C6}" srcOrd="0" destOrd="0" parTransId="{F6544E91-CDF9-4400-9643-5D75641CFB59}" sibTransId="{F6A6DBF6-28D0-4FD7-A09F-FAFE6BBF61AC}"/>
    <dgm:cxn modelId="{3A52815F-8944-40D4-A683-F4BF757EB891}" type="presParOf" srcId="{198F7931-12D7-473C-A771-797A33F074AA}" destId="{15C23A7A-0695-42B9-9518-4508F701439D}" srcOrd="0" destOrd="0" presId="urn:microsoft.com/office/officeart/2005/8/layout/cycle1"/>
    <dgm:cxn modelId="{4EE60F14-A121-4433-9376-7968978F3B9A}" type="presParOf" srcId="{198F7931-12D7-473C-A771-797A33F074AA}" destId="{AD1E399C-AF2B-490E-916F-0FAA38186ABB}" srcOrd="1" destOrd="0" presId="urn:microsoft.com/office/officeart/2005/8/layout/cycle1"/>
    <dgm:cxn modelId="{160354A6-2C01-4286-92A7-2698AB4DB1F3}" type="presParOf" srcId="{198F7931-12D7-473C-A771-797A33F074AA}" destId="{FF000407-12C7-4554-8654-597798194961}" srcOrd="2" destOrd="0" presId="urn:microsoft.com/office/officeart/2005/8/layout/cycle1"/>
    <dgm:cxn modelId="{8EC369A1-66EB-4981-85D9-AA0C897411E0}" type="presParOf" srcId="{198F7931-12D7-473C-A771-797A33F074AA}" destId="{C9283BBD-B13E-4F2A-A0F1-7795994867A9}" srcOrd="3" destOrd="0" presId="urn:microsoft.com/office/officeart/2005/8/layout/cycle1"/>
    <dgm:cxn modelId="{E7AD0FED-8E43-4BE0-A10E-1B15658379E2}" type="presParOf" srcId="{198F7931-12D7-473C-A771-797A33F074AA}" destId="{E6D6F28E-07F2-4466-8EFD-572AFD3B3BAB}" srcOrd="4" destOrd="0" presId="urn:microsoft.com/office/officeart/2005/8/layout/cycle1"/>
    <dgm:cxn modelId="{1CBDE13C-27DA-432E-8057-4CB7D35EDD40}" type="presParOf" srcId="{198F7931-12D7-473C-A771-797A33F074AA}" destId="{FB873ABC-4E83-4DB8-B9FA-72E89302255C}" srcOrd="5" destOrd="0" presId="urn:microsoft.com/office/officeart/2005/8/layout/cycle1"/>
    <dgm:cxn modelId="{5E54BD0B-EFFD-4E2C-8DA1-2E819E55469D}" type="presParOf" srcId="{198F7931-12D7-473C-A771-797A33F074AA}" destId="{421D9A24-A81A-4A00-AE89-C6F0BA202332}" srcOrd="6" destOrd="0" presId="urn:microsoft.com/office/officeart/2005/8/layout/cycle1"/>
    <dgm:cxn modelId="{21403689-EFC7-4D4B-983E-29E8A17EF4C3}" type="presParOf" srcId="{198F7931-12D7-473C-A771-797A33F074AA}" destId="{E97A1678-F40C-4951-96A8-BD920FFD95C4}" srcOrd="7" destOrd="0" presId="urn:microsoft.com/office/officeart/2005/8/layout/cycle1"/>
    <dgm:cxn modelId="{6912BC15-B8CD-477D-B47E-0FC91630F006}" type="presParOf" srcId="{198F7931-12D7-473C-A771-797A33F074AA}" destId="{796FA8DE-DF88-41A7-BC8C-53B931B4A14D}" srcOrd="8" destOrd="0" presId="urn:microsoft.com/office/officeart/2005/8/layout/cycle1"/>
    <dgm:cxn modelId="{A46741DA-C3E4-42AF-A2CD-0D625BB0724F}" type="presParOf" srcId="{198F7931-12D7-473C-A771-797A33F074AA}" destId="{28879012-37B7-437B-999E-4395E8804171}" srcOrd="9" destOrd="0" presId="urn:microsoft.com/office/officeart/2005/8/layout/cycle1"/>
    <dgm:cxn modelId="{BCF77101-18A5-4B14-A2B4-DB058EC34DBA}" type="presParOf" srcId="{198F7931-12D7-473C-A771-797A33F074AA}" destId="{F8392DAC-D1D8-43A8-8327-8B2DECC70E29}" srcOrd="10" destOrd="0" presId="urn:microsoft.com/office/officeart/2005/8/layout/cycle1"/>
    <dgm:cxn modelId="{32619BBD-BEC6-46B5-8A49-702574B21DD3}" type="presParOf" srcId="{198F7931-12D7-473C-A771-797A33F074AA}" destId="{A763814C-FEA0-452D-A920-FD7585846F9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E399C-AF2B-490E-916F-0FAA38186ABB}">
      <dsp:nvSpPr>
        <dsp:cNvPr id="0" name=""/>
        <dsp:cNvSpPr/>
      </dsp:nvSpPr>
      <dsp:spPr>
        <a:xfrm>
          <a:off x="4030956" y="88221"/>
          <a:ext cx="1415742" cy="141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4030956" y="88221"/>
        <a:ext cx="1415742" cy="1415742"/>
      </dsp:txXfrm>
    </dsp:sp>
    <dsp:sp modelId="{FF000407-12C7-4554-8654-597798194961}">
      <dsp:nvSpPr>
        <dsp:cNvPr id="0" name=""/>
        <dsp:cNvSpPr/>
      </dsp:nvSpPr>
      <dsp:spPr>
        <a:xfrm>
          <a:off x="1535636" y="-1250"/>
          <a:ext cx="4000534" cy="4000534"/>
        </a:xfrm>
        <a:prstGeom prst="circularArrow">
          <a:avLst>
            <a:gd name="adj1" fmla="val 6901"/>
            <a:gd name="adj2" fmla="val 465254"/>
            <a:gd name="adj3" fmla="val 549829"/>
            <a:gd name="adj4" fmla="val 20584917"/>
            <a:gd name="adj5" fmla="val 8051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6F28E-07F2-4466-8EFD-572AFD3B3BAB}">
      <dsp:nvSpPr>
        <dsp:cNvPr id="0" name=""/>
        <dsp:cNvSpPr/>
      </dsp:nvSpPr>
      <dsp:spPr>
        <a:xfrm>
          <a:off x="4030956" y="2494069"/>
          <a:ext cx="1415742" cy="141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4030956" y="2494069"/>
        <a:ext cx="1415742" cy="1415742"/>
      </dsp:txXfrm>
    </dsp:sp>
    <dsp:sp modelId="{FB873ABC-4E83-4DB8-B9FA-72E89302255C}">
      <dsp:nvSpPr>
        <dsp:cNvPr id="0" name=""/>
        <dsp:cNvSpPr/>
      </dsp:nvSpPr>
      <dsp:spPr>
        <a:xfrm>
          <a:off x="1535636" y="-1250"/>
          <a:ext cx="4000534" cy="4000534"/>
        </a:xfrm>
        <a:prstGeom prst="circularArrow">
          <a:avLst>
            <a:gd name="adj1" fmla="val 6901"/>
            <a:gd name="adj2" fmla="val 465254"/>
            <a:gd name="adj3" fmla="val 5949829"/>
            <a:gd name="adj4" fmla="val 4384917"/>
            <a:gd name="adj5" fmla="val 8051"/>
          </a:avLst>
        </a:prstGeom>
        <a:solidFill>
          <a:srgbClr val="F794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A1678-F40C-4951-96A8-BD920FFD95C4}">
      <dsp:nvSpPr>
        <dsp:cNvPr id="0" name=""/>
        <dsp:cNvSpPr/>
      </dsp:nvSpPr>
      <dsp:spPr>
        <a:xfrm>
          <a:off x="1625107" y="2494069"/>
          <a:ext cx="1415742" cy="141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625107" y="2494069"/>
        <a:ext cx="1415742" cy="1415742"/>
      </dsp:txXfrm>
    </dsp:sp>
    <dsp:sp modelId="{796FA8DE-DF88-41A7-BC8C-53B931B4A14D}">
      <dsp:nvSpPr>
        <dsp:cNvPr id="0" name=""/>
        <dsp:cNvSpPr/>
      </dsp:nvSpPr>
      <dsp:spPr>
        <a:xfrm>
          <a:off x="1535636" y="-1250"/>
          <a:ext cx="4000534" cy="4000534"/>
        </a:xfrm>
        <a:prstGeom prst="circularArrow">
          <a:avLst>
            <a:gd name="adj1" fmla="val 6901"/>
            <a:gd name="adj2" fmla="val 465254"/>
            <a:gd name="adj3" fmla="val 11349829"/>
            <a:gd name="adj4" fmla="val 9784917"/>
            <a:gd name="adj5" fmla="val 8051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92DAC-D1D8-43A8-8327-8B2DECC70E29}">
      <dsp:nvSpPr>
        <dsp:cNvPr id="0" name=""/>
        <dsp:cNvSpPr/>
      </dsp:nvSpPr>
      <dsp:spPr>
        <a:xfrm>
          <a:off x="1625107" y="88221"/>
          <a:ext cx="1415742" cy="141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625107" y="88221"/>
        <a:ext cx="1415742" cy="1415742"/>
      </dsp:txXfrm>
    </dsp:sp>
    <dsp:sp modelId="{A763814C-FEA0-452D-A920-FD7585846F91}">
      <dsp:nvSpPr>
        <dsp:cNvPr id="0" name=""/>
        <dsp:cNvSpPr/>
      </dsp:nvSpPr>
      <dsp:spPr>
        <a:xfrm>
          <a:off x="1551598" y="519019"/>
          <a:ext cx="4000534" cy="4000534"/>
        </a:xfrm>
        <a:prstGeom prst="circularArrow">
          <a:avLst>
            <a:gd name="adj1" fmla="val 6901"/>
            <a:gd name="adj2" fmla="val 465254"/>
            <a:gd name="adj3" fmla="val 16749829"/>
            <a:gd name="adj4" fmla="val 15184917"/>
            <a:gd name="adj5" fmla="val 8051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5464C-1627-4F22-BE00-8A094DEC4AE2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0F44C-5A13-4BE5-BE7E-4467491D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0F44C-5A13-4BE5-BE7E-4467491D26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5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0F44C-5A13-4BE5-BE7E-4467491D26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6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0F44C-5A13-4BE5-BE7E-4467491D26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9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0F44C-5A13-4BE5-BE7E-4467491D26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39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0F44C-5A13-4BE5-BE7E-4467491D26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6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5B76B-4667-487B-863A-2C9ECE8777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09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0F44C-5A13-4BE5-BE7E-4467491D26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28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0F44C-5A13-4BE5-BE7E-4467491D26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0F44C-5A13-4BE5-BE7E-4467491D26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6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ransmissioner Tower 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ransmission tower against a blue sky">
            <a:extLst>
              <a:ext uri="{FF2B5EF4-FFF2-40B4-BE49-F238E27FC236}">
                <a16:creationId xmlns:a16="http://schemas.microsoft.com/office/drawing/2014/main" id="{56AF411A-230C-4FEB-9F75-0A0AFF094B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r="1059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pic>
        <p:nvPicPr>
          <p:cNvPr id="8" name="Picture 7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5783E97-3E4C-844D-95AB-D8F6A448A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313916"/>
            <a:ext cx="2743200" cy="57476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3AD22B7-FEF9-4549-B408-5A7C1B28AB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519396"/>
            <a:ext cx="7498080" cy="1909604"/>
          </a:xfrm>
        </p:spPr>
        <p:txBody>
          <a:bodyPr anchor="b"/>
          <a:lstStyle>
            <a:lvl1pPr algn="ctr">
              <a:defRPr sz="6000" b="1">
                <a:solidFill>
                  <a:srgbClr val="00447C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maximum two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1F43192-7BBC-4543-9F87-44F4EA0E59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80" y="3501386"/>
            <a:ext cx="7498080" cy="1035104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86F74A6-2DC5-714C-A7B4-4F4C0B1D65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4633913"/>
            <a:ext cx="7497762" cy="1675447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rgbClr val="4F89BD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Name [of person presenting]</a:t>
            </a:r>
            <a:br>
              <a:rPr lang="en-US"/>
            </a:br>
            <a:r>
              <a:rPr lang="en-US"/>
              <a:t>Delivered to [insert group delivered to]</a:t>
            </a:r>
            <a:br>
              <a:rPr lang="en-US"/>
            </a:br>
            <a:r>
              <a:rPr lang="en-US" b="0" i="0">
                <a:effectLst/>
                <a:latin typeface="+mn-lt"/>
              </a:rPr>
              <a:t>Dec. 9, 2021</a:t>
            </a:r>
            <a:endParaRPr lang="en-US" b="0" i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1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APA logo">
            <a:extLst>
              <a:ext uri="{FF2B5EF4-FFF2-40B4-BE49-F238E27FC236}">
                <a16:creationId xmlns:a16="http://schemas.microsoft.com/office/drawing/2014/main" id="{77369AF1-8F90-164D-A89E-C4520D6583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FA0E2-DBF0-4D1E-9683-4EF88F7F1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9D27-D311-41D9-A949-4333FBC3241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0595D-0EDE-40CC-96BC-65A90D47467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2FAEC-AEE0-4A47-84BB-10C33750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7C11-4B40-E443-A2DB-1B93DB4E5E54}" type="datetime5">
              <a:rPr lang="en-US" smtClean="0"/>
              <a:t>22-Nov-24</a:t>
            </a:fld>
            <a:r>
              <a:rPr lang="en-US"/>
              <a:t> |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356E8-16F9-1949-B92C-5DF9E09F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1C7BB-413F-454D-AC08-B93D1099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7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APA logo">
            <a:extLst>
              <a:ext uri="{FF2B5EF4-FFF2-40B4-BE49-F238E27FC236}">
                <a16:creationId xmlns:a16="http://schemas.microsoft.com/office/drawing/2014/main" id="{10D788A9-3E65-C741-A2B5-6B0060340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966F413-FA40-43CC-B5A7-52AC05CC46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0875" y="0"/>
            <a:ext cx="51911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FA0E2-DBF0-4D1E-9683-4EF88F7F1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486400" cy="1325563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9D27-D311-41D9-A949-4333FBC3241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486400" cy="435133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7A2AB-5E51-4FD5-B9B0-28CC6EB7EA53}"/>
              </a:ext>
            </a:extLst>
          </p:cNvPr>
          <p:cNvSpPr/>
          <p:nvPr userDrawn="1"/>
        </p:nvSpPr>
        <p:spPr>
          <a:xfrm>
            <a:off x="7001301" y="0"/>
            <a:ext cx="51906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47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9C066-78A0-4A42-A837-A5C07AEBC2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EA7C11-4B40-E443-A2DB-1B93DB4E5E54}" type="datetime5">
              <a:rPr lang="en-US" smtClean="0"/>
              <a:t>22-Nov-24</a:t>
            </a:fld>
            <a:r>
              <a:rPr lang="en-US"/>
              <a:t> |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7D618-A830-6448-A7A4-7C7937DAE6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03334-779E-0844-A37D-96951639BF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16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APA logo">
            <a:extLst>
              <a:ext uri="{FF2B5EF4-FFF2-40B4-BE49-F238E27FC236}">
                <a16:creationId xmlns:a16="http://schemas.microsoft.com/office/drawing/2014/main" id="{6F2A4554-290E-E84F-9E8D-22B7E75D29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004CE0-D7CE-4A21-A374-209F8A978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B6457-4264-4DFA-9459-33357701EA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044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23BBC-7C71-4F92-AB37-26D50DE231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54A2B-9DE6-4581-8798-80394BA3E6A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044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636AC-100D-4838-8EF5-0167820DA80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277059-7C04-014F-9869-67E7E666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7C11-4B40-E443-A2DB-1B93DB4E5E54}" type="datetime5">
              <a:rPr lang="en-US" smtClean="0"/>
              <a:t>22-Nov-24</a:t>
            </a:fld>
            <a:r>
              <a:rPr lang="en-US"/>
              <a:t> |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E60FE-D548-D941-B8FE-32A58AD9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21B25D-61D8-714E-BDB0-887A8E91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6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PA logo">
            <a:extLst>
              <a:ext uri="{FF2B5EF4-FFF2-40B4-BE49-F238E27FC236}">
                <a16:creationId xmlns:a16="http://schemas.microsoft.com/office/drawing/2014/main" id="{3D93DE8E-DD4C-F344-A346-435378563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4434BC-6FBE-461A-A6F0-FCFFCC92DC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F278A-BE1C-B144-9E98-AB9C5136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7C11-4B40-E443-A2DB-1B93DB4E5E54}" type="datetime5">
              <a:rPr lang="en-US" smtClean="0"/>
              <a:t>22-Nov-24</a:t>
            </a:fld>
            <a:r>
              <a:rPr lang="en-US"/>
              <a:t> |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4FACF-45EC-1A45-A11E-B04A95F5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B6763-C8FF-8A43-8D43-12FF97B9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4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49F6E43-BCFE-0249-B20B-EAD8AF3018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23700 w 12192000"/>
              <a:gd name="connsiteY0" fmla="*/ 6052876 h 6858000"/>
              <a:gd name="connsiteX1" fmla="*/ 249069 w 12192000"/>
              <a:gd name="connsiteY1" fmla="*/ 6127508 h 6858000"/>
              <a:gd name="connsiteX2" fmla="*/ 249069 w 12192000"/>
              <a:gd name="connsiteY2" fmla="*/ 6488417 h 6858000"/>
              <a:gd name="connsiteX3" fmla="*/ 323700 w 12192000"/>
              <a:gd name="connsiteY3" fmla="*/ 6563111 h 6858000"/>
              <a:gd name="connsiteX4" fmla="*/ 684547 w 12192000"/>
              <a:gd name="connsiteY4" fmla="*/ 6563111 h 6858000"/>
              <a:gd name="connsiteX5" fmla="*/ 759178 w 12192000"/>
              <a:gd name="connsiteY5" fmla="*/ 6488417 h 6858000"/>
              <a:gd name="connsiteX6" fmla="*/ 759178 w 12192000"/>
              <a:gd name="connsiteY6" fmla="*/ 6153774 h 6858000"/>
              <a:gd name="connsiteX7" fmla="*/ 759178 w 12192000"/>
              <a:gd name="connsiteY7" fmla="*/ 6127508 h 6858000"/>
              <a:gd name="connsiteX8" fmla="*/ 684547 w 12192000"/>
              <a:gd name="connsiteY8" fmla="*/ 6052876 h 6858000"/>
              <a:gd name="connsiteX9" fmla="*/ 0 w 12192000"/>
              <a:gd name="connsiteY9" fmla="*/ 0 h 6858000"/>
              <a:gd name="connsiteX10" fmla="*/ 12192000 w 12192000"/>
              <a:gd name="connsiteY10" fmla="*/ 0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323700" y="6052876"/>
                </a:moveTo>
                <a:cubicBezTo>
                  <a:pt x="282483" y="6052876"/>
                  <a:pt x="249069" y="6086289"/>
                  <a:pt x="249069" y="6127508"/>
                </a:cubicBezTo>
                <a:lnTo>
                  <a:pt x="249069" y="6488417"/>
                </a:lnTo>
                <a:cubicBezTo>
                  <a:pt x="249069" y="6529647"/>
                  <a:pt x="282470" y="6563074"/>
                  <a:pt x="323700" y="6563111"/>
                </a:cubicBezTo>
                <a:lnTo>
                  <a:pt x="684547" y="6563111"/>
                </a:lnTo>
                <a:cubicBezTo>
                  <a:pt x="725777" y="6563074"/>
                  <a:pt x="759178" y="6529647"/>
                  <a:pt x="759178" y="6488417"/>
                </a:cubicBezTo>
                <a:lnTo>
                  <a:pt x="759178" y="6153774"/>
                </a:lnTo>
                <a:lnTo>
                  <a:pt x="759178" y="6127508"/>
                </a:lnTo>
                <a:cubicBezTo>
                  <a:pt x="759178" y="6086289"/>
                  <a:pt x="725765" y="6052876"/>
                  <a:pt x="684547" y="60528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6" name="Picture 5" descr="The WAPA graphic with green and blue and a white lightning bolt.">
            <a:extLst>
              <a:ext uri="{FF2B5EF4-FFF2-40B4-BE49-F238E27FC236}">
                <a16:creationId xmlns:a16="http://schemas.microsoft.com/office/drawing/2014/main" id="{E70A856A-5DDF-43E1-8BDA-1F78BAAB8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  <p:pic>
        <p:nvPicPr>
          <p:cNvPr id="7" name="Picture 6" descr="WAPA logo">
            <a:extLst>
              <a:ext uri="{FF2B5EF4-FFF2-40B4-BE49-F238E27FC236}">
                <a16:creationId xmlns:a16="http://schemas.microsoft.com/office/drawing/2014/main" id="{91ACA018-E598-DA46-A19C-09253FE2AB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B53BB68-814D-754A-844B-B127A2EE6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F9721-D11A-EC4A-949F-9EF2594153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EA7C11-4B40-E443-A2DB-1B93DB4E5E54}" type="datetime5">
              <a:rPr lang="en-US" smtClean="0"/>
              <a:t>22-Nov-24</a:t>
            </a:fld>
            <a:r>
              <a:rPr lang="en-US"/>
              <a:t> |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5AF18-D8F5-0246-AB5E-ED851A4DA7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79980-CE95-A747-98A6-5963E6B617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PA logo">
            <a:extLst>
              <a:ext uri="{FF2B5EF4-FFF2-40B4-BE49-F238E27FC236}">
                <a16:creationId xmlns:a16="http://schemas.microsoft.com/office/drawing/2014/main" id="{91ACA018-E598-DA46-A19C-09253FE2AB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B56AED-853D-1447-A1B8-78FB592C1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7C11-4B40-E443-A2DB-1B93DB4E5E54}" type="datetime5">
              <a:rPr lang="en-US" smtClean="0"/>
              <a:t>22-Nov-24</a:t>
            </a:fld>
            <a:r>
              <a:rPr lang="en-US"/>
              <a:t> |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85140-CF4D-C844-B4A2-6E4BE67A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2FC32-A856-F042-A226-C08700AC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6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PA logo">
            <a:extLst>
              <a:ext uri="{FF2B5EF4-FFF2-40B4-BE49-F238E27FC236}">
                <a16:creationId xmlns:a16="http://schemas.microsoft.com/office/drawing/2014/main" id="{4EAA1602-0A44-4443-B1C9-30F7AC5E5A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85767F-E117-40A6-8AE5-B88F41583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6F3C4-EEDA-4505-B5AF-F2A8CF1B18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447C"/>
                </a:solidFill>
              </a:defRPr>
            </a:lvl1pPr>
            <a:lvl2pPr>
              <a:defRPr sz="2800">
                <a:solidFill>
                  <a:srgbClr val="00447C"/>
                </a:solidFill>
              </a:defRPr>
            </a:lvl2pPr>
            <a:lvl3pPr>
              <a:defRPr sz="2400">
                <a:solidFill>
                  <a:srgbClr val="00447C"/>
                </a:solidFill>
              </a:defRPr>
            </a:lvl3pPr>
            <a:lvl4pPr>
              <a:defRPr sz="2000">
                <a:solidFill>
                  <a:srgbClr val="00447C"/>
                </a:solidFill>
              </a:defRPr>
            </a:lvl4pPr>
            <a:lvl5pPr>
              <a:defRPr sz="2000">
                <a:solidFill>
                  <a:srgbClr val="00447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F9E46-6117-4C06-9594-B6F5430C8A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47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39729-15F2-2340-B068-3DE01AC8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7C11-4B40-E443-A2DB-1B93DB4E5E54}" type="datetime5">
              <a:rPr lang="en-US" smtClean="0"/>
              <a:t>22-Nov-24</a:t>
            </a:fld>
            <a:r>
              <a:rPr lang="en-US"/>
              <a:t> |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B6FBE-FD50-8D44-A799-335CAFBC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35CB2-7106-1148-B334-F5F15F05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5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PA logo">
            <a:extLst>
              <a:ext uri="{FF2B5EF4-FFF2-40B4-BE49-F238E27FC236}">
                <a16:creationId xmlns:a16="http://schemas.microsoft.com/office/drawing/2014/main" id="{4EAA1602-0A44-4443-B1C9-30F7AC5E5A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85767F-E117-40A6-8AE5-B88F41583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6F3C4-EEDA-4505-B5AF-F2A8CF1B18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rgbClr val="00447C"/>
                </a:solidFill>
              </a:defRPr>
            </a:lvl1pPr>
            <a:lvl2pPr>
              <a:defRPr sz="2800">
                <a:solidFill>
                  <a:srgbClr val="00447C"/>
                </a:solidFill>
              </a:defRPr>
            </a:lvl2pPr>
            <a:lvl3pPr>
              <a:defRPr sz="2400">
                <a:solidFill>
                  <a:srgbClr val="00447C"/>
                </a:solidFill>
              </a:defRPr>
            </a:lvl3pPr>
            <a:lvl4pPr>
              <a:defRPr sz="2000">
                <a:solidFill>
                  <a:srgbClr val="00447C"/>
                </a:solidFill>
              </a:defRPr>
            </a:lvl4pPr>
            <a:lvl5pPr>
              <a:defRPr sz="2000">
                <a:solidFill>
                  <a:srgbClr val="00447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icon to select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F9E46-6117-4C06-9594-B6F5430C8A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47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2D965-41AC-1B4E-ADAC-0EAE73ED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7C11-4B40-E443-A2DB-1B93DB4E5E54}" type="datetime5">
              <a:rPr lang="en-US" smtClean="0"/>
              <a:t>22-Nov-24</a:t>
            </a:fld>
            <a:r>
              <a:rPr lang="en-US"/>
              <a:t> |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FFCA8-C04B-DE4A-A81E-CBE6142C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00026-908F-914F-8562-D054765B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78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PA logo">
            <a:extLst>
              <a:ext uri="{FF2B5EF4-FFF2-40B4-BE49-F238E27FC236}">
                <a16:creationId xmlns:a16="http://schemas.microsoft.com/office/drawing/2014/main" id="{3D93DE8E-DD4C-F344-A346-435378563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F929C79-10FE-7E4E-9D29-3F353CB6F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032250" cy="6858000"/>
          </a:xfrm>
          <a:custGeom>
            <a:avLst/>
            <a:gdLst>
              <a:gd name="connsiteX0" fmla="*/ 319284 w 4032250"/>
              <a:gd name="connsiteY0" fmla="*/ 6051443 h 6858000"/>
              <a:gd name="connsiteX1" fmla="*/ 245896 w 4032250"/>
              <a:gd name="connsiteY1" fmla="*/ 6134356 h 6858000"/>
              <a:gd name="connsiteX2" fmla="*/ 245896 w 4032250"/>
              <a:gd name="connsiteY2" fmla="*/ 6489249 h 6858000"/>
              <a:gd name="connsiteX3" fmla="*/ 319284 w 4032250"/>
              <a:gd name="connsiteY3" fmla="*/ 6562699 h 6858000"/>
              <a:gd name="connsiteX4" fmla="*/ 674115 w 4032250"/>
              <a:gd name="connsiteY4" fmla="*/ 6562699 h 6858000"/>
              <a:gd name="connsiteX5" fmla="*/ 757027 w 4032250"/>
              <a:gd name="connsiteY5" fmla="*/ 6492424 h 6858000"/>
              <a:gd name="connsiteX6" fmla="*/ 757027 w 4032250"/>
              <a:gd name="connsiteY6" fmla="*/ 6163359 h 6858000"/>
              <a:gd name="connsiteX7" fmla="*/ 757027 w 4032250"/>
              <a:gd name="connsiteY7" fmla="*/ 6131181 h 6858000"/>
              <a:gd name="connsiteX8" fmla="*/ 674114 w 4032250"/>
              <a:gd name="connsiteY8" fmla="*/ 6051443 h 6858000"/>
              <a:gd name="connsiteX9" fmla="*/ 0 w 4032250"/>
              <a:gd name="connsiteY9" fmla="*/ 0 h 6858000"/>
              <a:gd name="connsiteX10" fmla="*/ 4032250 w 4032250"/>
              <a:gd name="connsiteY10" fmla="*/ 0 h 6858000"/>
              <a:gd name="connsiteX11" fmla="*/ 4032250 w 4032250"/>
              <a:gd name="connsiteY11" fmla="*/ 6858000 h 6858000"/>
              <a:gd name="connsiteX12" fmla="*/ 0 w 403225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2250" h="6858000">
                <a:moveTo>
                  <a:pt x="319284" y="6051443"/>
                </a:moveTo>
                <a:cubicBezTo>
                  <a:pt x="278753" y="6051443"/>
                  <a:pt x="245896" y="6093825"/>
                  <a:pt x="245896" y="6134356"/>
                </a:cubicBezTo>
                <a:lnTo>
                  <a:pt x="245896" y="6489249"/>
                </a:lnTo>
                <a:cubicBezTo>
                  <a:pt x="245896" y="6529793"/>
                  <a:pt x="278740" y="6562662"/>
                  <a:pt x="319284" y="6562699"/>
                </a:cubicBezTo>
                <a:lnTo>
                  <a:pt x="674115" y="6562699"/>
                </a:lnTo>
                <a:cubicBezTo>
                  <a:pt x="714658" y="6562662"/>
                  <a:pt x="757027" y="6532968"/>
                  <a:pt x="757027" y="6492424"/>
                </a:cubicBezTo>
                <a:lnTo>
                  <a:pt x="757027" y="6163359"/>
                </a:lnTo>
                <a:lnTo>
                  <a:pt x="757027" y="6131181"/>
                </a:lnTo>
                <a:cubicBezTo>
                  <a:pt x="760202" y="6071601"/>
                  <a:pt x="714645" y="6051443"/>
                  <a:pt x="674114" y="6051443"/>
                </a:cubicBezTo>
                <a:close/>
                <a:moveTo>
                  <a:pt x="0" y="0"/>
                </a:moveTo>
                <a:lnTo>
                  <a:pt x="4032250" y="0"/>
                </a:lnTo>
                <a:lnTo>
                  <a:pt x="40322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Picture of speaker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434BC-6FBE-461A-A6F0-FCFFCC92DC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7433" y="365125"/>
            <a:ext cx="6956366" cy="1325563"/>
          </a:xfrm>
        </p:spPr>
        <p:txBody>
          <a:bodyPr anchor="b"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F278A-BE1C-B144-9E98-AB9C5136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7C11-4B40-E443-A2DB-1B93DB4E5E54}" type="datetime5">
              <a:rPr lang="en-US" smtClean="0"/>
              <a:t>22-Nov-24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4FACF-45EC-1A45-A11E-B04A95F5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B6763-C8FF-8A43-8D43-12FF97B9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904913-A758-EC45-BF81-E81B0B79C3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433" y="1903413"/>
            <a:ext cx="6956367" cy="6355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Section Subtitle Title– Single 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344D51-0EF5-534E-89F6-5D2E65DCEF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7432" y="4805363"/>
            <a:ext cx="6956367" cy="1212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C1FDC8-84A3-8541-AFA9-E0E3191D4ABE}"/>
              </a:ext>
            </a:extLst>
          </p:cNvPr>
          <p:cNvCxnSpPr>
            <a:cxnSpLocks/>
          </p:cNvCxnSpPr>
          <p:nvPr userDrawn="1"/>
        </p:nvCxnSpPr>
        <p:spPr>
          <a:xfrm>
            <a:off x="4397433" y="1797051"/>
            <a:ext cx="69367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8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ansmission tower located in a field of daisies.">
            <a:extLst>
              <a:ext uri="{FF2B5EF4-FFF2-40B4-BE49-F238E27FC236}">
                <a16:creationId xmlns:a16="http://schemas.microsoft.com/office/drawing/2014/main" id="{295E0F6E-FDE3-9445-A492-4EB172B54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16000"/>
          <a:stretch/>
        </p:blipFill>
        <p:spPr>
          <a:xfrm>
            <a:off x="8534400" y="0"/>
            <a:ext cx="3657600" cy="6858000"/>
          </a:xfrm>
          <a:prstGeom prst="rect">
            <a:avLst/>
          </a:prstGeom>
        </p:spPr>
      </p:pic>
      <p:pic>
        <p:nvPicPr>
          <p:cNvPr id="13" name="Picture 12" descr="WAPA logo">
            <a:extLst>
              <a:ext uri="{FF2B5EF4-FFF2-40B4-BE49-F238E27FC236}">
                <a16:creationId xmlns:a16="http://schemas.microsoft.com/office/drawing/2014/main" id="{10D788A9-3E65-C741-A2B5-6B00603408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FA0E2-DBF0-4D1E-9683-4EF88F7F1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322574" cy="792880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Topics of discussion (one line)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7A2AB-5E51-4FD5-B9B0-28CC6EB7EA53}"/>
              </a:ext>
            </a:extLst>
          </p:cNvPr>
          <p:cNvSpPr/>
          <p:nvPr userDrawn="1"/>
        </p:nvSpPr>
        <p:spPr>
          <a:xfrm>
            <a:off x="7001301" y="0"/>
            <a:ext cx="51906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47C"/>
              </a:solidFill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9FBC7B6-41A3-BF48-9542-3F659AF4E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385299"/>
            <a:ext cx="7322574" cy="3921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u="none"/>
            </a:lvl1pPr>
          </a:lstStyle>
          <a:p>
            <a:pPr lvl="0"/>
            <a:r>
              <a:rPr lang="en-US"/>
              <a:t>Edit topic 1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DEB27F00-7F15-7041-BD89-3F00590C89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972421"/>
            <a:ext cx="7322574" cy="3921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u="none"/>
            </a:lvl1pPr>
          </a:lstStyle>
          <a:p>
            <a:pPr lvl="0"/>
            <a:r>
              <a:rPr lang="en-US"/>
              <a:t>Edit topic 2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D1F5F9AC-678D-1A44-9874-689F1AC41A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2579917"/>
            <a:ext cx="7322574" cy="3921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u="none"/>
            </a:lvl1pPr>
          </a:lstStyle>
          <a:p>
            <a:pPr lvl="0"/>
            <a:r>
              <a:rPr lang="en-US"/>
              <a:t>Edit topic 3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8355A274-F45B-9949-8F9A-8F99185CE8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3181965"/>
            <a:ext cx="7322574" cy="3921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u="none"/>
            </a:lvl1pPr>
          </a:lstStyle>
          <a:p>
            <a:pPr lvl="0"/>
            <a:r>
              <a:rPr lang="en-US"/>
              <a:t>Edit topic 4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E733535B-D409-5A4A-9DFA-15EEB295C2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3784013"/>
            <a:ext cx="7322574" cy="3921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u="none"/>
            </a:lvl1pPr>
          </a:lstStyle>
          <a:p>
            <a:pPr lvl="0"/>
            <a:r>
              <a:rPr lang="en-US"/>
              <a:t>Edit topic 5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8691FF3B-BBF4-154E-9E25-2A0641154A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4376583"/>
            <a:ext cx="7322574" cy="3921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u="none"/>
            </a:lvl1pPr>
          </a:lstStyle>
          <a:p>
            <a:pPr lvl="0"/>
            <a:r>
              <a:rPr lang="en-US"/>
              <a:t>Edit topic 6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2604BE7F-48C3-7340-A29A-5559A002B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4978916"/>
            <a:ext cx="7322574" cy="3921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u="none"/>
            </a:lvl1pPr>
          </a:lstStyle>
          <a:p>
            <a:pPr lvl="0"/>
            <a:r>
              <a:rPr lang="en-US"/>
              <a:t>Edit topic 7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916A731A-07E9-114E-B685-834B0D20CD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9101" y="5581249"/>
            <a:ext cx="7322574" cy="3921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u="none"/>
            </a:lvl1pPr>
          </a:lstStyle>
          <a:p>
            <a:pPr lvl="0"/>
            <a:r>
              <a:rPr lang="en-US"/>
              <a:t>Edit topic 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F50FD-BA3E-4140-A8E6-899AFA71673C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EA7C11-4B40-E443-A2DB-1B93DB4E5E54}" type="datetime5">
              <a:rPr lang="en-US" smtClean="0"/>
              <a:pPr/>
              <a:t>22-Nov-24</a:t>
            </a:fld>
            <a:r>
              <a:rPr lang="en-US"/>
              <a:t> |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A6F5D-E771-D148-99A2-AB02C4CD1ED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F6E8E-9115-6647-A9AB-4A7E3B589A3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4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ransfor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313916"/>
            <a:ext cx="2743200" cy="574766"/>
          </a:xfrm>
          <a:prstGeom prst="rect">
            <a:avLst/>
          </a:prstGeom>
        </p:spPr>
      </p:pic>
      <p:pic>
        <p:nvPicPr>
          <p:cNvPr id="8" name="Picture 7" descr="A switchyard showing several power transformers.">
            <a:extLst>
              <a:ext uri="{FF2B5EF4-FFF2-40B4-BE49-F238E27FC236}">
                <a16:creationId xmlns:a16="http://schemas.microsoft.com/office/drawing/2014/main" id="{86523D02-7C02-4B74-A949-0FD451D158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2" r="26462"/>
          <a:stretch/>
        </p:blipFill>
        <p:spPr>
          <a:xfrm>
            <a:off x="7879308" y="-16552"/>
            <a:ext cx="4312692" cy="6870844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0B6AC0B-230A-C248-BB60-567E5CE5CC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519396"/>
            <a:ext cx="7498080" cy="1909604"/>
          </a:xfrm>
        </p:spPr>
        <p:txBody>
          <a:bodyPr anchor="b"/>
          <a:lstStyle>
            <a:lvl1pPr algn="ctr">
              <a:defRPr sz="6000" b="1">
                <a:solidFill>
                  <a:srgbClr val="00447C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maximum two lines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32F261A-6475-714A-A369-5BFF58D9C3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80" y="3501386"/>
            <a:ext cx="7498080" cy="1035104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F82D7EC-A7AE-AF43-A7E2-353B965F35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4633913"/>
            <a:ext cx="7497762" cy="167811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rgbClr val="4F89BD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Name [of person presenting]</a:t>
            </a:r>
            <a:br>
              <a:rPr lang="en-US"/>
            </a:br>
            <a:r>
              <a:rPr lang="en-US"/>
              <a:t>Delivered to [insert group delivered to]</a:t>
            </a:r>
            <a:br>
              <a:rPr lang="en-US"/>
            </a:br>
            <a:r>
              <a:rPr lang="en-US" b="0" i="0">
                <a:effectLst/>
                <a:latin typeface="+mn-lt"/>
              </a:rPr>
              <a:t>Dec. 9, 2021</a:t>
            </a:r>
            <a:endParaRPr lang="en-US" b="0" i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41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choos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7BB904-BBCC-3345-89CF-9D0B2628899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34400" y="0"/>
            <a:ext cx="36576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 descr="WAPA logo">
            <a:extLst>
              <a:ext uri="{FF2B5EF4-FFF2-40B4-BE49-F238E27FC236}">
                <a16:creationId xmlns:a16="http://schemas.microsoft.com/office/drawing/2014/main" id="{10D788A9-3E65-C741-A2B5-6B0060340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FA0E2-DBF0-4D1E-9683-4EF88F7F1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322574" cy="792880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Topics of discussion (one line)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7A2AB-5E51-4FD5-B9B0-28CC6EB7EA53}"/>
              </a:ext>
            </a:extLst>
          </p:cNvPr>
          <p:cNvSpPr/>
          <p:nvPr userDrawn="1"/>
        </p:nvSpPr>
        <p:spPr>
          <a:xfrm>
            <a:off x="7001301" y="0"/>
            <a:ext cx="51906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47C"/>
              </a:solidFill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9FBC7B6-41A3-BF48-9542-3F659AF4E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385299"/>
            <a:ext cx="7322574" cy="3921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u="none"/>
            </a:lvl1pPr>
          </a:lstStyle>
          <a:p>
            <a:pPr lvl="0"/>
            <a:r>
              <a:rPr lang="en-US"/>
              <a:t>Edit topic 1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DEB27F00-7F15-7041-BD89-3F00590C89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972421"/>
            <a:ext cx="7322574" cy="3921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u="none"/>
            </a:lvl1pPr>
          </a:lstStyle>
          <a:p>
            <a:pPr lvl="0"/>
            <a:r>
              <a:rPr lang="en-US"/>
              <a:t>Edit topic 2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D1F5F9AC-678D-1A44-9874-689F1AC41A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2579917"/>
            <a:ext cx="7322574" cy="3921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u="none"/>
            </a:lvl1pPr>
          </a:lstStyle>
          <a:p>
            <a:pPr lvl="0"/>
            <a:r>
              <a:rPr lang="en-US"/>
              <a:t>Edit topic 3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8355A274-F45B-9949-8F9A-8F99185CE8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3181965"/>
            <a:ext cx="7322574" cy="3921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u="none"/>
            </a:lvl1pPr>
          </a:lstStyle>
          <a:p>
            <a:pPr lvl="0"/>
            <a:r>
              <a:rPr lang="en-US"/>
              <a:t>Edit topic 4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E733535B-D409-5A4A-9DFA-15EEB295C2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3784013"/>
            <a:ext cx="7322574" cy="3921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u="none"/>
            </a:lvl1pPr>
          </a:lstStyle>
          <a:p>
            <a:pPr lvl="0"/>
            <a:r>
              <a:rPr lang="en-US"/>
              <a:t>Edit topic 5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8691FF3B-BBF4-154E-9E25-2A0641154A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4376583"/>
            <a:ext cx="7322574" cy="3921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u="none"/>
            </a:lvl1pPr>
          </a:lstStyle>
          <a:p>
            <a:pPr lvl="0"/>
            <a:r>
              <a:rPr lang="en-US"/>
              <a:t>Edit topic 6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2604BE7F-48C3-7340-A29A-5559A002B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4978916"/>
            <a:ext cx="7322574" cy="3921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u="none"/>
            </a:lvl1pPr>
          </a:lstStyle>
          <a:p>
            <a:pPr lvl="0"/>
            <a:r>
              <a:rPr lang="en-US"/>
              <a:t>Edit topic 7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916A731A-07E9-114E-B685-834B0D20CD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9101" y="5581249"/>
            <a:ext cx="7322574" cy="39211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u="none"/>
            </a:lvl1pPr>
          </a:lstStyle>
          <a:p>
            <a:pPr lvl="0"/>
            <a:r>
              <a:rPr lang="en-US"/>
              <a:t>Edit topic 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2377F-EC1F-CF47-AF82-63ED6DB0980A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EA7C11-4B40-E443-A2DB-1B93DB4E5E54}" type="datetime5">
              <a:rPr lang="en-US" smtClean="0"/>
              <a:pPr/>
              <a:t>22-Nov-24</a:t>
            </a:fld>
            <a:r>
              <a:rPr lang="en-US"/>
              <a:t> |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4EFFF-BE5A-A845-BA9E-01F677815A3B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B18DF-DE50-3849-9858-1823F2F3DDA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1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5E0F6E-FDE3-9445-A492-4EB172B54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r="10104"/>
          <a:stretch/>
        </p:blipFill>
        <p:spPr>
          <a:xfrm>
            <a:off x="8534400" y="0"/>
            <a:ext cx="3657600" cy="6858000"/>
          </a:xfrm>
          <a:prstGeom prst="rect">
            <a:avLst/>
          </a:prstGeom>
        </p:spPr>
      </p:pic>
      <p:pic>
        <p:nvPicPr>
          <p:cNvPr id="13" name="Picture 12" descr="WAPA logo">
            <a:extLst>
              <a:ext uri="{FF2B5EF4-FFF2-40B4-BE49-F238E27FC236}">
                <a16:creationId xmlns:a16="http://schemas.microsoft.com/office/drawing/2014/main" id="{10D788A9-3E65-C741-A2B5-6B00603408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FA0E2-DBF0-4D1E-9683-4EF88F7F1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322574" cy="792880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Agenda (one line)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7A2AB-5E51-4FD5-B9B0-28CC6EB7EA53}"/>
              </a:ext>
            </a:extLst>
          </p:cNvPr>
          <p:cNvSpPr/>
          <p:nvPr userDrawn="1"/>
        </p:nvSpPr>
        <p:spPr>
          <a:xfrm>
            <a:off x="7001301" y="0"/>
            <a:ext cx="51906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47C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8225AB1-B6B0-0144-9C1B-011004D152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385299"/>
            <a:ext cx="2622755" cy="392113"/>
          </a:xfrm>
        </p:spPr>
        <p:txBody>
          <a:bodyPr/>
          <a:lstStyle>
            <a:lvl1pPr marL="0" indent="0">
              <a:buFontTx/>
              <a:buNone/>
              <a:defRPr u="none"/>
            </a:lvl1pPr>
          </a:lstStyle>
          <a:p>
            <a:pPr lvl="0"/>
            <a:r>
              <a:rPr lang="en-US"/>
              <a:t>8:30 – 8:45am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9FBC7B6-41A3-BF48-9542-3F659AF4E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5528" y="1385299"/>
            <a:ext cx="4645246" cy="392113"/>
          </a:xfrm>
        </p:spPr>
        <p:txBody>
          <a:bodyPr/>
          <a:lstStyle>
            <a:lvl1pPr marL="0" indent="0">
              <a:buFontTx/>
              <a:buNone/>
              <a:defRPr u="none"/>
            </a:lvl1pPr>
          </a:lstStyle>
          <a:p>
            <a:pPr lvl="0"/>
            <a:r>
              <a:rPr lang="en-US"/>
              <a:t>Agenda 1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916BDF5D-5584-394A-9427-C466EE1EE9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972421"/>
            <a:ext cx="2622755" cy="392113"/>
          </a:xfrm>
        </p:spPr>
        <p:txBody>
          <a:bodyPr/>
          <a:lstStyle>
            <a:lvl1pPr marL="0" indent="0">
              <a:buFontTx/>
              <a:buNone/>
              <a:defRPr u="none"/>
            </a:lvl1pPr>
          </a:lstStyle>
          <a:p>
            <a:pPr lvl="0"/>
            <a:r>
              <a:rPr lang="en-US"/>
              <a:t>8:30 – 8:45am 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DEB27F00-7F15-7041-BD89-3F00590C89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5528" y="1972421"/>
            <a:ext cx="4645246" cy="392113"/>
          </a:xfrm>
        </p:spPr>
        <p:txBody>
          <a:bodyPr/>
          <a:lstStyle>
            <a:lvl1pPr marL="0" indent="0">
              <a:buFontTx/>
              <a:buNone/>
              <a:defRPr u="none"/>
            </a:lvl1pPr>
          </a:lstStyle>
          <a:p>
            <a:pPr lvl="0"/>
            <a:r>
              <a:rPr lang="en-US"/>
              <a:t>Agenda 2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6CF0D92D-50C7-7946-B069-4CA29506E7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2579917"/>
            <a:ext cx="2622755" cy="392113"/>
          </a:xfrm>
        </p:spPr>
        <p:txBody>
          <a:bodyPr/>
          <a:lstStyle>
            <a:lvl1pPr marL="0" indent="0">
              <a:buFontTx/>
              <a:buNone/>
              <a:defRPr u="none"/>
            </a:lvl1pPr>
          </a:lstStyle>
          <a:p>
            <a:pPr lvl="0"/>
            <a:r>
              <a:rPr lang="en-US"/>
              <a:t>8:30 – 8:45am 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D1F5F9AC-678D-1A44-9874-689F1AC41A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5528" y="2579917"/>
            <a:ext cx="4645246" cy="392113"/>
          </a:xfrm>
        </p:spPr>
        <p:txBody>
          <a:bodyPr/>
          <a:lstStyle>
            <a:lvl1pPr marL="0" indent="0">
              <a:buFontTx/>
              <a:buNone/>
              <a:defRPr u="none"/>
            </a:lvl1pPr>
          </a:lstStyle>
          <a:p>
            <a:pPr lvl="0"/>
            <a:r>
              <a:rPr lang="en-US"/>
              <a:t>Agenda 3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C211C807-D3E3-A94C-A56D-881CA9169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3181965"/>
            <a:ext cx="2622755" cy="392113"/>
          </a:xfrm>
        </p:spPr>
        <p:txBody>
          <a:bodyPr/>
          <a:lstStyle>
            <a:lvl1pPr marL="0" indent="0">
              <a:buFontTx/>
              <a:buNone/>
              <a:defRPr u="none"/>
            </a:lvl1pPr>
          </a:lstStyle>
          <a:p>
            <a:pPr lvl="0"/>
            <a:r>
              <a:rPr lang="en-US"/>
              <a:t>8:30 – 8:45am 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8355A274-F45B-9949-8F9A-8F99185CE8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5528" y="3181965"/>
            <a:ext cx="4645246" cy="392113"/>
          </a:xfrm>
        </p:spPr>
        <p:txBody>
          <a:bodyPr/>
          <a:lstStyle>
            <a:lvl1pPr marL="0" indent="0">
              <a:buFontTx/>
              <a:buNone/>
              <a:defRPr u="none"/>
            </a:lvl1pPr>
          </a:lstStyle>
          <a:p>
            <a:pPr lvl="0"/>
            <a:r>
              <a:rPr lang="en-US"/>
              <a:t>Agenda 4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5E6D66EA-FEDF-7542-AD73-A199682D2D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3784013"/>
            <a:ext cx="2622755" cy="392113"/>
          </a:xfrm>
        </p:spPr>
        <p:txBody>
          <a:bodyPr/>
          <a:lstStyle>
            <a:lvl1pPr marL="0" indent="0">
              <a:buFontTx/>
              <a:buNone/>
              <a:defRPr u="none"/>
            </a:lvl1pPr>
          </a:lstStyle>
          <a:p>
            <a:pPr lvl="0"/>
            <a:r>
              <a:rPr lang="en-US"/>
              <a:t>8:30 – 8:45am 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E733535B-D409-5A4A-9DFA-15EEB295C2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15528" y="3784013"/>
            <a:ext cx="4645246" cy="392113"/>
          </a:xfrm>
        </p:spPr>
        <p:txBody>
          <a:bodyPr/>
          <a:lstStyle>
            <a:lvl1pPr marL="0" indent="0">
              <a:buFontTx/>
              <a:buNone/>
              <a:defRPr u="none"/>
            </a:lvl1pPr>
          </a:lstStyle>
          <a:p>
            <a:pPr lvl="0"/>
            <a:r>
              <a:rPr lang="en-US"/>
              <a:t>Agenda 5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AC8962B1-63A2-BE4E-AB11-B893EE34EE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4376583"/>
            <a:ext cx="2622755" cy="392113"/>
          </a:xfrm>
        </p:spPr>
        <p:txBody>
          <a:bodyPr/>
          <a:lstStyle>
            <a:lvl1pPr marL="0" indent="0">
              <a:buFontTx/>
              <a:buNone/>
              <a:defRPr u="none"/>
            </a:lvl1pPr>
          </a:lstStyle>
          <a:p>
            <a:pPr lvl="0"/>
            <a:r>
              <a:rPr lang="en-US"/>
              <a:t>8:30 – 8:45am 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8691FF3B-BBF4-154E-9E25-2A0641154A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15528" y="4376583"/>
            <a:ext cx="4645246" cy="392113"/>
          </a:xfrm>
        </p:spPr>
        <p:txBody>
          <a:bodyPr/>
          <a:lstStyle>
            <a:lvl1pPr marL="0" indent="0">
              <a:buFontTx/>
              <a:buNone/>
              <a:defRPr u="none"/>
            </a:lvl1pPr>
          </a:lstStyle>
          <a:p>
            <a:pPr lvl="0"/>
            <a:r>
              <a:rPr lang="en-US"/>
              <a:t>Agenda 6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BB5CCC54-D4BE-7948-80B4-E820645F4C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4978916"/>
            <a:ext cx="2622755" cy="392113"/>
          </a:xfrm>
        </p:spPr>
        <p:txBody>
          <a:bodyPr/>
          <a:lstStyle>
            <a:lvl1pPr marL="0" indent="0">
              <a:buFontTx/>
              <a:buNone/>
              <a:defRPr u="none"/>
            </a:lvl1pPr>
          </a:lstStyle>
          <a:p>
            <a:pPr lvl="0"/>
            <a:r>
              <a:rPr lang="en-US"/>
              <a:t>8:30 – 8:45am 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2604BE7F-48C3-7340-A29A-5559A002B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15528" y="4978916"/>
            <a:ext cx="4645246" cy="392113"/>
          </a:xfrm>
        </p:spPr>
        <p:txBody>
          <a:bodyPr/>
          <a:lstStyle>
            <a:lvl1pPr marL="0" indent="0">
              <a:buFontTx/>
              <a:buNone/>
              <a:defRPr u="none"/>
            </a:lvl1pPr>
          </a:lstStyle>
          <a:p>
            <a:pPr lvl="0"/>
            <a:r>
              <a:rPr lang="en-US"/>
              <a:t>Agenda 7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D4A95717-5B85-EB49-80F0-DAEDCC55631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8200" y="5567721"/>
            <a:ext cx="2622755" cy="392113"/>
          </a:xfrm>
        </p:spPr>
        <p:txBody>
          <a:bodyPr/>
          <a:lstStyle>
            <a:lvl1pPr marL="0" indent="0">
              <a:buFontTx/>
              <a:buNone/>
              <a:defRPr u="none"/>
            </a:lvl1pPr>
          </a:lstStyle>
          <a:p>
            <a:pPr lvl="0"/>
            <a:r>
              <a:rPr lang="en-US"/>
              <a:t>8:30 – 8:45am 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916A731A-07E9-114E-B685-834B0D20CD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15528" y="5567721"/>
            <a:ext cx="4645246" cy="392113"/>
          </a:xfrm>
        </p:spPr>
        <p:txBody>
          <a:bodyPr/>
          <a:lstStyle>
            <a:lvl1pPr marL="0" indent="0">
              <a:buFontTx/>
              <a:buNone/>
              <a:defRPr u="none"/>
            </a:lvl1pPr>
          </a:lstStyle>
          <a:p>
            <a:pPr lvl="0"/>
            <a:r>
              <a:rPr lang="en-US"/>
              <a:t>Agenda 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27675-E89F-9C49-8E38-397ED72B439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EA7C11-4B40-E443-A2DB-1B93DB4E5E54}" type="datetime5">
              <a:rPr lang="en-US" smtClean="0"/>
              <a:pPr/>
              <a:t>22-Nov-24</a:t>
            </a:fld>
            <a:r>
              <a:rPr lang="en-US"/>
              <a:t> |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D8817-26D1-E34C-9E56-49927E3D85D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149E7-9407-884F-BF7B-5A8157DFD1D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2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choos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APA logo">
            <a:extLst>
              <a:ext uri="{FF2B5EF4-FFF2-40B4-BE49-F238E27FC236}">
                <a16:creationId xmlns:a16="http://schemas.microsoft.com/office/drawing/2014/main" id="{10D788A9-3E65-C741-A2B5-6B0060340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FA0E2-DBF0-4D1E-9683-4EF88F7F1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322574" cy="792880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Agenda (one line)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7A2AB-5E51-4FD5-B9B0-28CC6EB7EA53}"/>
              </a:ext>
            </a:extLst>
          </p:cNvPr>
          <p:cNvSpPr/>
          <p:nvPr userDrawn="1"/>
        </p:nvSpPr>
        <p:spPr>
          <a:xfrm>
            <a:off x="7001301" y="0"/>
            <a:ext cx="51906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47C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8225AB1-B6B0-0144-9C1B-011004D152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385299"/>
            <a:ext cx="2622755" cy="392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8:30 – 8:45am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9FBC7B6-41A3-BF48-9542-3F659AF4E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5528" y="1385299"/>
            <a:ext cx="4645246" cy="392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Agenda 1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916BDF5D-5584-394A-9427-C466EE1EE9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972421"/>
            <a:ext cx="2622755" cy="392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8:30 – 8:45am 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DEB27F00-7F15-7041-BD89-3F00590C89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5528" y="1972421"/>
            <a:ext cx="4645246" cy="392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Agenda 2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6CF0D92D-50C7-7946-B069-4CA29506E7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2579917"/>
            <a:ext cx="2622755" cy="392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8:30 – 8:45am 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D1F5F9AC-678D-1A44-9874-689F1AC41A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5528" y="2579917"/>
            <a:ext cx="4645246" cy="392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Agenda 3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C211C807-D3E3-A94C-A56D-881CA9169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3181965"/>
            <a:ext cx="2622755" cy="392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8:30 – 8:45am 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8355A274-F45B-9949-8F9A-8F99185CE8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5528" y="3181965"/>
            <a:ext cx="4645246" cy="392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Agenda 4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5E6D66EA-FEDF-7542-AD73-A199682D2D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3784013"/>
            <a:ext cx="2622755" cy="392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8:30 – 8:45am 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E733535B-D409-5A4A-9DFA-15EEB295C2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15528" y="3784013"/>
            <a:ext cx="4645246" cy="392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Agenda 5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AC8962B1-63A2-BE4E-AB11-B893EE34EE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4376583"/>
            <a:ext cx="2622755" cy="392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8:30 – 8:45am 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8691FF3B-BBF4-154E-9E25-2A0641154A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15528" y="4376583"/>
            <a:ext cx="4645246" cy="392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Agenda 6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BB5CCC54-D4BE-7948-80B4-E820645F4C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4978916"/>
            <a:ext cx="2622755" cy="392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8:30 – 8:45am 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2604BE7F-48C3-7340-A29A-5559A002B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15528" y="4978916"/>
            <a:ext cx="4645246" cy="392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Agenda 7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D4A95717-5B85-EB49-80F0-DAEDCC55631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8200" y="5563659"/>
            <a:ext cx="2622755" cy="392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8:30 – 8:45am 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916A731A-07E9-114E-B685-834B0D20CD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15528" y="5563659"/>
            <a:ext cx="4645246" cy="3921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Agenda 8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530A55B-25D5-914E-96C0-DEF72EED8E3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720541" y="0"/>
            <a:ext cx="347145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A459A4-ACFA-BE48-A517-A38CD7162F5E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EA7C11-4B40-E443-A2DB-1B93DB4E5E54}" type="datetime5">
              <a:rPr lang="en-US" smtClean="0"/>
              <a:pPr/>
              <a:t>22-Nov-24</a:t>
            </a:fld>
            <a:r>
              <a:rPr lang="en-US"/>
              <a:t> |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5B054-3AB1-C148-8761-EA6AF3715711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0B1E5-11A2-304F-971B-DF30718F112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00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ervicer territory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PA logo">
            <a:extLst>
              <a:ext uri="{FF2B5EF4-FFF2-40B4-BE49-F238E27FC236}">
                <a16:creationId xmlns:a16="http://schemas.microsoft.com/office/drawing/2014/main" id="{66ECD084-8547-DB44-99DD-4242F1DB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E1B2C-84F7-430A-A934-0CBFA024F5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47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7FEE5A-10EE-C347-A6FE-28D6BB59DB2C}"/>
              </a:ext>
            </a:extLst>
          </p:cNvPr>
          <p:cNvSpPr txBox="1">
            <a:spLocks/>
          </p:cNvSpPr>
          <p:nvPr userDrawn="1"/>
        </p:nvSpPr>
        <p:spPr>
          <a:xfrm>
            <a:off x="839787" y="390696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447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Customer service </a:t>
            </a:r>
            <a:br>
              <a:rPr lang="en-US"/>
            </a:br>
            <a:r>
              <a:rPr lang="en-US"/>
              <a:t>territory map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B7B97-2985-C340-BE8F-B1F477F6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7C11-4B40-E443-A2DB-1B93DB4E5E54}" type="datetime5">
              <a:rPr lang="en-US" smtClean="0"/>
              <a:t>22-Nov-24</a:t>
            </a:fld>
            <a:r>
              <a:rPr lang="en-US"/>
              <a:t> |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9B70F-C1C7-CE47-A340-35CF0912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F78D5-1423-FF43-8FE3-B2320417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rvice territory map broken down by region. Regions include, Upper Great Plains, Rocky Mountain, Colorado River Storage Project Management Center, Desert Southwest and Sierra Nevada.">
            <a:extLst>
              <a:ext uri="{FF2B5EF4-FFF2-40B4-BE49-F238E27FC236}">
                <a16:creationId xmlns:a16="http://schemas.microsoft.com/office/drawing/2014/main" id="{7EB3BAAD-C874-5843-855E-5981E17EC6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31" y="257276"/>
            <a:ext cx="6210869" cy="589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03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PA logo">
            <a:extLst>
              <a:ext uri="{FF2B5EF4-FFF2-40B4-BE49-F238E27FC236}">
                <a16:creationId xmlns:a16="http://schemas.microsoft.com/office/drawing/2014/main" id="{3D93DE8E-DD4C-F344-A346-435378563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pic>
        <p:nvPicPr>
          <p:cNvPr id="4" name="Picture 3" descr="Diagram showing hydroelectric power distribution beginning at a hydroelectric dam, power flows to a switchyard then transmission towers to a distribution substation to homes and business through smaller transmission lines.">
            <a:extLst>
              <a:ext uri="{FF2B5EF4-FFF2-40B4-BE49-F238E27FC236}">
                <a16:creationId xmlns:a16="http://schemas.microsoft.com/office/drawing/2014/main" id="{8A8C6124-0187-3841-AF5A-DDDC0A8DC5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468" y="1652732"/>
            <a:ext cx="10791063" cy="4392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EDF17-67DA-8649-B470-12BF170A0666}"/>
              </a:ext>
            </a:extLst>
          </p:cNvPr>
          <p:cNvSpPr txBox="1"/>
          <p:nvPr userDrawn="1"/>
        </p:nvSpPr>
        <p:spPr>
          <a:xfrm>
            <a:off x="766647" y="582706"/>
            <a:ext cx="10421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Hydroelectric power distribution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3C9A1-CC90-7640-A2D9-025AE45BE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7C11-4B40-E443-A2DB-1B93DB4E5E54}" type="datetime5">
              <a:rPr lang="en-US" smtClean="0"/>
              <a:t>22-Nov-24</a:t>
            </a:fld>
            <a:r>
              <a:rPr lang="en-US"/>
              <a:t> |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A1E76-F8EE-4540-A17E-875A710A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9EF09-E0C9-B144-B6B6-304B3453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08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droelectric power dis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PA logo">
            <a:extLst>
              <a:ext uri="{FF2B5EF4-FFF2-40B4-BE49-F238E27FC236}">
                <a16:creationId xmlns:a16="http://schemas.microsoft.com/office/drawing/2014/main" id="{66ECD084-8547-DB44-99DD-4242F1DB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E1B2C-84F7-430A-A934-0CBFA024F5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47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7FEE5A-10EE-C347-A6FE-28D6BB59DB2C}"/>
              </a:ext>
            </a:extLst>
          </p:cNvPr>
          <p:cNvSpPr txBox="1">
            <a:spLocks/>
          </p:cNvSpPr>
          <p:nvPr userDrawn="1"/>
        </p:nvSpPr>
        <p:spPr>
          <a:xfrm>
            <a:off x="839787" y="390696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447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Three lines of business</a:t>
            </a:r>
          </a:p>
        </p:txBody>
      </p:sp>
      <p:pic>
        <p:nvPicPr>
          <p:cNvPr id="13" name="Picture 12" descr="Graphic showing three lines of business: Federal Hydropower, Transmission System and Service and Transmission Infrastructure Program.">
            <a:extLst>
              <a:ext uri="{FF2B5EF4-FFF2-40B4-BE49-F238E27FC236}">
                <a16:creationId xmlns:a16="http://schemas.microsoft.com/office/drawing/2014/main" id="{2974EBC0-951B-0F4E-87CB-1F39297574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 b="1398"/>
          <a:stretch/>
        </p:blipFill>
        <p:spPr>
          <a:xfrm>
            <a:off x="5048783" y="1294646"/>
            <a:ext cx="6903620" cy="483477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DE64C-2F73-0143-9558-70CEB9F9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7C11-4B40-E443-A2DB-1B93DB4E5E54}" type="datetime5">
              <a:rPr lang="en-US" smtClean="0"/>
              <a:t>22-Nov-24</a:t>
            </a:fld>
            <a:r>
              <a:rPr lang="en-US"/>
              <a:t> |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AB269C-D0EA-3142-954D-57C82A0C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6E49C-064E-8F4E-BA04-FEE4224E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52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 - Switch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 showing a transmission switchyard">
            <a:extLst>
              <a:ext uri="{FF2B5EF4-FFF2-40B4-BE49-F238E27FC236}">
                <a16:creationId xmlns:a16="http://schemas.microsoft.com/office/drawing/2014/main" id="{9D91915C-C196-43AA-9CC7-B17C0E8736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2" r="25535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section break subtitle</a:t>
            </a:r>
          </a:p>
        </p:txBody>
      </p:sp>
      <p:pic>
        <p:nvPicPr>
          <p:cNvPr id="9" name="Picture 8" descr="WAPA logo">
            <a:extLst>
              <a:ext uri="{FF2B5EF4-FFF2-40B4-BE49-F238E27FC236}">
                <a16:creationId xmlns:a16="http://schemas.microsoft.com/office/drawing/2014/main" id="{B0F832A6-8FF7-E046-8B20-046E67CA1F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681E8EB-F8F7-5645-931E-667A75AFBE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050925"/>
            <a:ext cx="7497762" cy="23876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6000" b="1"/>
            </a:lvl1pPr>
          </a:lstStyle>
          <a:p>
            <a:pPr lvl="0"/>
            <a:r>
              <a:rPr lang="en-US" dirty="0"/>
              <a:t>Click to edit section break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66F67-C9C9-CE43-9DC4-5423671546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EA7C11-4B40-E443-A2DB-1B93DB4E5E54}" type="datetime5">
              <a:rPr lang="en-US" smtClean="0"/>
              <a:pPr/>
              <a:t>22-Nov-24</a:t>
            </a:fld>
            <a:r>
              <a:rPr lang="en-US"/>
              <a:t> |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0C9B1-3DAB-8045-9B6B-433B2905F7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F5B7B-E6A5-5D41-8A54-BC60870BD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87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hoos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35A6567-7B45-4CCA-835C-8ABECF6A32F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897504" y="0"/>
            <a:ext cx="4319517" cy="6885295"/>
          </a:xfrm>
          <a:custGeom>
            <a:avLst/>
            <a:gdLst>
              <a:gd name="connsiteX0" fmla="*/ 0 w 4267200"/>
              <a:gd name="connsiteY0" fmla="*/ 6858000 h 6858000"/>
              <a:gd name="connsiteX1" fmla="*/ 1066800 w 4267200"/>
              <a:gd name="connsiteY1" fmla="*/ 0 h 6858000"/>
              <a:gd name="connsiteX2" fmla="*/ 4267200 w 4267200"/>
              <a:gd name="connsiteY2" fmla="*/ 0 h 6858000"/>
              <a:gd name="connsiteX3" fmla="*/ 3200400 w 4267200"/>
              <a:gd name="connsiteY3" fmla="*/ 6858000 h 6858000"/>
              <a:gd name="connsiteX4" fmla="*/ 0 w 4267200"/>
              <a:gd name="connsiteY4" fmla="*/ 6858000 h 6858000"/>
              <a:gd name="connsiteX0" fmla="*/ 0 w 4292221"/>
              <a:gd name="connsiteY0" fmla="*/ 6858000 h 6871647"/>
              <a:gd name="connsiteX1" fmla="*/ 1066800 w 4292221"/>
              <a:gd name="connsiteY1" fmla="*/ 0 h 6871647"/>
              <a:gd name="connsiteX2" fmla="*/ 4267200 w 4292221"/>
              <a:gd name="connsiteY2" fmla="*/ 0 h 6871647"/>
              <a:gd name="connsiteX3" fmla="*/ 4292221 w 4292221"/>
              <a:gd name="connsiteY3" fmla="*/ 6871647 h 6871647"/>
              <a:gd name="connsiteX4" fmla="*/ 0 w 4292221"/>
              <a:gd name="connsiteY4" fmla="*/ 6858000 h 6871647"/>
              <a:gd name="connsiteX0" fmla="*/ 0 w 4319517"/>
              <a:gd name="connsiteY0" fmla="*/ 6885295 h 6885295"/>
              <a:gd name="connsiteX1" fmla="*/ 1094096 w 4319517"/>
              <a:gd name="connsiteY1" fmla="*/ 0 h 6885295"/>
              <a:gd name="connsiteX2" fmla="*/ 4294496 w 4319517"/>
              <a:gd name="connsiteY2" fmla="*/ 0 h 6885295"/>
              <a:gd name="connsiteX3" fmla="*/ 4319517 w 4319517"/>
              <a:gd name="connsiteY3" fmla="*/ 6871647 h 6885295"/>
              <a:gd name="connsiteX4" fmla="*/ 0 w 4319517"/>
              <a:gd name="connsiteY4" fmla="*/ 6885295 h 688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517" h="6885295">
                <a:moveTo>
                  <a:pt x="0" y="6885295"/>
                </a:moveTo>
                <a:lnTo>
                  <a:pt x="1094096" y="0"/>
                </a:lnTo>
                <a:lnTo>
                  <a:pt x="4294496" y="0"/>
                </a:lnTo>
                <a:cubicBezTo>
                  <a:pt x="4302836" y="2290549"/>
                  <a:pt x="4311177" y="4581098"/>
                  <a:pt x="4319517" y="6871647"/>
                </a:cubicBezTo>
                <a:lnTo>
                  <a:pt x="0" y="6885295"/>
                </a:lnTo>
                <a:close/>
              </a:path>
            </a:pathLst>
          </a:custGeom>
          <a:noFill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section break subtitle</a:t>
            </a:r>
          </a:p>
        </p:txBody>
      </p:sp>
      <p:pic>
        <p:nvPicPr>
          <p:cNvPr id="8" name="Picture 7" descr="WAPA logo">
            <a:extLst>
              <a:ext uri="{FF2B5EF4-FFF2-40B4-BE49-F238E27FC236}">
                <a16:creationId xmlns:a16="http://schemas.microsoft.com/office/drawing/2014/main" id="{777B494E-0AC0-9648-A067-52E8002A5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4CB4924F-9F87-FA4E-8A94-EAEA4AC9FA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1050925"/>
            <a:ext cx="7497762" cy="23876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6000" b="1"/>
            </a:lvl1pPr>
          </a:lstStyle>
          <a:p>
            <a:pPr lvl="0"/>
            <a:r>
              <a:rPr lang="en-US" dirty="0"/>
              <a:t>Click to edit section break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30CF24-3022-194A-B8E7-A458B84B9BC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EA7C11-4B40-E443-A2DB-1B93DB4E5E54}" type="datetime5">
              <a:rPr lang="en-US" smtClean="0"/>
              <a:pPr/>
              <a:t>22-Nov-24</a:t>
            </a:fld>
            <a:r>
              <a:rPr lang="en-US"/>
              <a:t> |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60D84-9302-4D47-95C7-417418B21D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D6199-C721-DE43-948A-ADC6A629B4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6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Contac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PA logo">
            <a:extLst>
              <a:ext uri="{FF2B5EF4-FFF2-40B4-BE49-F238E27FC236}">
                <a16:creationId xmlns:a16="http://schemas.microsoft.com/office/drawing/2014/main" id="{313E8026-C0DB-BF4D-A59F-BEBB3C583B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C4AF36-E93B-C041-9671-D89A1A2594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800" y="619067"/>
            <a:ext cx="5016500" cy="2209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Email</a:t>
            </a:r>
            <a:br>
              <a:rPr lang="en-US"/>
            </a:br>
            <a:r>
              <a:rPr lang="en-US"/>
              <a:t>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2DA1E-978B-514A-ACDF-9BA7C43A2076}"/>
              </a:ext>
            </a:extLst>
          </p:cNvPr>
          <p:cNvSpPr txBox="1"/>
          <p:nvPr userDrawn="1"/>
        </p:nvSpPr>
        <p:spPr>
          <a:xfrm>
            <a:off x="978593" y="6045281"/>
            <a:ext cx="2088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www.wapa.gov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72B69-1133-3F4F-9174-9B2F16057EC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EA7C11-4B40-E443-A2DB-1B93DB4E5E54}" type="datetime5">
              <a:rPr lang="en-US" smtClean="0"/>
              <a:pPr/>
              <a:t>22-Nov-24</a:t>
            </a:fld>
            <a:r>
              <a:rPr lang="en-US"/>
              <a:t> |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95E8A-C5B4-4543-8D64-9D612A031F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7421A-27E0-9A49-9F1E-1C54D15C67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62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ntact Page with Social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PA logo">
            <a:extLst>
              <a:ext uri="{FF2B5EF4-FFF2-40B4-BE49-F238E27FC236}">
                <a16:creationId xmlns:a16="http://schemas.microsoft.com/office/drawing/2014/main" id="{313E8026-C0DB-BF4D-A59F-BEBB3C583B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C4AF36-E93B-C041-9671-D89A1A2594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800" y="619067"/>
            <a:ext cx="5016500" cy="2209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Email</a:t>
            </a:r>
            <a:br>
              <a:rPr lang="en-US"/>
            </a:br>
            <a:r>
              <a:rPr lang="en-US"/>
              <a:t>Phone</a:t>
            </a:r>
          </a:p>
        </p:txBody>
      </p:sp>
      <p:pic>
        <p:nvPicPr>
          <p:cNvPr id="7" name="Picture 6" descr="facebook social media icon&#10;">
            <a:extLst>
              <a:ext uri="{FF2B5EF4-FFF2-40B4-BE49-F238E27FC236}">
                <a16:creationId xmlns:a16="http://schemas.microsoft.com/office/drawing/2014/main" id="{DB76A0B2-80E6-A549-8D11-0D38F885CC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049" y="5606006"/>
            <a:ext cx="460778" cy="460778"/>
          </a:xfrm>
          <a:prstGeom prst="rect">
            <a:avLst/>
          </a:prstGeom>
        </p:spPr>
      </p:pic>
      <p:pic>
        <p:nvPicPr>
          <p:cNvPr id="11" name="Picture 10" descr="Instagram social media icon&#10;">
            <a:extLst>
              <a:ext uri="{FF2B5EF4-FFF2-40B4-BE49-F238E27FC236}">
                <a16:creationId xmlns:a16="http://schemas.microsoft.com/office/drawing/2014/main" id="{004034D4-7C8A-E742-8B66-4DE06DF06B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407" y="5090677"/>
            <a:ext cx="460778" cy="460778"/>
          </a:xfrm>
          <a:prstGeom prst="rect">
            <a:avLst/>
          </a:prstGeom>
        </p:spPr>
      </p:pic>
      <p:pic>
        <p:nvPicPr>
          <p:cNvPr id="16" name="Picture 15" descr="YouTube social media icon&#10;">
            <a:extLst>
              <a:ext uri="{FF2B5EF4-FFF2-40B4-BE49-F238E27FC236}">
                <a16:creationId xmlns:a16="http://schemas.microsoft.com/office/drawing/2014/main" id="{1A3937C1-C958-5142-93BF-09CE25CDCB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049" y="4561520"/>
            <a:ext cx="460778" cy="460778"/>
          </a:xfrm>
          <a:prstGeom prst="rect">
            <a:avLst/>
          </a:prstGeom>
        </p:spPr>
      </p:pic>
      <p:pic>
        <p:nvPicPr>
          <p:cNvPr id="18" name="Picture 17" descr="WAPA Logo&#10;&#10;">
            <a:extLst>
              <a:ext uri="{FF2B5EF4-FFF2-40B4-BE49-F238E27FC236}">
                <a16:creationId xmlns:a16="http://schemas.microsoft.com/office/drawing/2014/main" id="{82B17E7D-2D27-8C43-94D8-7C12DC94C50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611" y="4575348"/>
            <a:ext cx="472155" cy="472155"/>
          </a:xfrm>
          <a:prstGeom prst="rect">
            <a:avLst/>
          </a:prstGeom>
        </p:spPr>
      </p:pic>
      <p:pic>
        <p:nvPicPr>
          <p:cNvPr id="20" name="Picture 19" descr="Twitter social media icon&#10;&#10;">
            <a:extLst>
              <a:ext uri="{FF2B5EF4-FFF2-40B4-BE49-F238E27FC236}">
                <a16:creationId xmlns:a16="http://schemas.microsoft.com/office/drawing/2014/main" id="{433C50CB-8880-0E45-8F7D-9FAC103BA4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299" y="5090677"/>
            <a:ext cx="460778" cy="4607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F4D9320-0BD4-9F4B-9DC9-EA4615C6726A}"/>
              </a:ext>
            </a:extLst>
          </p:cNvPr>
          <p:cNvSpPr txBox="1"/>
          <p:nvPr userDrawn="1"/>
        </p:nvSpPr>
        <p:spPr>
          <a:xfrm>
            <a:off x="2679589" y="4583387"/>
            <a:ext cx="1769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solidFill>
                  <a:schemeClr val="bg1"/>
                </a:solidFill>
              </a:rPr>
              <a:t>www.wapa.gov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BA44AB-6CBF-A34D-B953-27DD9F334A4D}"/>
              </a:ext>
            </a:extLst>
          </p:cNvPr>
          <p:cNvSpPr txBox="1"/>
          <p:nvPr userDrawn="1"/>
        </p:nvSpPr>
        <p:spPr>
          <a:xfrm>
            <a:off x="2679589" y="5100661"/>
            <a:ext cx="22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@</a:t>
            </a:r>
            <a:r>
              <a:rPr lang="en-US" sz="2000" err="1">
                <a:solidFill>
                  <a:schemeClr val="bg1"/>
                </a:solidFill>
              </a:rPr>
              <a:t>westernareapowr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385C54-9317-D741-BDB7-B858C834FDF6}"/>
              </a:ext>
            </a:extLst>
          </p:cNvPr>
          <p:cNvSpPr txBox="1"/>
          <p:nvPr userDrawn="1"/>
        </p:nvSpPr>
        <p:spPr>
          <a:xfrm>
            <a:off x="2679589" y="5617934"/>
            <a:ext cx="3944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western-area-power-administration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326B2F-3960-2649-A6B6-ABDA0804D876}"/>
              </a:ext>
            </a:extLst>
          </p:cNvPr>
          <p:cNvSpPr txBox="1"/>
          <p:nvPr userDrawn="1"/>
        </p:nvSpPr>
        <p:spPr>
          <a:xfrm>
            <a:off x="7735483" y="4581400"/>
            <a:ext cx="2342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WesternAreaPower1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8E41C7-569A-884A-A645-03C7E566D20C}"/>
              </a:ext>
            </a:extLst>
          </p:cNvPr>
          <p:cNvSpPr txBox="1"/>
          <p:nvPr userDrawn="1"/>
        </p:nvSpPr>
        <p:spPr>
          <a:xfrm>
            <a:off x="7735483" y="5096963"/>
            <a:ext cx="2156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solidFill>
                  <a:schemeClr val="bg1"/>
                </a:solidFill>
              </a:rPr>
              <a:t>westernareapower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C5B4F4-2BEF-5447-A750-C311AC085A04}"/>
              </a:ext>
            </a:extLst>
          </p:cNvPr>
          <p:cNvSpPr txBox="1"/>
          <p:nvPr userDrawn="1"/>
        </p:nvSpPr>
        <p:spPr>
          <a:xfrm>
            <a:off x="7735483" y="5612526"/>
            <a:ext cx="118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solidFill>
                  <a:schemeClr val="bg1"/>
                </a:solidFill>
              </a:rPr>
              <a:t>wapa.gov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30" name="Picture 29" descr="LinkedIn social media icon&#10;">
            <a:extLst>
              <a:ext uri="{FF2B5EF4-FFF2-40B4-BE49-F238E27FC236}">
                <a16:creationId xmlns:a16="http://schemas.microsoft.com/office/drawing/2014/main" id="{87C5FD4D-80C3-DA49-8EF1-B2F8C8F1F68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299" y="5603869"/>
            <a:ext cx="462915" cy="46291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15E3BE-4202-884C-8622-7322EF5F4E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EA7C11-4B40-E443-A2DB-1B93DB4E5E54}" type="datetime5">
              <a:rPr lang="en-US" smtClean="0"/>
              <a:pPr/>
              <a:t>22-Nov-24</a:t>
            </a:fld>
            <a:r>
              <a:rPr lang="en-US"/>
              <a:t> |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B9B9D4-15D5-8747-B79E-E3AAFD99F2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01C85-F30D-FD47-AFC7-4BEE92AEDF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2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ransmission Tower Su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nemen working on a wooden transmission tower against a blue sky">
            <a:extLst>
              <a:ext uri="{FF2B5EF4-FFF2-40B4-BE49-F238E27FC236}">
                <a16:creationId xmlns:a16="http://schemas.microsoft.com/office/drawing/2014/main" id="{68D29BC3-8DC6-4929-BA8A-0A7DE84BB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8" r="29078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pic>
        <p:nvPicPr>
          <p:cNvPr id="8" name="Picture 7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73038AE4-26B6-4340-A93A-1A7BE5715A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313916"/>
            <a:ext cx="2743200" cy="57476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F6FA347-E435-C242-9854-ACF2576E88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519396"/>
            <a:ext cx="7498080" cy="1909604"/>
          </a:xfrm>
        </p:spPr>
        <p:txBody>
          <a:bodyPr anchor="b"/>
          <a:lstStyle>
            <a:lvl1pPr algn="ctr">
              <a:defRPr sz="6000" b="1">
                <a:solidFill>
                  <a:srgbClr val="00447C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maximum two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4160AB8-6A87-E149-8715-2108020050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80" y="3501386"/>
            <a:ext cx="7498080" cy="1035104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38AB0-E9A8-0649-B411-916CE75E5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4633913"/>
            <a:ext cx="7497762" cy="1749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rgbClr val="4F89BD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Name [of person presenting]</a:t>
            </a:r>
            <a:br>
              <a:rPr lang="en-US"/>
            </a:br>
            <a:r>
              <a:rPr lang="en-US"/>
              <a:t>Delivered to [insert group delivered to]</a:t>
            </a:r>
            <a:br>
              <a:rPr lang="en-US"/>
            </a:br>
            <a:r>
              <a:rPr lang="en-US" b="0" i="0">
                <a:effectLst/>
                <a:latin typeface="+mn-lt"/>
              </a:rPr>
              <a:t>Dec. 9, 2021</a:t>
            </a:r>
            <a:endParaRPr lang="en-US" b="0" i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0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ransmission Tower St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ransmission tower with storm clouds in the background.">
            <a:extLst>
              <a:ext uri="{FF2B5EF4-FFF2-40B4-BE49-F238E27FC236}">
                <a16:creationId xmlns:a16="http://schemas.microsoft.com/office/drawing/2014/main" id="{5E49E1C0-236E-4551-B5AD-EF481FF7F2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8" r="14020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pic>
        <p:nvPicPr>
          <p:cNvPr id="8" name="Picture 7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F5EC89FD-5F9E-D441-969F-B3ECE20979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313916"/>
            <a:ext cx="2743200" cy="57476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D3955D2-A41A-4E4D-91AB-DF722B5BCA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519396"/>
            <a:ext cx="7498080" cy="1909604"/>
          </a:xfrm>
        </p:spPr>
        <p:txBody>
          <a:bodyPr anchor="b"/>
          <a:lstStyle>
            <a:lvl1pPr algn="ctr">
              <a:defRPr sz="6000" b="1">
                <a:solidFill>
                  <a:srgbClr val="00447C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maximum two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066252F-D394-5648-9FB0-5432485E44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80" y="3501386"/>
            <a:ext cx="7498080" cy="1035104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DD10C23-AC53-1047-9252-0F68800F79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4633913"/>
            <a:ext cx="7497762" cy="178464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rgbClr val="4F89BD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Name [of person presenting]</a:t>
            </a:r>
            <a:br>
              <a:rPr lang="en-US"/>
            </a:br>
            <a:r>
              <a:rPr lang="en-US"/>
              <a:t>Delivered to [insert group delivered to]</a:t>
            </a:r>
            <a:br>
              <a:rPr lang="en-US"/>
            </a:br>
            <a:r>
              <a:rPr lang="en-US" b="0" i="0">
                <a:effectLst/>
                <a:latin typeface="+mn-lt"/>
              </a:rPr>
              <a:t>Dec. 9, 2021</a:t>
            </a:r>
            <a:endParaRPr lang="en-US" b="0" i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1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your ow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35A6567-7B45-4CCA-835C-8ABECF6A32F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897504" y="0"/>
            <a:ext cx="4319517" cy="6885295"/>
          </a:xfrm>
          <a:custGeom>
            <a:avLst/>
            <a:gdLst>
              <a:gd name="connsiteX0" fmla="*/ 0 w 4267200"/>
              <a:gd name="connsiteY0" fmla="*/ 6858000 h 6858000"/>
              <a:gd name="connsiteX1" fmla="*/ 1066800 w 4267200"/>
              <a:gd name="connsiteY1" fmla="*/ 0 h 6858000"/>
              <a:gd name="connsiteX2" fmla="*/ 4267200 w 4267200"/>
              <a:gd name="connsiteY2" fmla="*/ 0 h 6858000"/>
              <a:gd name="connsiteX3" fmla="*/ 3200400 w 4267200"/>
              <a:gd name="connsiteY3" fmla="*/ 6858000 h 6858000"/>
              <a:gd name="connsiteX4" fmla="*/ 0 w 4267200"/>
              <a:gd name="connsiteY4" fmla="*/ 6858000 h 6858000"/>
              <a:gd name="connsiteX0" fmla="*/ 0 w 4292221"/>
              <a:gd name="connsiteY0" fmla="*/ 6858000 h 6871647"/>
              <a:gd name="connsiteX1" fmla="*/ 1066800 w 4292221"/>
              <a:gd name="connsiteY1" fmla="*/ 0 h 6871647"/>
              <a:gd name="connsiteX2" fmla="*/ 4267200 w 4292221"/>
              <a:gd name="connsiteY2" fmla="*/ 0 h 6871647"/>
              <a:gd name="connsiteX3" fmla="*/ 4292221 w 4292221"/>
              <a:gd name="connsiteY3" fmla="*/ 6871647 h 6871647"/>
              <a:gd name="connsiteX4" fmla="*/ 0 w 4292221"/>
              <a:gd name="connsiteY4" fmla="*/ 6858000 h 6871647"/>
              <a:gd name="connsiteX0" fmla="*/ 0 w 4319517"/>
              <a:gd name="connsiteY0" fmla="*/ 6885295 h 6885295"/>
              <a:gd name="connsiteX1" fmla="*/ 1094096 w 4319517"/>
              <a:gd name="connsiteY1" fmla="*/ 0 h 6885295"/>
              <a:gd name="connsiteX2" fmla="*/ 4294496 w 4319517"/>
              <a:gd name="connsiteY2" fmla="*/ 0 h 6885295"/>
              <a:gd name="connsiteX3" fmla="*/ 4319517 w 4319517"/>
              <a:gd name="connsiteY3" fmla="*/ 6871647 h 6885295"/>
              <a:gd name="connsiteX4" fmla="*/ 0 w 4319517"/>
              <a:gd name="connsiteY4" fmla="*/ 6885295 h 688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517" h="6885295">
                <a:moveTo>
                  <a:pt x="0" y="6885295"/>
                </a:moveTo>
                <a:lnTo>
                  <a:pt x="1094096" y="0"/>
                </a:lnTo>
                <a:lnTo>
                  <a:pt x="4294496" y="0"/>
                </a:lnTo>
                <a:cubicBezTo>
                  <a:pt x="4302836" y="2290549"/>
                  <a:pt x="4311177" y="4581098"/>
                  <a:pt x="4319517" y="6871647"/>
                </a:cubicBezTo>
                <a:lnTo>
                  <a:pt x="0" y="6885295"/>
                </a:lnTo>
                <a:close/>
              </a:path>
            </a:pathLst>
          </a:custGeom>
          <a:noFill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519396"/>
            <a:ext cx="7498080" cy="1909604"/>
          </a:xfrm>
        </p:spPr>
        <p:txBody>
          <a:bodyPr anchor="b"/>
          <a:lstStyle>
            <a:lvl1pPr algn="ctr">
              <a:defRPr sz="6000" b="1">
                <a:solidFill>
                  <a:srgbClr val="00447C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maximum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80" y="3501386"/>
            <a:ext cx="7498080" cy="1035104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br>
              <a:rPr lang="en-US"/>
            </a:br>
            <a:r>
              <a:rPr lang="en-US"/>
              <a:t>maximum two lines</a:t>
            </a:r>
          </a:p>
        </p:txBody>
      </p:sp>
      <p:pic>
        <p:nvPicPr>
          <p:cNvPr id="8" name="Picture 7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3D125402-C4CD-9D40-B401-B26E37938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313916"/>
            <a:ext cx="2743200" cy="57476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C92E31-4B62-D441-B844-4462327992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4633913"/>
            <a:ext cx="7497762" cy="172249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rgbClr val="4F89BD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Name [of person presenting]</a:t>
            </a:r>
            <a:br>
              <a:rPr lang="en-US"/>
            </a:br>
            <a:r>
              <a:rPr lang="en-US"/>
              <a:t>Delivered to [insert group delivered to]</a:t>
            </a:r>
            <a:br>
              <a:rPr lang="en-US"/>
            </a:br>
            <a:r>
              <a:rPr lang="en-US" b="0" i="0">
                <a:effectLst/>
                <a:latin typeface="+mn-lt"/>
              </a:rPr>
              <a:t>Dec. 9, 2021</a:t>
            </a:r>
            <a:endParaRPr lang="en-US" b="0" i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8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len Canyon D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over Dam and power plant as seen from the bypass bridge downstream of the dam.">
            <a:extLst>
              <a:ext uri="{FF2B5EF4-FFF2-40B4-BE49-F238E27FC236}">
                <a16:creationId xmlns:a16="http://schemas.microsoft.com/office/drawing/2014/main" id="{9D91915C-C196-43AA-9CC7-B17C0E873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r="1795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pic>
        <p:nvPicPr>
          <p:cNvPr id="9" name="Picture 8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0FFD82B1-C75F-6C4B-ABD3-0E08601A06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313916"/>
            <a:ext cx="2743200" cy="57476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906FCB7-9935-D644-98FF-2C7E9B86C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519396"/>
            <a:ext cx="7498080" cy="1909604"/>
          </a:xfrm>
        </p:spPr>
        <p:txBody>
          <a:bodyPr anchor="b"/>
          <a:lstStyle>
            <a:lvl1pPr algn="ctr">
              <a:defRPr sz="6000" b="1">
                <a:solidFill>
                  <a:srgbClr val="00447C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maximum two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1E60583-71F8-8840-AA89-2D9EED6FDD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80" y="3501386"/>
            <a:ext cx="7498080" cy="1035104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636DEFA-58C5-3A4E-BC2E-31D067A0F5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4633913"/>
            <a:ext cx="7497762" cy="1651477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rgbClr val="4F89BD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Name [of person presenting]</a:t>
            </a:r>
            <a:br>
              <a:rPr lang="en-US"/>
            </a:br>
            <a:r>
              <a:rPr lang="en-US"/>
              <a:t>Delivered to [insert group delivered to]</a:t>
            </a:r>
            <a:br>
              <a:rPr lang="en-US"/>
            </a:br>
            <a:r>
              <a:rPr lang="en-US" b="0" i="0">
                <a:effectLst/>
                <a:latin typeface="+mn-lt"/>
              </a:rPr>
              <a:t>Dec. 9, 2021</a:t>
            </a:r>
            <a:endParaRPr lang="en-US" b="0" i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4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ydropower Gen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4EC5EC-6EBE-4290-A083-504674875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49343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pic>
        <p:nvPicPr>
          <p:cNvPr id="9" name="Picture 8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EB64406B-1669-3F40-85F6-E37997A00D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313916"/>
            <a:ext cx="2743200" cy="57476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2E6E6B6-46E4-9F41-B668-E5E04F8344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519396"/>
            <a:ext cx="7498080" cy="1909604"/>
          </a:xfrm>
        </p:spPr>
        <p:txBody>
          <a:bodyPr anchor="b"/>
          <a:lstStyle>
            <a:lvl1pPr algn="ctr">
              <a:defRPr sz="6000" b="1">
                <a:solidFill>
                  <a:srgbClr val="00447C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maximum two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79A7C97-115D-814B-A20F-7305E01790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80" y="3501386"/>
            <a:ext cx="7498080" cy="1035104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38DDC99-3A5D-7B41-80D9-322FF579BE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4633913"/>
            <a:ext cx="7497762" cy="160708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rgbClr val="4F89BD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Name [of person presenting]</a:t>
            </a:r>
            <a:br>
              <a:rPr lang="en-US"/>
            </a:br>
            <a:r>
              <a:rPr lang="en-US"/>
              <a:t>Delivered to [insert group delivered to]</a:t>
            </a:r>
            <a:br>
              <a:rPr lang="en-US"/>
            </a:br>
            <a:r>
              <a:rPr lang="en-US" b="0" i="0">
                <a:effectLst/>
                <a:latin typeface="+mn-lt"/>
              </a:rPr>
              <a:t>Dec. 9, 2021</a:t>
            </a:r>
            <a:endParaRPr lang="en-US" b="0" i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0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9440E95B-D46A-3643-B228-055B252B2C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313916"/>
            <a:ext cx="2743200" cy="574766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9229478-C9A6-284B-B08F-763E6CE8FF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4633913"/>
            <a:ext cx="10515601" cy="147392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0" smtClean="0">
                <a:solidFill>
                  <a:srgbClr val="4F89BD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Name [of person presenting]</a:t>
            </a:r>
            <a:br>
              <a:rPr lang="en-US"/>
            </a:br>
            <a:r>
              <a:rPr lang="en-US"/>
              <a:t>Delivered to [insert group delivered to]</a:t>
            </a:r>
            <a:br>
              <a:rPr lang="en-US"/>
            </a:br>
            <a:r>
              <a:rPr lang="en-US" b="0" i="0">
                <a:effectLst/>
                <a:latin typeface="+mn-lt"/>
              </a:rPr>
              <a:t>Dec. 9, 2021</a:t>
            </a:r>
            <a:endParaRPr lang="en-US" b="0" i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46C74D-35A9-3449-AB51-72576D56A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9030"/>
            <a:ext cx="10515600" cy="1617584"/>
          </a:xfrm>
        </p:spPr>
        <p:txBody>
          <a:bodyPr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6D20F4-3DF4-4045-B54A-89B8D5FD1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429000"/>
            <a:ext cx="10515600" cy="1101725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r>
              <a:rPr lang="en-US"/>
              <a:t>Click to edit subtitle</a:t>
            </a:r>
            <a:br>
              <a:rPr lang="en-US"/>
            </a:br>
            <a:r>
              <a:rPr lang="en-US"/>
              <a:t>maximum two lines</a:t>
            </a:r>
          </a:p>
        </p:txBody>
      </p:sp>
    </p:spTree>
    <p:extLst>
      <p:ext uri="{BB962C8B-B14F-4D97-AF65-F5344CB8AC3E}">
        <p14:creationId xmlns:p14="http://schemas.microsoft.com/office/powerpoint/2010/main" val="231422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PA logo">
            <a:extLst>
              <a:ext uri="{FF2B5EF4-FFF2-40B4-BE49-F238E27FC236}">
                <a16:creationId xmlns:a16="http://schemas.microsoft.com/office/drawing/2014/main" id="{07F29471-C12A-1448-8E39-305BA6C08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7" y="6045281"/>
            <a:ext cx="527050" cy="52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A978AF-0DF7-43B3-83C8-5E135B283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3E9BD-ED1A-4E1F-A565-8E4894A321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2544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FE8F0-F773-1149-8BA0-2835DBD5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7C11-4B40-E443-A2DB-1B93DB4E5E54}" type="datetime5">
              <a:rPr lang="en-US" smtClean="0"/>
              <a:t>22-Nov-24</a:t>
            </a:fld>
            <a:r>
              <a:rPr lang="en-US"/>
              <a:t> |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3C5EB-D1DE-F74A-96C7-7714ED315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0AF48-237E-C14A-BB1A-EFB42EF1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3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4F2FA2-6B14-4473-B169-F47ADB1D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7FD97-1918-4D8A-AF01-54AABEC56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CA9F6-361B-4E07-816B-A6E680120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36140" y="6356350"/>
            <a:ext cx="897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2EA7C11-4B40-E443-A2DB-1B93DB4E5E54}" type="datetime5">
              <a:rPr lang="en-US" smtClean="0"/>
              <a:t>22-Nov-24</a:t>
            </a:fld>
            <a:r>
              <a:rPr lang="en-US"/>
              <a:t> |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90C00-64B7-4060-A7AC-105BB12D2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47964" y="6356350"/>
            <a:ext cx="3182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Title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7AA90-640C-47E2-8AC0-9DCFFDE51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334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7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5" r:id="rId4"/>
    <p:sldLayoutId id="2147483649" r:id="rId5"/>
    <p:sldLayoutId id="2147483670" r:id="rId6"/>
    <p:sldLayoutId id="2147483669" r:id="rId7"/>
    <p:sldLayoutId id="2147483660" r:id="rId8"/>
    <p:sldLayoutId id="2147483650" r:id="rId9"/>
    <p:sldLayoutId id="2147483652" r:id="rId10"/>
    <p:sldLayoutId id="2147483661" r:id="rId11"/>
    <p:sldLayoutId id="2147483653" r:id="rId12"/>
    <p:sldLayoutId id="2147483654" r:id="rId13"/>
    <p:sldLayoutId id="2147483671" r:id="rId14"/>
    <p:sldLayoutId id="2147483655" r:id="rId15"/>
    <p:sldLayoutId id="2147483656" r:id="rId16"/>
    <p:sldLayoutId id="2147483681" r:id="rId17"/>
    <p:sldLayoutId id="2147483700" r:id="rId18"/>
    <p:sldLayoutId id="2147483685" r:id="rId19"/>
    <p:sldLayoutId id="2147483687" r:id="rId20"/>
    <p:sldLayoutId id="2147483686" r:id="rId21"/>
    <p:sldLayoutId id="2147483684" r:id="rId22"/>
    <p:sldLayoutId id="2147483657" r:id="rId23"/>
    <p:sldLayoutId id="2147483688" r:id="rId24"/>
    <p:sldLayoutId id="2147483683" r:id="rId25"/>
    <p:sldLayoutId id="2147483675" r:id="rId26"/>
    <p:sldLayoutId id="2147483674" r:id="rId27"/>
    <p:sldLayoutId id="2147483676" r:id="rId28"/>
    <p:sldLayoutId id="21474836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47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47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47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47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47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47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www.pngall.com/maintenance-png/download/4999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marquez@wapa.gov" TargetMode="Externa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83A9-14CF-4E0C-8181-9BDACC699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Financial Stewardship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3E455-7D19-4B3E-BFEC-02026D75F1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 Mid-West Annual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0ED30-4E65-4C87-9B7F-40AA3711A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Colin Marquez</a:t>
            </a:r>
          </a:p>
          <a:p>
            <a:r>
              <a:rPr lang="en-US" dirty="0"/>
              <a:t>Acting Chief Financial Officer and Senior VP</a:t>
            </a:r>
          </a:p>
          <a:p>
            <a:r>
              <a:rPr lang="en-US" dirty="0"/>
              <a:t>December 11, 2024</a:t>
            </a:r>
          </a:p>
        </p:txBody>
      </p:sp>
    </p:spTree>
    <p:extLst>
      <p:ext uri="{BB962C8B-B14F-4D97-AF65-F5344CB8AC3E}">
        <p14:creationId xmlns:p14="http://schemas.microsoft.com/office/powerpoint/2010/main" val="348697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keena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keena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keen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keen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keena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keena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kee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E42A7-EAEA-3EC8-8031-C9F654EA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1" y="308258"/>
            <a:ext cx="3822582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Budget Controls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50E3B-62C4-1C93-15BB-2911A790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F695E62-246E-462B-9E4A-5D3B36BC339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457B">
                    <a:lumMod val="50000"/>
                    <a:lumOff val="50000"/>
                  </a:srgbClr>
                </a:solidFill>
                <a:effectLst/>
                <a:uLnTx/>
                <a:uFillTx/>
                <a:latin typeface="Skee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457B">
                  <a:lumMod val="50000"/>
                  <a:lumOff val="50000"/>
                </a:srgbClr>
              </a:solidFill>
              <a:effectLst/>
              <a:uLnTx/>
              <a:uFillTx/>
              <a:latin typeface="Skeena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2994B8-DEE8-CC14-1EBF-2525ADCEA6BA}"/>
              </a:ext>
            </a:extLst>
          </p:cNvPr>
          <p:cNvSpPr/>
          <p:nvPr/>
        </p:nvSpPr>
        <p:spPr>
          <a:xfrm>
            <a:off x="5041908" y="1016216"/>
            <a:ext cx="6536725" cy="1245071"/>
          </a:xfrm>
          <a:prstGeom prst="roundRect">
            <a:avLst/>
          </a:prstGeom>
          <a:solidFill>
            <a:srgbClr val="2F5577"/>
          </a:solidFill>
          <a:ln>
            <a:solidFill>
              <a:srgbClr val="2F55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keena"/>
                <a:ea typeface="+mn-ea"/>
                <a:cs typeface="+mn-cs"/>
              </a:rPr>
              <a:t>Budget Guidance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keena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11CA77-692F-468D-1214-0B7B41147869}"/>
              </a:ext>
            </a:extLst>
          </p:cNvPr>
          <p:cNvSpPr/>
          <p:nvPr/>
        </p:nvSpPr>
        <p:spPr>
          <a:xfrm>
            <a:off x="5041907" y="2824419"/>
            <a:ext cx="6536725" cy="1245071"/>
          </a:xfrm>
          <a:prstGeom prst="roundRect">
            <a:avLst/>
          </a:prstGeom>
          <a:solidFill>
            <a:srgbClr val="3E6F9C"/>
          </a:solidFill>
          <a:ln>
            <a:solidFill>
              <a:srgbClr val="3E6F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keena"/>
                <a:ea typeface="+mn-ea"/>
                <a:cs typeface="+mn-cs"/>
              </a:rPr>
              <a:t>Additions Approval Process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CCC13D-F535-90D9-0328-F9138D6C496C}"/>
              </a:ext>
            </a:extLst>
          </p:cNvPr>
          <p:cNvSpPr/>
          <p:nvPr/>
        </p:nvSpPr>
        <p:spPr>
          <a:xfrm>
            <a:off x="5041907" y="4632622"/>
            <a:ext cx="6536725" cy="1245071"/>
          </a:xfrm>
          <a:prstGeom prst="roundRect">
            <a:avLst/>
          </a:prstGeom>
          <a:solidFill>
            <a:srgbClr val="7BA5CB"/>
          </a:solidFill>
          <a:ln>
            <a:solidFill>
              <a:srgbClr val="7BA5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keena"/>
                <a:ea typeface="+mn-ea"/>
                <a:cs typeface="+mn-cs"/>
              </a:rPr>
              <a:t>Reporting &amp; Execution Monitoring</a:t>
            </a:r>
          </a:p>
        </p:txBody>
      </p:sp>
    </p:spTree>
    <p:extLst>
      <p:ext uri="{BB962C8B-B14F-4D97-AF65-F5344CB8AC3E}">
        <p14:creationId xmlns:p14="http://schemas.microsoft.com/office/powerpoint/2010/main" val="785790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47CA4EE4-F452-4BC5-9836-8B48361DD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04805" y="1101276"/>
            <a:ext cx="2072908" cy="2072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8E32C-6EB0-4D24-838C-78C3999E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746"/>
            <a:ext cx="10515600" cy="74749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Budget Guidance by Category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F4751-871A-4A05-8B2A-64AF5497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95E62-246E-462B-9E4A-5D3B36BC33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kee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keena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19C33B-9DC6-4B1F-A107-FB537B2EF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2035" y="970289"/>
            <a:ext cx="2694617" cy="2699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4558A5-449E-41EC-AF82-4BA4ABEF4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23" y="4218655"/>
            <a:ext cx="2087076" cy="20870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2449E9-3ECB-40D9-A1CC-7EB409C1E828}"/>
              </a:ext>
            </a:extLst>
          </p:cNvPr>
          <p:cNvSpPr/>
          <p:nvPr/>
        </p:nvSpPr>
        <p:spPr>
          <a:xfrm>
            <a:off x="2751613" y="1595807"/>
            <a:ext cx="2840787" cy="1094655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FTE &amp; Labor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69FD04-4C88-41C1-9222-71CBDDC83929}"/>
              </a:ext>
            </a:extLst>
          </p:cNvPr>
          <p:cNvSpPr/>
          <p:nvPr/>
        </p:nvSpPr>
        <p:spPr>
          <a:xfrm>
            <a:off x="2751612" y="4808161"/>
            <a:ext cx="2840787" cy="109465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86661D-8A5A-4431-9887-D1E85C9B0537}"/>
              </a:ext>
            </a:extLst>
          </p:cNvPr>
          <p:cNvSpPr/>
          <p:nvPr/>
        </p:nvSpPr>
        <p:spPr>
          <a:xfrm>
            <a:off x="8917129" y="1595806"/>
            <a:ext cx="2840789" cy="1094655"/>
          </a:xfrm>
          <a:prstGeom prst="rect">
            <a:avLst/>
          </a:prstGeom>
          <a:solidFill>
            <a:srgbClr val="00A5DE"/>
          </a:solidFill>
          <a:ln>
            <a:solidFill>
              <a:srgbClr val="019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O&amp;M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B32099-89FD-5BC8-7B6A-446CFBE0C399}"/>
              </a:ext>
            </a:extLst>
          </p:cNvPr>
          <p:cNvSpPr/>
          <p:nvPr/>
        </p:nvSpPr>
        <p:spPr>
          <a:xfrm>
            <a:off x="8917128" y="4808161"/>
            <a:ext cx="2840789" cy="1094655"/>
          </a:xfrm>
          <a:prstGeom prst="rect">
            <a:avLst/>
          </a:prstGeom>
          <a:solidFill>
            <a:srgbClr val="F7941D"/>
          </a:solidFill>
          <a:ln>
            <a:solidFill>
              <a:srgbClr val="F79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PP&amp;W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3159A9-6CD8-3A96-9EF4-FFD7D589E2F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096000" y="1053244"/>
            <a:ext cx="0" cy="5506582"/>
          </a:xfrm>
          <a:prstGeom prst="line">
            <a:avLst/>
          </a:prstGeom>
          <a:ln w="60325">
            <a:solidFill>
              <a:schemeClr val="dk1">
                <a:alpha val="37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6EF44D-4954-AEE1-68E8-A723F82B5B4A}"/>
              </a:ext>
            </a:extLst>
          </p:cNvPr>
          <p:cNvCxnSpPr>
            <a:cxnSpLocks/>
          </p:cNvCxnSpPr>
          <p:nvPr/>
        </p:nvCxnSpPr>
        <p:spPr>
          <a:xfrm flipH="1">
            <a:off x="212035" y="3657907"/>
            <a:ext cx="11675165" cy="0"/>
          </a:xfrm>
          <a:prstGeom prst="line">
            <a:avLst/>
          </a:prstGeom>
          <a:ln w="60325">
            <a:solidFill>
              <a:schemeClr val="dk1">
                <a:alpha val="37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Graphic 29" descr="Lightning bolt outline">
            <a:extLst>
              <a:ext uri="{FF2B5EF4-FFF2-40B4-BE49-F238E27FC236}">
                <a16:creationId xmlns:a16="http://schemas.microsoft.com/office/drawing/2014/main" id="{DF9D66C0-40B9-CB0D-2E38-70F4C39B28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8458" y="4291448"/>
            <a:ext cx="2194315" cy="21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7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D632-972F-7FFB-803A-EC54345E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59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Additions Approval Process</a:t>
            </a:r>
          </a:p>
        </p:txBody>
      </p:sp>
      <p:pic>
        <p:nvPicPr>
          <p:cNvPr id="6" name="Content Placeholder 5" descr="Tools with solid fill">
            <a:extLst>
              <a:ext uri="{FF2B5EF4-FFF2-40B4-BE49-F238E27FC236}">
                <a16:creationId xmlns:a16="http://schemas.microsoft.com/office/drawing/2014/main" id="{BD52FBF2-8DCB-FC3A-0D2B-921ED9FDF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562" y="3201987"/>
            <a:ext cx="1150938" cy="11509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CB5D-A76D-D7A9-A0FD-BB0678E9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Graphic 7" descr="Soap with solid fill">
            <a:extLst>
              <a:ext uri="{FF2B5EF4-FFF2-40B4-BE49-F238E27FC236}">
                <a16:creationId xmlns:a16="http://schemas.microsoft.com/office/drawing/2014/main" id="{B4AB28B2-6743-0637-E1B1-A902AF2A9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4207" y="3123803"/>
            <a:ext cx="1307306" cy="1307306"/>
          </a:xfrm>
          <a:prstGeom prst="rect">
            <a:avLst/>
          </a:prstGeom>
        </p:spPr>
      </p:pic>
      <p:pic>
        <p:nvPicPr>
          <p:cNvPr id="10" name="Graphic 9" descr="Document with solid fill">
            <a:extLst>
              <a:ext uri="{FF2B5EF4-FFF2-40B4-BE49-F238E27FC236}">
                <a16:creationId xmlns:a16="http://schemas.microsoft.com/office/drawing/2014/main" id="{1143AFD0-0AE3-A58C-B24E-EBF30270F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11800" y="3201987"/>
            <a:ext cx="1150938" cy="1150938"/>
          </a:xfrm>
          <a:prstGeom prst="rect">
            <a:avLst/>
          </a:prstGeom>
        </p:spPr>
      </p:pic>
      <p:pic>
        <p:nvPicPr>
          <p:cNvPr id="12" name="Graphic 11" descr="Thumbs up sign with solid fill">
            <a:extLst>
              <a:ext uri="{FF2B5EF4-FFF2-40B4-BE49-F238E27FC236}">
                <a16:creationId xmlns:a16="http://schemas.microsoft.com/office/drawing/2014/main" id="{8255D945-BA6E-BA25-826E-BDD93BF1B6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93025" y="3201987"/>
            <a:ext cx="1150938" cy="1150938"/>
          </a:xfrm>
          <a:prstGeom prst="rect">
            <a:avLst/>
          </a:prstGeom>
        </p:spPr>
      </p:pic>
      <p:pic>
        <p:nvPicPr>
          <p:cNvPr id="14" name="Graphic 13" descr="Signature with solid fill">
            <a:extLst>
              <a:ext uri="{FF2B5EF4-FFF2-40B4-BE49-F238E27FC236}">
                <a16:creationId xmlns:a16="http://schemas.microsoft.com/office/drawing/2014/main" id="{1134335A-AE80-BE02-7A0A-18867C63F8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17112" y="3201987"/>
            <a:ext cx="1150938" cy="11509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584B0C-F1F8-EAE6-7ADB-4B999AC0C9C7}"/>
              </a:ext>
            </a:extLst>
          </p:cNvPr>
          <p:cNvSpPr txBox="1"/>
          <p:nvPr/>
        </p:nvSpPr>
        <p:spPr>
          <a:xfrm>
            <a:off x="838200" y="2555656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Requirement Identified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3B2D6B-6D95-8F78-DDBD-3985F7E210C9}"/>
              </a:ext>
            </a:extLst>
          </p:cNvPr>
          <p:cNvSpPr txBox="1"/>
          <p:nvPr/>
        </p:nvSpPr>
        <p:spPr>
          <a:xfrm>
            <a:off x="3019028" y="2555656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Scrub Data for Offset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88DF01-5ECE-C66B-076D-218D1834075A}"/>
              </a:ext>
            </a:extLst>
          </p:cNvPr>
          <p:cNvSpPr txBox="1"/>
          <p:nvPr/>
        </p:nvSpPr>
        <p:spPr>
          <a:xfrm>
            <a:off x="5147072" y="2555655"/>
            <a:ext cx="181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Complete Additions Form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61A64D-48FD-3B1D-FED8-17050289F5C0}"/>
              </a:ext>
            </a:extLst>
          </p:cNvPr>
          <p:cNvSpPr txBox="1"/>
          <p:nvPr/>
        </p:nvSpPr>
        <p:spPr>
          <a:xfrm>
            <a:off x="7384657" y="2558608"/>
            <a:ext cx="181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Senior Manager Approval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A337FF-93A3-A298-4F3A-9F4D31CE4AFF}"/>
              </a:ext>
            </a:extLst>
          </p:cNvPr>
          <p:cNvSpPr txBox="1"/>
          <p:nvPr/>
        </p:nvSpPr>
        <p:spPr>
          <a:xfrm>
            <a:off x="9566274" y="2555655"/>
            <a:ext cx="173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Administrator Approval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F385042-3B79-2038-18A1-FDBD483C283B}"/>
              </a:ext>
            </a:extLst>
          </p:cNvPr>
          <p:cNvSpPr/>
          <p:nvPr/>
        </p:nvSpPr>
        <p:spPr>
          <a:xfrm>
            <a:off x="2351881" y="3601929"/>
            <a:ext cx="707232" cy="3469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ED95D0D-744A-5B23-7EBA-3CB0E748A4CA}"/>
              </a:ext>
            </a:extLst>
          </p:cNvPr>
          <p:cNvSpPr/>
          <p:nvPr/>
        </p:nvSpPr>
        <p:spPr>
          <a:xfrm>
            <a:off x="4697411" y="3601929"/>
            <a:ext cx="707232" cy="3469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D1D87C3-2FD7-2480-54F7-9F0382A2BF78}"/>
              </a:ext>
            </a:extLst>
          </p:cNvPr>
          <p:cNvSpPr/>
          <p:nvPr/>
        </p:nvSpPr>
        <p:spPr>
          <a:xfrm>
            <a:off x="6921102" y="3600451"/>
            <a:ext cx="707232" cy="3469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E7BC087-7B85-4098-532E-0C9A0CD99380}"/>
              </a:ext>
            </a:extLst>
          </p:cNvPr>
          <p:cNvSpPr/>
          <p:nvPr/>
        </p:nvSpPr>
        <p:spPr>
          <a:xfrm>
            <a:off x="9059466" y="3600450"/>
            <a:ext cx="707232" cy="3469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5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5B99-5450-E680-2B22-1EAAB9B4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Reporting and Execution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4147F-D018-462A-F436-E2F66453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244736-B167-824A-F7A5-9CA79F4EB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743" y="2712224"/>
            <a:ext cx="5950223" cy="36441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A764B2-ADB8-5CEC-FD40-03C086A79995}"/>
              </a:ext>
            </a:extLst>
          </p:cNvPr>
          <p:cNvSpPr txBox="1"/>
          <p:nvPr/>
        </p:nvSpPr>
        <p:spPr>
          <a:xfrm>
            <a:off x="6477000" y="2359404"/>
            <a:ext cx="539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Source:</a:t>
            </a:r>
            <a:r>
              <a:rPr lang="en-US" b="1" dirty="0"/>
              <a:t> </a:t>
            </a:r>
            <a:r>
              <a:rPr lang="en-US" sz="1200" b="1" dirty="0"/>
              <a:t>www.wapa.gov/about-wapa/the-source</a:t>
            </a:r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7CB472-A9D8-5CA6-AEB8-99259FA43E25}"/>
              </a:ext>
            </a:extLst>
          </p:cNvPr>
          <p:cNvSpPr txBox="1"/>
          <p:nvPr/>
        </p:nvSpPr>
        <p:spPr>
          <a:xfrm>
            <a:off x="2428875" y="1635125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Internal</a:t>
            </a:r>
            <a:endParaRPr lang="en-US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B345E7-E075-4B90-60F7-A724C9D6163C}"/>
              </a:ext>
            </a:extLst>
          </p:cNvPr>
          <p:cNvSpPr txBox="1"/>
          <p:nvPr/>
        </p:nvSpPr>
        <p:spPr>
          <a:xfrm>
            <a:off x="8296276" y="1640283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External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C34A51-4378-5D33-6DAD-B7D5D51C2164}"/>
              </a:ext>
            </a:extLst>
          </p:cNvPr>
          <p:cNvCxnSpPr>
            <a:cxnSpLocks/>
          </p:cNvCxnSpPr>
          <p:nvPr/>
        </p:nvCxnSpPr>
        <p:spPr>
          <a:xfrm>
            <a:off x="5765390" y="1504950"/>
            <a:ext cx="0" cy="5216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Bar graph with upward trend with solid fill">
            <a:extLst>
              <a:ext uri="{FF2B5EF4-FFF2-40B4-BE49-F238E27FC236}">
                <a16:creationId xmlns:a16="http://schemas.microsoft.com/office/drawing/2014/main" id="{755E3038-41BD-9AD9-5D8F-38A848F5B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51" y="2712224"/>
            <a:ext cx="1529942" cy="1529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7A7185-9BE1-5A79-8351-12A8BF41032A}"/>
              </a:ext>
            </a:extLst>
          </p:cNvPr>
          <p:cNvSpPr txBox="1"/>
          <p:nvPr/>
        </p:nvSpPr>
        <p:spPr>
          <a:xfrm>
            <a:off x="1968510" y="2384804"/>
            <a:ext cx="393699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Management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Requirement Level Tracking</a:t>
            </a:r>
          </a:p>
          <a:p>
            <a:endParaRPr lang="en-US" sz="1600" b="1" dirty="0"/>
          </a:p>
          <a:p>
            <a:r>
              <a:rPr lang="en-US" sz="1600" b="1" dirty="0"/>
              <a:t>Monthly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Financial Dashboard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Spend Plan Forecasts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Cash Flow Forecasts</a:t>
            </a:r>
          </a:p>
          <a:p>
            <a:endParaRPr lang="en-US" sz="1600" b="1" dirty="0"/>
          </a:p>
          <a:p>
            <a:r>
              <a:rPr lang="en-US" sz="1600" b="1" dirty="0"/>
              <a:t>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Budget Formulation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Budget Revalidation</a:t>
            </a:r>
          </a:p>
        </p:txBody>
      </p:sp>
    </p:spTree>
    <p:extLst>
      <p:ext uri="{BB962C8B-B14F-4D97-AF65-F5344CB8AC3E}">
        <p14:creationId xmlns:p14="http://schemas.microsoft.com/office/powerpoint/2010/main" val="3639752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F305A-B644-4941-BE1C-F9F292CB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713" y="914401"/>
            <a:ext cx="8405812" cy="434022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75D4D-2D8F-4338-98EB-76DED8C4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533400" cy="365125"/>
          </a:xfrm>
        </p:spPr>
        <p:txBody>
          <a:bodyPr/>
          <a:lstStyle/>
          <a:p>
            <a:pPr>
              <a:defRPr/>
            </a:pPr>
            <a:fld id="{DCEE50CC-E570-4C4C-A87C-24787CB3ADAC}" type="slidenum">
              <a:rPr lang="en-US" sz="1200">
                <a:solidFill>
                  <a:srgbClr val="336699"/>
                </a:solidFill>
              </a:rPr>
              <a:pPr>
                <a:defRPr/>
              </a:pPr>
              <a:t>14</a:t>
            </a:fld>
            <a:endParaRPr lang="en-US" sz="12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3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ED34667-17CA-EF70-9349-FB72E82C96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646095"/>
              </p:ext>
            </p:extLst>
          </p:nvPr>
        </p:nvGraphicFramePr>
        <p:xfrm>
          <a:off x="2560095" y="1478840"/>
          <a:ext cx="7071807" cy="3998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7817735-8853-AD62-2BDB-D936DB1E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789"/>
          </a:xfrm>
        </p:spPr>
        <p:txBody>
          <a:bodyPr>
            <a:normAutofit/>
          </a:bodyPr>
          <a:lstStyle/>
          <a:p>
            <a:r>
              <a:rPr lang="en-US" sz="3600" dirty="0"/>
              <a:t>Infrastructure Focus and Enablement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C672D-2A90-7705-8C0A-9AD73F9F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64769D-614E-6011-BCBB-0517D48B31D9}"/>
              </a:ext>
            </a:extLst>
          </p:cNvPr>
          <p:cNvSpPr/>
          <p:nvPr/>
        </p:nvSpPr>
        <p:spPr>
          <a:xfrm>
            <a:off x="669390" y="1381126"/>
            <a:ext cx="39772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+mj-lt"/>
              </a:rPr>
              <a:t>Asset 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  <a:latin typeface="+mj-lt"/>
              </a:rPr>
              <a:t>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312C4F-63FB-8320-51FF-A2DFFCF2FEAC}"/>
              </a:ext>
            </a:extLst>
          </p:cNvPr>
          <p:cNvSpPr/>
          <p:nvPr/>
        </p:nvSpPr>
        <p:spPr>
          <a:xfrm>
            <a:off x="7302759" y="1375411"/>
            <a:ext cx="42198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Workload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868CBB-09DE-F31F-07E3-9706AD4D46CD}"/>
              </a:ext>
            </a:extLst>
          </p:cNvPr>
          <p:cNvSpPr/>
          <p:nvPr/>
        </p:nvSpPr>
        <p:spPr>
          <a:xfrm>
            <a:off x="669389" y="4801176"/>
            <a:ext cx="42198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Workforce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17F204-2166-2FF9-7F9E-EE3F6EC94538}"/>
              </a:ext>
            </a:extLst>
          </p:cNvPr>
          <p:cNvSpPr/>
          <p:nvPr/>
        </p:nvSpPr>
        <p:spPr>
          <a:xfrm>
            <a:off x="7302758" y="4801176"/>
            <a:ext cx="42198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F7941D"/>
                </a:solidFill>
                <a:latin typeface="+mj-lt"/>
              </a:rPr>
              <a:t>Financial Management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0B845-4328-2115-A55C-58D082B5F161}"/>
              </a:ext>
            </a:extLst>
          </p:cNvPr>
          <p:cNvSpPr/>
          <p:nvPr/>
        </p:nvSpPr>
        <p:spPr>
          <a:xfrm>
            <a:off x="3986074" y="3091151"/>
            <a:ext cx="42198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+mj-lt"/>
              </a:rPr>
              <a:t>Technology </a:t>
            </a:r>
          </a:p>
          <a:p>
            <a:pPr algn="ctr"/>
            <a:r>
              <a:rPr lang="en-US" sz="3200" b="1" dirty="0">
                <a:solidFill>
                  <a:schemeClr val="accent1"/>
                </a:solidFill>
                <a:latin typeface="+mj-lt"/>
              </a:rPr>
              <a:t>&amp; Process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E46644-68AE-6133-2486-D9515A54E66F}"/>
              </a:ext>
            </a:extLst>
          </p:cNvPr>
          <p:cNvCxnSpPr>
            <a:cxnSpLocks/>
          </p:cNvCxnSpPr>
          <p:nvPr/>
        </p:nvCxnSpPr>
        <p:spPr>
          <a:xfrm>
            <a:off x="4069583" y="2170445"/>
            <a:ext cx="663191" cy="43323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F01D58-2EDA-DFF0-CBBB-B34DD17FA438}"/>
              </a:ext>
            </a:extLst>
          </p:cNvPr>
          <p:cNvCxnSpPr>
            <a:cxnSpLocks/>
          </p:cNvCxnSpPr>
          <p:nvPr/>
        </p:nvCxnSpPr>
        <p:spPr>
          <a:xfrm flipV="1">
            <a:off x="7383146" y="2174913"/>
            <a:ext cx="663191" cy="423056"/>
          </a:xfrm>
          <a:prstGeom prst="line">
            <a:avLst/>
          </a:prstGeom>
          <a:ln w="38100">
            <a:solidFill>
              <a:schemeClr val="tx2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CDE54B-F5AA-A074-8732-3C90DEF5581C}"/>
              </a:ext>
            </a:extLst>
          </p:cNvPr>
          <p:cNvCxnSpPr>
            <a:cxnSpLocks/>
          </p:cNvCxnSpPr>
          <p:nvPr/>
        </p:nvCxnSpPr>
        <p:spPr>
          <a:xfrm flipV="1">
            <a:off x="3999247" y="4724966"/>
            <a:ext cx="647398" cy="487690"/>
          </a:xfrm>
          <a:prstGeom prst="line">
            <a:avLst/>
          </a:prstGeom>
          <a:ln w="38100">
            <a:solidFill>
              <a:schemeClr val="bg1">
                <a:lumMod val="50000"/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82E629-7CE8-F38C-622F-C9E25C011CF3}"/>
              </a:ext>
            </a:extLst>
          </p:cNvPr>
          <p:cNvCxnSpPr>
            <a:cxnSpLocks/>
          </p:cNvCxnSpPr>
          <p:nvPr/>
        </p:nvCxnSpPr>
        <p:spPr>
          <a:xfrm>
            <a:off x="7545357" y="4724966"/>
            <a:ext cx="671564" cy="411982"/>
          </a:xfrm>
          <a:prstGeom prst="line">
            <a:avLst/>
          </a:prstGeom>
          <a:ln w="38100">
            <a:solidFill>
              <a:srgbClr val="F79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456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9BE5C6-B46A-A04D-B376-2BA8717A00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011C08A-8BBC-F87A-7B28-CE90ED47FDEB}"/>
              </a:ext>
            </a:extLst>
          </p:cNvPr>
          <p:cNvSpPr txBox="1">
            <a:spLocks/>
          </p:cNvSpPr>
          <p:nvPr/>
        </p:nvSpPr>
        <p:spPr>
          <a:xfrm>
            <a:off x="711200" y="771467"/>
            <a:ext cx="50165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Colin Marquez</a:t>
            </a:r>
          </a:p>
          <a:p>
            <a:r>
              <a:rPr lang="en-US" dirty="0">
                <a:hlinkClick r:id="rId2"/>
              </a:rPr>
              <a:t>cmarquez@wapa.gov</a:t>
            </a:r>
            <a:endParaRPr lang="en-US" dirty="0"/>
          </a:p>
          <a:p>
            <a:r>
              <a:rPr lang="en-US" dirty="0"/>
              <a:t>720.962-7434</a:t>
            </a:r>
          </a:p>
        </p:txBody>
      </p:sp>
    </p:spTree>
    <p:extLst>
      <p:ext uri="{BB962C8B-B14F-4D97-AF65-F5344CB8AC3E}">
        <p14:creationId xmlns:p14="http://schemas.microsoft.com/office/powerpoint/2010/main" val="98695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7D42-D5B3-B3D3-63DB-254EDFCD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E3299-A997-B5CA-9DBE-F76A8D10DC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Funding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FF508-1183-4CCE-87F2-EFEE9D8FE8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Reserve Strategy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374209-387D-7775-BA34-9DFA0476FA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Budget Controls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2D7E43-E3BC-DF53-7545-DE05788020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9F92B-7201-2022-E138-2EE75AED2CDC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3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F305A-B644-4941-BE1C-F9F292CB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713" y="914401"/>
            <a:ext cx="8405812" cy="434022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Funding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E0D8A-7EE3-49EE-9560-310F144A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533400" cy="365125"/>
          </a:xfrm>
        </p:spPr>
        <p:txBody>
          <a:bodyPr/>
          <a:lstStyle/>
          <a:p>
            <a:pPr>
              <a:defRPr/>
            </a:pPr>
            <a:fld id="{DCEE50CC-E570-4C4C-A87C-24787CB3ADAC}" type="slidenum">
              <a:rPr lang="en-US" sz="1200">
                <a:solidFill>
                  <a:srgbClr val="336699"/>
                </a:solidFill>
              </a:rPr>
              <a:pPr>
                <a:defRPr/>
              </a:pPr>
              <a:t>3</a:t>
            </a:fld>
            <a:endParaRPr lang="en-US" sz="12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9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C1E661-F39B-46A2-8B06-0805C99E7F48}"/>
              </a:ext>
            </a:extLst>
          </p:cNvPr>
          <p:cNvSpPr txBox="1">
            <a:spLocks/>
          </p:cNvSpPr>
          <p:nvPr/>
        </p:nvSpPr>
        <p:spPr>
          <a:xfrm>
            <a:off x="838200" y="277930"/>
            <a:ext cx="10515600" cy="80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47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Funding Composition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71FF159-4E08-4276-851C-D2B19AA2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533400" cy="365125"/>
          </a:xfrm>
        </p:spPr>
        <p:txBody>
          <a:bodyPr/>
          <a:lstStyle/>
          <a:p>
            <a:pPr>
              <a:defRPr/>
            </a:pPr>
            <a:fld id="{DCEE50CC-E570-4C4C-A87C-24787CB3ADAC}" type="slidenum">
              <a:rPr lang="en-US" sz="1200">
                <a:solidFill>
                  <a:srgbClr val="336699"/>
                </a:solidFill>
              </a:rPr>
              <a:pPr>
                <a:defRPr/>
              </a:pPr>
              <a:t>4</a:t>
            </a:fld>
            <a:endParaRPr lang="en-US" sz="1200" dirty="0">
              <a:solidFill>
                <a:srgbClr val="336699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18D4CD-5518-3C1E-CCA0-76F9A2E78222}"/>
              </a:ext>
            </a:extLst>
          </p:cNvPr>
          <p:cNvSpPr/>
          <p:nvPr/>
        </p:nvSpPr>
        <p:spPr>
          <a:xfrm>
            <a:off x="5846323" y="1293779"/>
            <a:ext cx="5943600" cy="1011676"/>
          </a:xfrm>
          <a:prstGeom prst="roundRect">
            <a:avLst/>
          </a:prstGeom>
          <a:solidFill>
            <a:srgbClr val="70AD47"/>
          </a:solidFill>
          <a:ln>
            <a:solidFill>
              <a:srgbClr val="78A1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B03F4-6550-DAB9-0653-E6CC88466042}"/>
              </a:ext>
            </a:extLst>
          </p:cNvPr>
          <p:cNvSpPr txBox="1"/>
          <p:nvPr/>
        </p:nvSpPr>
        <p:spPr>
          <a:xfrm>
            <a:off x="6096000" y="1599562"/>
            <a:ext cx="2490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Appropriations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A0E42-9F2A-ECF2-3D59-2618D57B0214}"/>
              </a:ext>
            </a:extLst>
          </p:cNvPr>
          <p:cNvSpPr txBox="1"/>
          <p:nvPr/>
        </p:nvSpPr>
        <p:spPr>
          <a:xfrm>
            <a:off x="8073957" y="1414896"/>
            <a:ext cx="37159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&lt;10% of funding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Prioritized for capital investment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Repaid with interest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851F4A-4622-BFE4-3B3A-1D0E177B242F}"/>
              </a:ext>
            </a:extLst>
          </p:cNvPr>
          <p:cNvSpPr/>
          <p:nvPr/>
        </p:nvSpPr>
        <p:spPr>
          <a:xfrm>
            <a:off x="5846323" y="2603416"/>
            <a:ext cx="5943600" cy="1011676"/>
          </a:xfrm>
          <a:prstGeom prst="roundRect">
            <a:avLst/>
          </a:prstGeom>
          <a:solidFill>
            <a:srgbClr val="3F6AB7"/>
          </a:solidFill>
          <a:ln>
            <a:solidFill>
              <a:srgbClr val="3F6A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D1A457-A419-0A21-38A4-B2A8843BFF54}"/>
              </a:ext>
            </a:extLst>
          </p:cNvPr>
          <p:cNvSpPr/>
          <p:nvPr/>
        </p:nvSpPr>
        <p:spPr>
          <a:xfrm>
            <a:off x="5846323" y="3913053"/>
            <a:ext cx="5943600" cy="1011676"/>
          </a:xfrm>
          <a:prstGeom prst="roundRect">
            <a:avLst/>
          </a:prstGeom>
          <a:solidFill>
            <a:srgbClr val="7991CE"/>
          </a:solidFill>
          <a:ln>
            <a:solidFill>
              <a:srgbClr val="7991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CD265A-0F58-2429-2BB1-AC520614EB9B}"/>
              </a:ext>
            </a:extLst>
          </p:cNvPr>
          <p:cNvSpPr/>
          <p:nvPr/>
        </p:nvSpPr>
        <p:spPr>
          <a:xfrm>
            <a:off x="5846323" y="5222690"/>
            <a:ext cx="5943600" cy="1011676"/>
          </a:xfrm>
          <a:prstGeom prst="roundRect">
            <a:avLst/>
          </a:prstGeom>
          <a:solidFill>
            <a:srgbClr val="3358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1307A9-053F-6448-0B0B-147145427A61}"/>
              </a:ext>
            </a:extLst>
          </p:cNvPr>
          <p:cNvSpPr txBox="1"/>
          <p:nvPr/>
        </p:nvSpPr>
        <p:spPr>
          <a:xfrm>
            <a:off x="6096000" y="2705564"/>
            <a:ext cx="2490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Offsetting Collections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4D3E38-52ED-A3CA-5F6E-1EFF4E6998DD}"/>
              </a:ext>
            </a:extLst>
          </p:cNvPr>
          <p:cNvSpPr txBox="1"/>
          <p:nvPr/>
        </p:nvSpPr>
        <p:spPr>
          <a:xfrm>
            <a:off x="8073957" y="2782969"/>
            <a:ext cx="3715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Annual O&amp;M (net zero) and PPW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Part of annual appropriations bill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AF6D73-3523-50D9-B939-936754E08376}"/>
              </a:ext>
            </a:extLst>
          </p:cNvPr>
          <p:cNvSpPr txBox="1"/>
          <p:nvPr/>
        </p:nvSpPr>
        <p:spPr>
          <a:xfrm>
            <a:off x="6096000" y="4118639"/>
            <a:ext cx="2490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Revolving Fund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C08FDB-8D7A-171F-84BC-C1B25CA639DD}"/>
              </a:ext>
            </a:extLst>
          </p:cNvPr>
          <p:cNvSpPr txBox="1"/>
          <p:nvPr/>
        </p:nvSpPr>
        <p:spPr>
          <a:xfrm>
            <a:off x="8073957" y="3963073"/>
            <a:ext cx="37159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Colorado River Basins Power Marketing Fund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Funds CRSP and Fort Peck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Funds O&amp;M, Capital, PPW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EE6E6C-0B50-76E9-37CE-A15C20C9FEB7}"/>
              </a:ext>
            </a:extLst>
          </p:cNvPr>
          <p:cNvSpPr txBox="1"/>
          <p:nvPr/>
        </p:nvSpPr>
        <p:spPr>
          <a:xfrm>
            <a:off x="6096000" y="5328700"/>
            <a:ext cx="2490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Alternative Financing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B76E4-48F0-8CFD-1E3E-D4869F188E70}"/>
              </a:ext>
            </a:extLst>
          </p:cNvPr>
          <p:cNvSpPr txBox="1"/>
          <p:nvPr/>
        </p:nvSpPr>
        <p:spPr>
          <a:xfrm>
            <a:off x="8073957" y="5406105"/>
            <a:ext cx="37159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Requires voluntary customer advances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Requires customer coordination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Funds O&amp;M, Capital, PPW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9D1E6-9AE7-1F0C-C145-97BF5E6BF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101" y="970797"/>
            <a:ext cx="7460918" cy="5532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1AB994-8895-691F-A6CF-513F0192FA27}"/>
              </a:ext>
            </a:extLst>
          </p:cNvPr>
          <p:cNvSpPr txBox="1"/>
          <p:nvPr/>
        </p:nvSpPr>
        <p:spPr>
          <a:xfrm>
            <a:off x="1155378" y="6150723"/>
            <a:ext cx="380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&gt;90% Funded from Annual Revenues</a:t>
            </a:r>
          </a:p>
        </p:txBody>
      </p:sp>
    </p:spTree>
    <p:extLst>
      <p:ext uri="{BB962C8B-B14F-4D97-AF65-F5344CB8AC3E}">
        <p14:creationId xmlns:p14="http://schemas.microsoft.com/office/powerpoint/2010/main" val="146603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F5E4629-1F12-6D98-7AE0-612F6C993CD0}"/>
              </a:ext>
            </a:extLst>
          </p:cNvPr>
          <p:cNvSpPr/>
          <p:nvPr/>
        </p:nvSpPr>
        <p:spPr>
          <a:xfrm>
            <a:off x="4821382" y="4645153"/>
            <a:ext cx="7370617" cy="2212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69114-EABD-4814-94C4-8F2C70ABE9F8}"/>
              </a:ext>
            </a:extLst>
          </p:cNvPr>
          <p:cNvSpPr txBox="1">
            <a:spLocks/>
          </p:cNvSpPr>
          <p:nvPr/>
        </p:nvSpPr>
        <p:spPr>
          <a:xfrm>
            <a:off x="448056" y="859536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47C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3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7FC393-1F59-B7E5-E47C-7094FE24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6346"/>
          </a:xfrm>
        </p:spPr>
        <p:txBody>
          <a:bodyPr>
            <a:no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Funding Complexity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32755FE-C8FA-4C17-8BDC-EB2125FE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CEE50CC-E570-4C4C-A87C-24787CB3ADAC}" type="slidenum">
              <a:rPr lang="en-US" sz="1200">
                <a:solidFill>
                  <a:schemeClr val="bg1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sz="half" idx="4294967295"/>
          </p:nvPr>
        </p:nvSpPr>
        <p:spPr>
          <a:xfrm>
            <a:off x="7345363" y="1382713"/>
            <a:ext cx="4313237" cy="25853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Cobbled together authorities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Heavily reliant on receipts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Difficult to navigate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809B7-F0F0-608E-8933-90F83DF75C70}"/>
              </a:ext>
            </a:extLst>
          </p:cNvPr>
          <p:cNvSpPr txBox="1"/>
          <p:nvPr/>
        </p:nvSpPr>
        <p:spPr>
          <a:xfrm>
            <a:off x="6311122" y="4010085"/>
            <a:ext cx="56657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Numerous “Colors of Money”</a:t>
            </a:r>
          </a:p>
          <a:p>
            <a:r>
              <a:rPr lang="en-US" dirty="0">
                <a:solidFill>
                  <a:schemeClr val="accent2"/>
                </a:solidFill>
                <a:latin typeface="Impact" panose="020B0806030902050204" pitchFamily="34" charset="0"/>
              </a:rPr>
              <a:t>24</a:t>
            </a:r>
            <a:r>
              <a:rPr lang="en-US" dirty="0">
                <a:solidFill>
                  <a:schemeClr val="accent2"/>
                </a:solidFill>
              </a:rPr>
              <a:t> administrative and congressional controls</a:t>
            </a:r>
          </a:p>
          <a:p>
            <a:r>
              <a:rPr lang="en-US" dirty="0">
                <a:solidFill>
                  <a:schemeClr val="accent2"/>
                </a:solidFill>
                <a:latin typeface="Impact" panose="020B0806030902050204" pitchFamily="34" charset="0"/>
              </a:rPr>
              <a:t>18</a:t>
            </a:r>
            <a:r>
              <a:rPr lang="en-US" dirty="0">
                <a:solidFill>
                  <a:schemeClr val="accent2"/>
                </a:solidFill>
              </a:rPr>
              <a:t> multipurpose water resource and transmission projects</a:t>
            </a:r>
          </a:p>
          <a:p>
            <a:r>
              <a:rPr lang="en-US" dirty="0">
                <a:solidFill>
                  <a:schemeClr val="accent2"/>
                </a:solidFill>
                <a:latin typeface="Impact" panose="020B0806030902050204" pitchFamily="34" charset="0"/>
              </a:rPr>
              <a:t>11</a:t>
            </a:r>
            <a:r>
              <a:rPr lang="en-US" dirty="0">
                <a:solidFill>
                  <a:schemeClr val="accent2"/>
                </a:solidFill>
              </a:rPr>
              <a:t> rate-setting projects</a:t>
            </a:r>
          </a:p>
          <a:p>
            <a:r>
              <a:rPr lang="en-US" dirty="0">
                <a:solidFill>
                  <a:schemeClr val="accent2"/>
                </a:solidFill>
                <a:latin typeface="Impact" panose="020B0806030902050204" pitchFamily="34" charset="0"/>
              </a:rPr>
              <a:t>4</a:t>
            </a:r>
            <a:r>
              <a:rPr lang="en-US" dirty="0">
                <a:solidFill>
                  <a:schemeClr val="accent2"/>
                </a:solidFill>
              </a:rPr>
              <a:t> Treasury accounts</a:t>
            </a:r>
          </a:p>
          <a:p>
            <a:r>
              <a:rPr lang="en-US" dirty="0">
                <a:solidFill>
                  <a:schemeClr val="accent2"/>
                </a:solidFill>
                <a:latin typeface="Impact" panose="020B0806030902050204" pitchFamily="34" charset="0"/>
              </a:rPr>
              <a:t>4</a:t>
            </a:r>
            <a:r>
              <a:rPr lang="en-US" dirty="0">
                <a:solidFill>
                  <a:schemeClr val="accent2"/>
                </a:solidFill>
              </a:rPr>
              <a:t> permanent financing authorities</a:t>
            </a:r>
          </a:p>
          <a:p>
            <a:r>
              <a:rPr lang="en-US" dirty="0">
                <a:solidFill>
                  <a:schemeClr val="accent2"/>
                </a:solidFill>
                <a:latin typeface="Impact" panose="020B0806030902050204" pitchFamily="34" charset="0"/>
              </a:rPr>
              <a:t>4</a:t>
            </a:r>
            <a:r>
              <a:rPr lang="en-US" dirty="0">
                <a:solidFill>
                  <a:schemeClr val="accent2"/>
                </a:solidFill>
              </a:rPr>
              <a:t> Congressionally determined annual appropriations</a:t>
            </a:r>
          </a:p>
          <a:p>
            <a:r>
              <a:rPr lang="en-US" dirty="0">
                <a:solidFill>
                  <a:schemeClr val="accent2"/>
                </a:solidFill>
                <a:latin typeface="Impact" panose="020B0806030902050204" pitchFamily="34" charset="0"/>
              </a:rPr>
              <a:t>11 </a:t>
            </a:r>
            <a:r>
              <a:rPr lang="en-US" dirty="0">
                <a:solidFill>
                  <a:schemeClr val="accent2"/>
                </a:solidFill>
              </a:rPr>
              <a:t>accounting elements (FERC, USSGL, OMB, Projects)</a:t>
            </a:r>
          </a:p>
          <a:p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536B356-4DD6-FFD8-C206-C1B36F0DD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18" y="6051550"/>
            <a:ext cx="533400" cy="543858"/>
          </a:xfrm>
          <a:prstGeom prst="rect">
            <a:avLst/>
          </a:prstGeom>
        </p:spPr>
      </p:pic>
      <p:pic>
        <p:nvPicPr>
          <p:cNvPr id="37" name="Graphic 36" descr="Circles with arrows with solid fill">
            <a:extLst>
              <a:ext uri="{FF2B5EF4-FFF2-40B4-BE49-F238E27FC236}">
                <a16:creationId xmlns:a16="http://schemas.microsoft.com/office/drawing/2014/main" id="{6C842A8F-5756-4AC3-5929-BE376C994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6623" y="1905578"/>
            <a:ext cx="914400" cy="914400"/>
          </a:xfrm>
          <a:prstGeom prst="rect">
            <a:avLst/>
          </a:prstGeom>
        </p:spPr>
      </p:pic>
      <p:pic>
        <p:nvPicPr>
          <p:cNvPr id="39" name="Graphic 38" descr="Building Brick Wall with solid fill">
            <a:extLst>
              <a:ext uri="{FF2B5EF4-FFF2-40B4-BE49-F238E27FC236}">
                <a16:creationId xmlns:a16="http://schemas.microsoft.com/office/drawing/2014/main" id="{5A48820B-DBD0-9786-20E2-D041A1226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7260" y="1076095"/>
            <a:ext cx="914400" cy="914400"/>
          </a:xfrm>
          <a:prstGeom prst="rect">
            <a:avLst/>
          </a:prstGeom>
        </p:spPr>
      </p:pic>
      <p:pic>
        <p:nvPicPr>
          <p:cNvPr id="41" name="Graphic 40" descr="Iceberg with solid fill">
            <a:extLst>
              <a:ext uri="{FF2B5EF4-FFF2-40B4-BE49-F238E27FC236}">
                <a16:creationId xmlns:a16="http://schemas.microsoft.com/office/drawing/2014/main" id="{7252B309-CE19-3CAE-A646-F66F9CE262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4723" y="2819978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D45B8F-17AD-2EA4-599E-49772C1566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2317" y="1219430"/>
            <a:ext cx="3968417" cy="519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1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F305A-B644-4941-BE1C-F9F292CB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713" y="914401"/>
            <a:ext cx="8405812" cy="434022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Reserve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75D4D-2D8F-4338-98EB-76DED8C4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533400" cy="365125"/>
          </a:xfrm>
        </p:spPr>
        <p:txBody>
          <a:bodyPr/>
          <a:lstStyle/>
          <a:p>
            <a:pPr>
              <a:defRPr/>
            </a:pPr>
            <a:fld id="{DCEE50CC-E570-4C4C-A87C-24787CB3ADAC}" type="slidenum">
              <a:rPr lang="en-US" sz="1200">
                <a:solidFill>
                  <a:srgbClr val="336699"/>
                </a:solidFill>
              </a:rPr>
              <a:pPr>
                <a:defRPr/>
              </a:pPr>
              <a:t>6</a:t>
            </a:fld>
            <a:endParaRPr lang="en-US" sz="12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4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3E4C-2DC3-15D5-CF2B-A81D1E04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Managed Reserve Balance Strategy</a:t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D0C64-9B9F-2B98-91F7-ECE9D033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2B3821-08F0-E08C-5980-5C01846D40F4}"/>
              </a:ext>
            </a:extLst>
          </p:cNvPr>
          <p:cNvSpPr/>
          <p:nvPr/>
        </p:nvSpPr>
        <p:spPr>
          <a:xfrm>
            <a:off x="6621854" y="2491991"/>
            <a:ext cx="2662814" cy="93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accent3">
                    <a:lumMod val="10000"/>
                  </a:schemeClr>
                </a:solidFill>
              </a:rPr>
              <a:t>Investments in T-lines, substations, and related structures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4B724-E7BF-FC9C-7032-DB95ECA106B2}"/>
              </a:ext>
            </a:extLst>
          </p:cNvPr>
          <p:cNvSpPr/>
          <p:nvPr/>
        </p:nvSpPr>
        <p:spPr>
          <a:xfrm>
            <a:off x="6621854" y="1959429"/>
            <a:ext cx="2662814" cy="532562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Customer Funded </a:t>
            </a:r>
          </a:p>
          <a:p>
            <a:pPr algn="ctr"/>
            <a:r>
              <a:rPr lang="en-US" sz="1600" b="1" dirty="0"/>
              <a:t>Capital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43D0E5-28C4-427B-0E31-2C248E5BACBB}"/>
              </a:ext>
            </a:extLst>
          </p:cNvPr>
          <p:cNvSpPr/>
          <p:nvPr/>
        </p:nvSpPr>
        <p:spPr>
          <a:xfrm>
            <a:off x="3959040" y="2491991"/>
            <a:ext cx="2662814" cy="93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accent3">
                    <a:lumMod val="10000"/>
                  </a:schemeClr>
                </a:solidFill>
              </a:rPr>
              <a:t>O&amp;M and capital investment to provide reliable, resilient, modernized transmission systems and safeguards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F54F64-A9D0-92E1-9498-094BA9F8E6FA}"/>
              </a:ext>
            </a:extLst>
          </p:cNvPr>
          <p:cNvSpPr/>
          <p:nvPr/>
        </p:nvSpPr>
        <p:spPr>
          <a:xfrm>
            <a:off x="3959040" y="1959429"/>
            <a:ext cx="2662814" cy="532562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Appropriated </a:t>
            </a:r>
          </a:p>
          <a:p>
            <a:pPr algn="ctr"/>
            <a:r>
              <a:rPr lang="en-US" sz="1600" b="1" dirty="0"/>
              <a:t>(PD / O&amp;M / C&amp;R)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173DD1-36F7-C856-168F-411E25982E67}"/>
              </a:ext>
            </a:extLst>
          </p:cNvPr>
          <p:cNvSpPr/>
          <p:nvPr/>
        </p:nvSpPr>
        <p:spPr>
          <a:xfrm>
            <a:off x="9284668" y="2491991"/>
            <a:ext cx="2662814" cy="93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accent3">
                    <a:lumMod val="10000"/>
                  </a:schemeClr>
                </a:solidFill>
              </a:rPr>
              <a:t>Buying power / transmission on behalf of customers when conditions require 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EADC9C-8677-FEBA-CDC6-11AE78FAE7F9}"/>
              </a:ext>
            </a:extLst>
          </p:cNvPr>
          <p:cNvSpPr/>
          <p:nvPr/>
        </p:nvSpPr>
        <p:spPr>
          <a:xfrm>
            <a:off x="9284668" y="1959429"/>
            <a:ext cx="2662814" cy="532562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Purchase Power &amp; Wheeling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E06AB9-F258-B025-E172-A81C2A88F70E}"/>
              </a:ext>
            </a:extLst>
          </p:cNvPr>
          <p:cNvSpPr/>
          <p:nvPr/>
        </p:nvSpPr>
        <p:spPr>
          <a:xfrm>
            <a:off x="1296226" y="2491991"/>
            <a:ext cx="2662814" cy="93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accent3">
                    <a:lumMod val="10000"/>
                  </a:schemeClr>
                </a:solidFill>
              </a:rPr>
              <a:t>O&amp;M work including salaries, supplies, and equipment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850C4A-BE17-7391-2E34-ACBFC4783578}"/>
              </a:ext>
            </a:extLst>
          </p:cNvPr>
          <p:cNvSpPr/>
          <p:nvPr/>
        </p:nvSpPr>
        <p:spPr>
          <a:xfrm>
            <a:off x="1296226" y="1959429"/>
            <a:ext cx="2662814" cy="532562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Annual O&amp;M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D3021B-5264-17D1-2167-D8964BD384C4}"/>
              </a:ext>
            </a:extLst>
          </p:cNvPr>
          <p:cNvSpPr/>
          <p:nvPr/>
        </p:nvSpPr>
        <p:spPr>
          <a:xfrm>
            <a:off x="244518" y="2491991"/>
            <a:ext cx="1051708" cy="93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accent3">
                    <a:lumMod val="10000"/>
                  </a:schemeClr>
                </a:solidFill>
              </a:rPr>
              <a:t>Example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D2F4C4-EBEE-EBDA-B2E0-F6CA00CFCA8E}"/>
              </a:ext>
            </a:extLst>
          </p:cNvPr>
          <p:cNvSpPr/>
          <p:nvPr/>
        </p:nvSpPr>
        <p:spPr>
          <a:xfrm>
            <a:off x="6621854" y="3429001"/>
            <a:ext cx="2662814" cy="1153048"/>
          </a:xfrm>
          <a:prstGeom prst="rect">
            <a:avLst/>
          </a:prstGeom>
          <a:solidFill>
            <a:srgbClr val="EAEDEE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accent3">
                    <a:lumMod val="10000"/>
                  </a:schemeClr>
                </a:solidFill>
              </a:rPr>
              <a:t>Provides funding in advance of starting capital projects and flexibility with schedule / priority changes in collaboration with customers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A85CBF-97C1-E0D0-24C7-0D71D8AC97DF}"/>
              </a:ext>
            </a:extLst>
          </p:cNvPr>
          <p:cNvSpPr/>
          <p:nvPr/>
        </p:nvSpPr>
        <p:spPr>
          <a:xfrm>
            <a:off x="3959040" y="3429001"/>
            <a:ext cx="2662814" cy="1153048"/>
          </a:xfrm>
          <a:prstGeom prst="rect">
            <a:avLst/>
          </a:prstGeom>
          <a:solidFill>
            <a:srgbClr val="EAEDEE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accent3">
                    <a:lumMod val="10000"/>
                  </a:schemeClr>
                </a:solidFill>
              </a:rPr>
              <a:t>Allows WAPA to sustain operations during emergencies, continuing resolutions or lapses in appropriations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1A2B6C-F43A-62DF-B9DA-793E44CEC135}"/>
              </a:ext>
            </a:extLst>
          </p:cNvPr>
          <p:cNvSpPr/>
          <p:nvPr/>
        </p:nvSpPr>
        <p:spPr>
          <a:xfrm>
            <a:off x="9284668" y="3429001"/>
            <a:ext cx="2662814" cy="1153048"/>
          </a:xfrm>
          <a:prstGeom prst="rect">
            <a:avLst/>
          </a:prstGeom>
          <a:solidFill>
            <a:srgbClr val="EAEDEE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accent3">
                    <a:lumMod val="10000"/>
                  </a:schemeClr>
                </a:solidFill>
              </a:rPr>
              <a:t>Improves both WAPA and customer cash management, allowing for continued funding of critical capital projects to continue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9B4CA8-002E-9F2A-EEB1-01D4961388C3}"/>
              </a:ext>
            </a:extLst>
          </p:cNvPr>
          <p:cNvSpPr/>
          <p:nvPr/>
        </p:nvSpPr>
        <p:spPr>
          <a:xfrm>
            <a:off x="1296226" y="3429001"/>
            <a:ext cx="2662814" cy="1153048"/>
          </a:xfrm>
          <a:prstGeom prst="rect">
            <a:avLst/>
          </a:prstGeom>
          <a:solidFill>
            <a:srgbClr val="EAEDEE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accent3">
                    <a:lumMod val="10000"/>
                  </a:schemeClr>
                </a:solidFill>
              </a:rPr>
              <a:t>Allows WAPA to sustain operations during emergencies, continuing resolutions or lapses in appropriations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7699D4-EA16-897F-FCEB-438D9A6F7855}"/>
              </a:ext>
            </a:extLst>
          </p:cNvPr>
          <p:cNvSpPr/>
          <p:nvPr/>
        </p:nvSpPr>
        <p:spPr>
          <a:xfrm>
            <a:off x="244518" y="3429001"/>
            <a:ext cx="1051708" cy="1153048"/>
          </a:xfrm>
          <a:prstGeom prst="rect">
            <a:avLst/>
          </a:prstGeom>
          <a:solidFill>
            <a:srgbClr val="EAEDEE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accent3">
                    <a:lumMod val="10000"/>
                  </a:schemeClr>
                </a:solidFill>
              </a:rPr>
              <a:t>Purpose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9DBCFC-C5F5-D9AE-DBE8-59BA4FE4FCF5}"/>
              </a:ext>
            </a:extLst>
          </p:cNvPr>
          <p:cNvSpPr/>
          <p:nvPr/>
        </p:nvSpPr>
        <p:spPr>
          <a:xfrm>
            <a:off x="6621854" y="4582049"/>
            <a:ext cx="2662814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accent3">
                    <a:lumMod val="10000"/>
                  </a:schemeClr>
                </a:solidFill>
              </a:rPr>
              <a:t>Retain sufficient funding to cover up to 3 years of customer funded capital investments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30F1E0-1C27-9BF5-D50D-90CACB75DB77}"/>
              </a:ext>
            </a:extLst>
          </p:cNvPr>
          <p:cNvSpPr/>
          <p:nvPr/>
        </p:nvSpPr>
        <p:spPr>
          <a:xfrm>
            <a:off x="3959040" y="4582049"/>
            <a:ext cx="2662814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accent3">
                    <a:lumMod val="10000"/>
                  </a:schemeClr>
                </a:solidFill>
              </a:rPr>
              <a:t>Retain 25% of annual funding need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C4CED0-67AD-5926-D357-285317AF2AF0}"/>
              </a:ext>
            </a:extLst>
          </p:cNvPr>
          <p:cNvSpPr/>
          <p:nvPr/>
        </p:nvSpPr>
        <p:spPr>
          <a:xfrm>
            <a:off x="9284668" y="4582049"/>
            <a:ext cx="2662814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accent3">
                    <a:lumMod val="10000"/>
                  </a:schemeClr>
                </a:solidFill>
              </a:rPr>
              <a:t>Retain 3 years estimated funding during drought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FD4022-A6B1-3387-FC7B-88A5E7FC4AA7}"/>
              </a:ext>
            </a:extLst>
          </p:cNvPr>
          <p:cNvSpPr/>
          <p:nvPr/>
        </p:nvSpPr>
        <p:spPr>
          <a:xfrm>
            <a:off x="1296226" y="4582049"/>
            <a:ext cx="2662814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accent3">
                    <a:lumMod val="10000"/>
                  </a:schemeClr>
                </a:solidFill>
              </a:rPr>
              <a:t>Retain 25% of annual funding need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ADBE98-C993-943E-8D59-F396DB722088}"/>
              </a:ext>
            </a:extLst>
          </p:cNvPr>
          <p:cNvSpPr/>
          <p:nvPr/>
        </p:nvSpPr>
        <p:spPr>
          <a:xfrm>
            <a:off x="244518" y="4582049"/>
            <a:ext cx="1051708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accent3">
                    <a:lumMod val="10000"/>
                  </a:schemeClr>
                </a:solidFill>
              </a:rPr>
              <a:t>Strategy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D69D02-CE01-794A-1F88-9278931CD845}"/>
              </a:ext>
            </a:extLst>
          </p:cNvPr>
          <p:cNvSpPr txBox="1"/>
          <p:nvPr/>
        </p:nvSpPr>
        <p:spPr>
          <a:xfrm>
            <a:off x="1296226" y="1346479"/>
            <a:ext cx="1065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Sustainable Funding tool to support WAPA’s mission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37C560-B776-8F9C-45BD-A0926A6CD17E}"/>
              </a:ext>
            </a:extLst>
          </p:cNvPr>
          <p:cNvSpPr txBox="1"/>
          <p:nvPr/>
        </p:nvSpPr>
        <p:spPr>
          <a:xfrm>
            <a:off x="838200" y="5577436"/>
            <a:ext cx="10651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10000"/>
                  </a:schemeClr>
                </a:solidFill>
              </a:rPr>
              <a:t>*Carrying reserve balances does not impact rates</a:t>
            </a:r>
          </a:p>
        </p:txBody>
      </p:sp>
    </p:spTree>
    <p:extLst>
      <p:ext uri="{BB962C8B-B14F-4D97-AF65-F5344CB8AC3E}">
        <p14:creationId xmlns:p14="http://schemas.microsoft.com/office/powerpoint/2010/main" val="176209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9D3C7B-B869-4DB3-9A1C-4C23E7C2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0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447C"/>
                </a:solidFill>
                <a:latin typeface="+mn-lt"/>
              </a:rPr>
              <a:t>Purchase Power &amp; Wheeling (PPW) </a:t>
            </a:r>
            <a:br>
              <a:rPr lang="en-US" sz="4000" dirty="0">
                <a:solidFill>
                  <a:srgbClr val="00447C"/>
                </a:solidFill>
              </a:rPr>
            </a:br>
            <a:r>
              <a:rPr lang="en-US" sz="2800" i="1" dirty="0">
                <a:solidFill>
                  <a:schemeClr val="accent2"/>
                </a:solidFill>
                <a:latin typeface="+mn-lt"/>
              </a:rPr>
              <a:t>FY 2024 Reserve Balances at 90% of Target </a:t>
            </a:r>
            <a:r>
              <a:rPr lang="en-US" sz="1800" i="1" dirty="0">
                <a:solidFill>
                  <a:schemeClr val="accent2"/>
                </a:solidFill>
                <a:latin typeface="+mn-lt"/>
              </a:rPr>
              <a:t>(CROM Account)</a:t>
            </a:r>
            <a:r>
              <a:rPr lang="en-US" sz="1800" i="1" dirty="0">
                <a:solidFill>
                  <a:srgbClr val="00447C"/>
                </a:solidFill>
                <a:latin typeface="+mn-lt"/>
              </a:rPr>
              <a:t> </a:t>
            </a:r>
            <a:endParaRPr lang="en-US" dirty="0">
              <a:solidFill>
                <a:srgbClr val="00447C"/>
              </a:solidFill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9F262-7880-4CCA-BC0A-4F9FBA66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91" y="1587429"/>
            <a:ext cx="4699676" cy="49313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447C"/>
                </a:solidFill>
              </a:rPr>
              <a:t>History of PPW Receipt Authority</a:t>
            </a:r>
          </a:p>
          <a:p>
            <a:pPr marR="0" lvl="1"/>
            <a:r>
              <a:rPr lang="en-US" sz="1400" dirty="0">
                <a:solidFill>
                  <a:srgbClr val="00447C"/>
                </a:solidFill>
              </a:rPr>
              <a:t>Instituted at WAPA in 2001</a:t>
            </a:r>
          </a:p>
          <a:p>
            <a:pPr lvl="1"/>
            <a:r>
              <a:rPr lang="en-US" sz="1400" dirty="0">
                <a:solidFill>
                  <a:srgbClr val="00447C"/>
                </a:solidFill>
              </a:rPr>
              <a:t>Reserve Strategy established in 2016</a:t>
            </a:r>
          </a:p>
          <a:p>
            <a:pPr lvl="1"/>
            <a:r>
              <a:rPr lang="en-US" sz="1400" dirty="0">
                <a:solidFill>
                  <a:srgbClr val="00447C"/>
                </a:solidFill>
              </a:rPr>
              <a:t>Until 2018, was scored at net zero</a:t>
            </a:r>
          </a:p>
          <a:p>
            <a:pPr lvl="1"/>
            <a:r>
              <a:rPr lang="en-US" sz="1400" dirty="0">
                <a:solidFill>
                  <a:srgbClr val="00447C"/>
                </a:solidFill>
              </a:rPr>
              <a:t>Since 2018, the scoring treatment has limited WAPA’s access to receipts, impacting reserve balances</a:t>
            </a:r>
            <a:endParaRPr lang="en-US" sz="1400" b="1" dirty="0">
              <a:solidFill>
                <a:srgbClr val="00447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>
              <a:solidFill>
                <a:srgbClr val="00447C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447C"/>
                </a:solidFill>
                <a:latin typeface="+mj-lt"/>
              </a:rPr>
              <a:t>Status Update</a:t>
            </a:r>
          </a:p>
          <a:p>
            <a:pPr lvl="1"/>
            <a:r>
              <a:rPr lang="en-US" sz="1400" dirty="0">
                <a:solidFill>
                  <a:srgbClr val="00447C"/>
                </a:solidFill>
              </a:rPr>
              <a:t>Received $934M in supplemental funding between FY22 and FY23</a:t>
            </a:r>
          </a:p>
          <a:p>
            <a:pPr lvl="1"/>
            <a:r>
              <a:rPr lang="en-US" sz="1400" dirty="0">
                <a:solidFill>
                  <a:srgbClr val="00447C"/>
                </a:solidFill>
              </a:rPr>
              <a:t>Support has led to </a:t>
            </a:r>
            <a:r>
              <a:rPr lang="en-US" sz="1400" dirty="0"/>
              <a:t>increased access to receipts since FY23</a:t>
            </a:r>
            <a:endParaRPr lang="en-US" sz="1400" dirty="0">
              <a:solidFill>
                <a:srgbClr val="00447C"/>
              </a:solidFill>
            </a:endParaRPr>
          </a:p>
          <a:p>
            <a:pPr lvl="1"/>
            <a:r>
              <a:rPr lang="en-US" sz="1400" dirty="0"/>
              <a:t>Reserve Strategy revised from $0.4B to $1.2B</a:t>
            </a:r>
          </a:p>
          <a:p>
            <a:pPr lvl="1"/>
            <a:r>
              <a:rPr lang="en-US" sz="1400" dirty="0">
                <a:solidFill>
                  <a:srgbClr val="00447C"/>
                </a:solidFill>
              </a:rPr>
              <a:t>FY24 </a:t>
            </a:r>
            <a:r>
              <a:rPr lang="en-US" sz="1400" dirty="0"/>
              <a:t>balance of $1B or 90% of target</a:t>
            </a:r>
            <a:endParaRPr lang="en-US" sz="1400" dirty="0">
              <a:solidFill>
                <a:srgbClr val="00447C"/>
              </a:solidFill>
            </a:endParaRPr>
          </a:p>
          <a:p>
            <a:pPr lvl="1"/>
            <a:endParaRPr lang="en-US" sz="1600" dirty="0">
              <a:solidFill>
                <a:srgbClr val="00447C"/>
              </a:solidFill>
            </a:endParaRPr>
          </a:p>
          <a:p>
            <a:pPr marL="8001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447C"/>
              </a:solidFill>
            </a:endParaRPr>
          </a:p>
          <a:p>
            <a:pPr marL="8001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2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D00983-5E9A-426B-A4A8-930C1FA7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5E62-246E-462B-9E4A-5D3B36BC339D}" type="slidenum">
              <a:rPr lang="en-US" smtClean="0"/>
              <a:t>8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703F53-08C3-0773-E71D-61DDBA778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57" y="1574159"/>
            <a:ext cx="6779340" cy="4651651"/>
          </a:xfrm>
          <a:prstGeom prst="rect">
            <a:avLst/>
          </a:prstGeom>
        </p:spPr>
      </p:pic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AA290DD0-15EE-B6AD-9A6D-B3AA99CB3ACC}"/>
              </a:ext>
            </a:extLst>
          </p:cNvPr>
          <p:cNvSpPr/>
          <p:nvPr/>
        </p:nvSpPr>
        <p:spPr>
          <a:xfrm>
            <a:off x="10628671" y="1936955"/>
            <a:ext cx="147484" cy="117987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8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F305A-B644-4941-BE1C-F9F292CB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713" y="914401"/>
            <a:ext cx="8405812" cy="434022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Budget Controls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75D4D-2D8F-4338-98EB-76DED8C4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533400" cy="365125"/>
          </a:xfrm>
        </p:spPr>
        <p:txBody>
          <a:bodyPr/>
          <a:lstStyle/>
          <a:p>
            <a:pPr>
              <a:defRPr/>
            </a:pPr>
            <a:fld id="{DCEE50CC-E570-4C4C-A87C-24787CB3ADAC}" type="slidenum">
              <a:rPr lang="en-US" sz="1200">
                <a:solidFill>
                  <a:srgbClr val="336699"/>
                </a:solidFill>
              </a:rPr>
              <a:pPr>
                <a:defRPr/>
              </a:pPr>
              <a:t>9</a:t>
            </a:fld>
            <a:endParaRPr lang="en-US" sz="12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6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PA PowerPoint Colors">
      <a:dk1>
        <a:srgbClr val="00457B"/>
      </a:dk1>
      <a:lt1>
        <a:srgbClr val="FFFFFF"/>
      </a:lt1>
      <a:dk2>
        <a:srgbClr val="00457B"/>
      </a:dk2>
      <a:lt2>
        <a:srgbClr val="FEFFFF"/>
      </a:lt2>
      <a:accent1>
        <a:srgbClr val="4F89BD"/>
      </a:accent1>
      <a:accent2>
        <a:srgbClr val="77A12D"/>
      </a:accent2>
      <a:accent3>
        <a:srgbClr val="CFD3D7"/>
      </a:accent3>
      <a:accent4>
        <a:srgbClr val="FED14E"/>
      </a:accent4>
      <a:accent5>
        <a:srgbClr val="B7AE97"/>
      </a:accent5>
      <a:accent6>
        <a:srgbClr val="70AD47"/>
      </a:accent6>
      <a:hlink>
        <a:srgbClr val="0563C1"/>
      </a:hlink>
      <a:folHlink>
        <a:srgbClr val="954F72"/>
      </a:folHlink>
    </a:clrScheme>
    <a:fontScheme name="Skeena">
      <a:majorFont>
        <a:latin typeface="Skeena"/>
        <a:ea typeface=""/>
        <a:cs typeface=""/>
      </a:majorFont>
      <a:minorFont>
        <a:latin typeface="Skee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fcf8fa-cfe6-4901-9417-032b5a1402b7" xsi:nil="true"/>
    <lcf76f155ced4ddcb4097134ff3c332f xmlns="a0cab361-6513-43b4-8a30-e3143c87fc2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8ED0AE9096B4EB76EB5CC292B3A51" ma:contentTypeVersion="13" ma:contentTypeDescription="Create a new document." ma:contentTypeScope="" ma:versionID="684e1656711a7b0a2dda761c29330077">
  <xsd:schema xmlns:xsd="http://www.w3.org/2001/XMLSchema" xmlns:xs="http://www.w3.org/2001/XMLSchema" xmlns:p="http://schemas.microsoft.com/office/2006/metadata/properties" xmlns:ns2="a0cab361-6513-43b4-8a30-e3143c87fc22" xmlns:ns3="33fcf8fa-cfe6-4901-9417-032b5a1402b7" targetNamespace="http://schemas.microsoft.com/office/2006/metadata/properties" ma:root="true" ma:fieldsID="e3d320beb7f2ea0028fc2b5f8be01dfd" ns2:_="" ns3:_="">
    <xsd:import namespace="a0cab361-6513-43b4-8a30-e3143c87fc22"/>
    <xsd:import namespace="33fcf8fa-cfe6-4901-9417-032b5a1402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ab361-6513-43b4-8a30-e3143c87f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793537-d38b-4b61-9287-f0ece50f4b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cf8fa-cfe6-4901-9417-032b5a1402b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4ed8bf-21dd-4914-9a62-b5d1ace64e59}" ma:internalName="TaxCatchAll" ma:showField="CatchAllData" ma:web="33fcf8fa-cfe6-4901-9417-032b5a1402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EEC44C-2442-4A2E-BA25-2D591935330C}">
  <ds:schemaRefs>
    <ds:schemaRef ds:uri="7ca03411-2c26-4e1b-b0c1-a25e5e75f4d2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45436cf-4230-42b5-aa7e-cf31edaa72c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307C9F-0DEF-420F-9CC0-87E843E13217}"/>
</file>

<file path=customXml/itemProps3.xml><?xml version="1.0" encoding="utf-8"?>
<ds:datastoreItem xmlns:ds="http://schemas.openxmlformats.org/officeDocument/2006/customXml" ds:itemID="{119CC127-BE17-46F8-ABC0-718297BB4E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10615</TotalTime>
  <Words>598</Words>
  <Application>Microsoft Macintosh PowerPoint</Application>
  <PresentationFormat>Widescreen</PresentationFormat>
  <Paragraphs>152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Impact</vt:lpstr>
      <vt:lpstr>Segoe UI</vt:lpstr>
      <vt:lpstr>Skeena</vt:lpstr>
      <vt:lpstr>Wingdings</vt:lpstr>
      <vt:lpstr>Office Theme</vt:lpstr>
      <vt:lpstr>Financial Stewardship</vt:lpstr>
      <vt:lpstr>Financial Stewardship</vt:lpstr>
      <vt:lpstr>PowerPoint Presentation</vt:lpstr>
      <vt:lpstr>PowerPoint Presentation</vt:lpstr>
      <vt:lpstr>Funding Complexity </vt:lpstr>
      <vt:lpstr>PowerPoint Presentation</vt:lpstr>
      <vt:lpstr>Managed Reserve Balance Strategy </vt:lpstr>
      <vt:lpstr>Purchase Power &amp; Wheeling (PPW)  FY 2024 Reserve Balances at 90% of Target (CROM Account) </vt:lpstr>
      <vt:lpstr>PowerPoint Presentation</vt:lpstr>
      <vt:lpstr>Budget Controls</vt:lpstr>
      <vt:lpstr>Budget Guidance by Category</vt:lpstr>
      <vt:lpstr>Additions Approval Process</vt:lpstr>
      <vt:lpstr>Reporting and Execution Monitoring</vt:lpstr>
      <vt:lpstr>PowerPoint Presentation</vt:lpstr>
      <vt:lpstr>Infrastructure Focus and Enablement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WAPA BLANK PowerPoint Presentation</dc:title>
  <dc:creator>Soeth, Peter</dc:creator>
  <cp:lastModifiedBy>Jim Horan</cp:lastModifiedBy>
  <cp:revision>47</cp:revision>
  <dcterms:created xsi:type="dcterms:W3CDTF">2021-11-10T18:41:38Z</dcterms:created>
  <dcterms:modified xsi:type="dcterms:W3CDTF">2024-11-22T19:47:02Z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0x010100F368ED0AE9096B4EB76EB5CC292B3A51</vt:lpwstr>
  </property>
  <property fmtid="{D5CDD505-2E9C-101B-9397-08002B2CF9AE}" pid="3" name="Departments">
    <vt:lpwstr>2;#Public Affairs|c25911b8-867c-4460-a91e-a42f264fc108</vt:lpwstr>
  </property>
  <property fmtid="{D5CDD505-2E9C-101B-9397-08002B2CF9AE}" pid="4" name="Record">
    <vt:lpwstr/>
  </property>
  <property fmtid="{D5CDD505-2E9C-101B-9397-08002B2CF9AE}" pid="5" name="MediaServiceImageTags">
    <vt:lpwstr/>
  </property>
</Properties>
</file>