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Ex1.xml" ContentType="application/vnd.ms-office.chartex+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drawings/drawing1.xml" ContentType="application/vnd.openxmlformats-officedocument.drawingml.chartshape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Ex2.xml" ContentType="application/vnd.ms-office.chartex+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omments/modernComment_7FFFF0B8_E441A3C7.xml" ContentType="application/vnd.ms-powerpoint.comments+xml"/>
  <Override PartName="/ppt/comments/modernComment_10A6_6156DE46.xml" ContentType="application/vnd.ms-powerpoint.comments+xml"/>
  <Override PartName="/ppt/comments/modernComment_7FFFF0DD_B6CB9C20.xml" ContentType="application/vnd.ms-powerpoint.comment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681" r:id="rId5"/>
    <p:sldMasterId id="2147483701" r:id="rId6"/>
  </p:sldMasterIdLst>
  <p:notesMasterIdLst>
    <p:notesMasterId r:id="rId24"/>
  </p:notesMasterIdLst>
  <p:handoutMasterIdLst>
    <p:handoutMasterId r:id="rId25"/>
  </p:handoutMasterIdLst>
  <p:sldIdLst>
    <p:sldId id="354" r:id="rId7"/>
    <p:sldId id="2147479736" r:id="rId8"/>
    <p:sldId id="3126" r:id="rId9"/>
    <p:sldId id="2147479752" r:id="rId10"/>
    <p:sldId id="2147479749" r:id="rId11"/>
    <p:sldId id="2147479748" r:id="rId12"/>
    <p:sldId id="2147468994" r:id="rId13"/>
    <p:sldId id="2134803718" r:id="rId14"/>
    <p:sldId id="2134803715" r:id="rId15"/>
    <p:sldId id="2147479729" r:id="rId16"/>
    <p:sldId id="2147479723" r:id="rId17"/>
    <p:sldId id="2147479724" r:id="rId18"/>
    <p:sldId id="4262" r:id="rId19"/>
    <p:sldId id="2147479773" r:id="rId20"/>
    <p:sldId id="257" r:id="rId21"/>
    <p:sldId id="258" r:id="rId22"/>
    <p:sldId id="2147468996" r:id="rId23"/>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6743206-93D6-3C65-4F0F-06216B0FF777}" name="Shannon Kang" initials="SK" userId="337b01d4ed6647b3" providerId="Windows Live"/>
  <p188:author id="{F3E93909-6715-8F44-26B3-70A2BFF62DD4}" name="Nahuel Guaita" initials="NG" userId="S::Nahuel.Guaita@inl.gov::40c96231-f750-4201-a33c-483f1988fa19" providerId="AD"/>
  <p188:author id="{DBC3AF1F-65FC-869E-21CA-16888B6AFFA7}" name="Christine P. King" initials="CPK" userId="S::Christine.King@inl.gov::f4462963-2082-42d4-adc0-46640b34bc3c" providerId="AD"/>
  <p188:author id="{E380A739-EA31-9140-BB72-FD57F3A5A102}" name="Christine P. King" initials="CPK" userId="S-1-5-21-26508437-853423744-273882866-152838" providerId="AD"/>
  <p188:author id="{95582667-6102-27E7-ED8E-01A166EB4B6B}" name="Guest User" initials="GU" userId="Guest User" providerId="Windows Live"/>
  <p188:author id="{4F167E86-8AB5-EAAC-238E-B463C0344F1C}" name="Christopher S. Lohse" initials="CSL" userId="S::Christopher.Lohse@inl.gov::ee945954-df1f-4d72-8aef-56fd092955a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88DA1"/>
    <a:srgbClr val="E6FFCD"/>
    <a:srgbClr val="CCFFCC"/>
    <a:srgbClr val="CCFFFF"/>
    <a:srgbClr val="CEB6E0"/>
    <a:srgbClr val="FFD961"/>
    <a:srgbClr val="339933"/>
    <a:srgbClr val="00CC00"/>
    <a:srgbClr val="33CC33"/>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8ADE816-46F4-420F-A929-0E365CEC6AF0}" v="31" dt="2024-11-26T16:16:54.21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autoAdjust="0"/>
    <p:restoredTop sz="44414" autoAdjust="0"/>
  </p:normalViewPr>
  <p:slideViewPr>
    <p:cSldViewPr snapToGrid="0">
      <p:cViewPr varScale="1">
        <p:scale>
          <a:sx n="52" d="100"/>
          <a:sy n="52" d="100"/>
        </p:scale>
        <p:origin x="2408" y="192"/>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14040"/>
    </p:cViewPr>
  </p:sorterViewPr>
  <p:notesViewPr>
    <p:cSldViewPr snapToGrid="0">
      <p:cViewPr>
        <p:scale>
          <a:sx n="1" d="2"/>
          <a:sy n="1" d="2"/>
        </p:scale>
        <p:origin x="2668" y="24"/>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viewProps" Target="viewProps.xml"/><Relationship Id="rId30" Type="http://schemas.microsoft.com/office/2015/10/relationships/revisionInfo" Target="revisionInfo.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5" Type="http://schemas.openxmlformats.org/officeDocument/2006/relationships/chartUserShapes" Target="../drawings/drawing1.xml"/><Relationship Id="rId4" Type="http://schemas.openxmlformats.org/officeDocument/2006/relationships/package" Target="../embeddings/Microsoft_Excel_Worksheet.xlsx"/></Relationships>
</file>

<file path=ppt/charts/_rels/chartEx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s>
</file>

<file path=ppt/charts/_rels/chartEx2.xml.rels><?xml version="1.0" encoding="UTF-8" standalone="yes"?>
<Relationships xmlns="http://schemas.openxmlformats.org/package/2006/relationships"><Relationship Id="rId3" Type="http://schemas.microsoft.com/office/2011/relationships/chartColorStyle" Target="colors3.xml"/><Relationship Id="rId2" Type="http://schemas.microsoft.com/office/2011/relationships/chartStyle" Target="style3.xml"/><Relationship Id="rId1" Type="http://schemas.openxmlformats.org/officeDocument/2006/relationships/oleObject" Target="file:////C:\Users\KINGCP\Documents\repowering%20coal\C2N%20Site%20Review%20(version%201).xlsx" TargetMode="External"/><Relationship Id="rId4" Type="http://schemas.openxmlformats.org/officeDocument/2006/relationships/themeOverride" Target="../theme/themeOverrid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Number of Operating</a:t>
            </a:r>
            <a:r>
              <a:rPr lang="en-US" baseline="0"/>
              <a:t> </a:t>
            </a:r>
            <a:r>
              <a:rPr lang="en-US"/>
              <a:t>NPP</a:t>
            </a:r>
          </a:p>
          <a:p>
            <a:pPr>
              <a:defRPr/>
            </a:pPr>
            <a:r>
              <a:rPr lang="en-US"/>
              <a:t>Current License,</a:t>
            </a:r>
            <a:r>
              <a:rPr lang="en-US" baseline="0"/>
              <a:t> Planned Changes, All Operating to 80 years</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2"/>
          <c:order val="0"/>
          <c:tx>
            <c:strRef>
              <c:f>'SOURCE Data'!$X$3</c:f>
              <c:strCache>
                <c:ptCount val="1"/>
                <c:pt idx="0">
                  <c:v>Original License</c:v>
                </c:pt>
              </c:strCache>
            </c:strRef>
          </c:tx>
          <c:spPr>
            <a:ln w="28575" cap="rnd">
              <a:solidFill>
                <a:schemeClr val="accent3"/>
              </a:solidFill>
              <a:round/>
            </a:ln>
            <a:effectLst/>
          </c:spPr>
          <c:marker>
            <c:symbol val="none"/>
          </c:marker>
          <c:dPt>
            <c:idx val="8"/>
            <c:marker>
              <c:symbol val="none"/>
            </c:marker>
            <c:bubble3D val="0"/>
            <c:extLst>
              <c:ext xmlns:c16="http://schemas.microsoft.com/office/drawing/2014/chart" uri="{C3380CC4-5D6E-409C-BE32-E72D297353CC}">
                <c16:uniqueId val="{00000000-EC7F-4088-9001-21F806523EC1}"/>
              </c:ext>
            </c:extLst>
          </c:dPt>
          <c:cat>
            <c:strRef>
              <c:f>'SOURCE Data'!$O$4:$O$12</c:f>
              <c:strCache>
                <c:ptCount val="9"/>
                <c:pt idx="0">
                  <c:v>&lt;=2030</c:v>
                </c:pt>
                <c:pt idx="1">
                  <c:v>&lt;=2035</c:v>
                </c:pt>
                <c:pt idx="2">
                  <c:v>&lt;=2040</c:v>
                </c:pt>
                <c:pt idx="3">
                  <c:v>&lt;=2045</c:v>
                </c:pt>
                <c:pt idx="4">
                  <c:v>&lt;=2050</c:v>
                </c:pt>
                <c:pt idx="5">
                  <c:v>&lt;=2055</c:v>
                </c:pt>
                <c:pt idx="6">
                  <c:v>&lt;=2060</c:v>
                </c:pt>
                <c:pt idx="7">
                  <c:v>&lt;=2065</c:v>
                </c:pt>
                <c:pt idx="8">
                  <c:v>&lt;=2070</c:v>
                </c:pt>
              </c:strCache>
            </c:strRef>
          </c:cat>
          <c:val>
            <c:numRef>
              <c:f>'SOURCE Data'!$X$4:$X$12</c:f>
              <c:numCache>
                <c:formatCode>General</c:formatCode>
                <c:ptCount val="9"/>
                <c:pt idx="0">
                  <c:v>83</c:v>
                </c:pt>
                <c:pt idx="1">
                  <c:v>62</c:v>
                </c:pt>
                <c:pt idx="2">
                  <c:v>47</c:v>
                </c:pt>
                <c:pt idx="3">
                  <c:v>25</c:v>
                </c:pt>
                <c:pt idx="4">
                  <c:v>9</c:v>
                </c:pt>
                <c:pt idx="5">
                  <c:v>2</c:v>
                </c:pt>
                <c:pt idx="6">
                  <c:v>2</c:v>
                </c:pt>
                <c:pt idx="7">
                  <c:v>0</c:v>
                </c:pt>
                <c:pt idx="8">
                  <c:v>0</c:v>
                </c:pt>
              </c:numCache>
            </c:numRef>
          </c:val>
          <c:smooth val="0"/>
          <c:extLst>
            <c:ext xmlns:c16="http://schemas.microsoft.com/office/drawing/2014/chart" uri="{C3380CC4-5D6E-409C-BE32-E72D297353CC}">
              <c16:uniqueId val="{00000001-EC7F-4088-9001-21F806523EC1}"/>
            </c:ext>
          </c:extLst>
        </c:ser>
        <c:ser>
          <c:idx val="0"/>
          <c:order val="1"/>
          <c:tx>
            <c:strRef>
              <c:f>'SOURCE Data'!$Z$3</c:f>
              <c:strCache>
                <c:ptCount val="1"/>
                <c:pt idx="0">
                  <c:v>planned changes</c:v>
                </c:pt>
              </c:strCache>
            </c:strRef>
          </c:tx>
          <c:spPr>
            <a:ln w="28575" cap="rnd">
              <a:solidFill>
                <a:schemeClr val="accent1"/>
              </a:solidFill>
              <a:round/>
            </a:ln>
            <a:effectLst/>
          </c:spPr>
          <c:marker>
            <c:symbol val="none"/>
          </c:marker>
          <c:dPt>
            <c:idx val="8"/>
            <c:marker>
              <c:symbol val="none"/>
            </c:marker>
            <c:bubble3D val="0"/>
            <c:extLst>
              <c:ext xmlns:c16="http://schemas.microsoft.com/office/drawing/2014/chart" uri="{C3380CC4-5D6E-409C-BE32-E72D297353CC}">
                <c16:uniqueId val="{00000002-EC7F-4088-9001-21F806523EC1}"/>
              </c:ext>
            </c:extLst>
          </c:dPt>
          <c:cat>
            <c:strRef>
              <c:f>'SOURCE Data'!$O$4:$O$12</c:f>
              <c:strCache>
                <c:ptCount val="9"/>
                <c:pt idx="0">
                  <c:v>&lt;=2030</c:v>
                </c:pt>
                <c:pt idx="1">
                  <c:v>&lt;=2035</c:v>
                </c:pt>
                <c:pt idx="2">
                  <c:v>&lt;=2040</c:v>
                </c:pt>
                <c:pt idx="3">
                  <c:v>&lt;=2045</c:v>
                </c:pt>
                <c:pt idx="4">
                  <c:v>&lt;=2050</c:v>
                </c:pt>
                <c:pt idx="5">
                  <c:v>&lt;=2055</c:v>
                </c:pt>
                <c:pt idx="6">
                  <c:v>&lt;=2060</c:v>
                </c:pt>
                <c:pt idx="7">
                  <c:v>&lt;=2065</c:v>
                </c:pt>
                <c:pt idx="8">
                  <c:v>&lt;=2070</c:v>
                </c:pt>
              </c:strCache>
            </c:strRef>
          </c:cat>
          <c:val>
            <c:numRef>
              <c:f>'SOURCE Data'!$Z$4:$Z$12</c:f>
              <c:numCache>
                <c:formatCode>General</c:formatCode>
                <c:ptCount val="9"/>
                <c:pt idx="0">
                  <c:v>94</c:v>
                </c:pt>
                <c:pt idx="1">
                  <c:v>92</c:v>
                </c:pt>
                <c:pt idx="2">
                  <c:v>87</c:v>
                </c:pt>
                <c:pt idx="3">
                  <c:v>54</c:v>
                </c:pt>
                <c:pt idx="4">
                  <c:v>54</c:v>
                </c:pt>
                <c:pt idx="5">
                  <c:v>28</c:v>
                </c:pt>
                <c:pt idx="6">
                  <c:v>18</c:v>
                </c:pt>
                <c:pt idx="7">
                  <c:v>7</c:v>
                </c:pt>
                <c:pt idx="8">
                  <c:v>0</c:v>
                </c:pt>
              </c:numCache>
            </c:numRef>
          </c:val>
          <c:smooth val="0"/>
          <c:extLst>
            <c:ext xmlns:c16="http://schemas.microsoft.com/office/drawing/2014/chart" uri="{C3380CC4-5D6E-409C-BE32-E72D297353CC}">
              <c16:uniqueId val="{00000003-EC7F-4088-9001-21F806523EC1}"/>
            </c:ext>
          </c:extLst>
        </c:ser>
        <c:ser>
          <c:idx val="1"/>
          <c:order val="2"/>
          <c:tx>
            <c:strRef>
              <c:f>'SOURCE Data'!$AB$3</c:f>
              <c:strCache>
                <c:ptCount val="1"/>
                <c:pt idx="0">
                  <c:v>all --&gt; 80</c:v>
                </c:pt>
              </c:strCache>
            </c:strRef>
          </c:tx>
          <c:spPr>
            <a:ln w="28575" cap="rnd">
              <a:solidFill>
                <a:schemeClr val="accent2"/>
              </a:solidFill>
              <a:round/>
            </a:ln>
            <a:effectLst/>
          </c:spPr>
          <c:marker>
            <c:symbol val="none"/>
          </c:marker>
          <c:dPt>
            <c:idx val="8"/>
            <c:marker>
              <c:symbol val="none"/>
            </c:marker>
            <c:bubble3D val="0"/>
            <c:spPr>
              <a:ln w="28575" cap="rnd">
                <a:solidFill>
                  <a:schemeClr val="accent2"/>
                </a:solidFill>
                <a:round/>
              </a:ln>
              <a:effectLst/>
            </c:spPr>
            <c:extLst>
              <c:ext xmlns:c16="http://schemas.microsoft.com/office/drawing/2014/chart" uri="{C3380CC4-5D6E-409C-BE32-E72D297353CC}">
                <c16:uniqueId val="{00000005-EC7F-4088-9001-21F806523EC1}"/>
              </c:ext>
            </c:extLst>
          </c:dPt>
          <c:cat>
            <c:strRef>
              <c:f>'SOURCE Data'!$O$4:$O$12</c:f>
              <c:strCache>
                <c:ptCount val="9"/>
                <c:pt idx="0">
                  <c:v>&lt;=2030</c:v>
                </c:pt>
                <c:pt idx="1">
                  <c:v>&lt;=2035</c:v>
                </c:pt>
                <c:pt idx="2">
                  <c:v>&lt;=2040</c:v>
                </c:pt>
                <c:pt idx="3">
                  <c:v>&lt;=2045</c:v>
                </c:pt>
                <c:pt idx="4">
                  <c:v>&lt;=2050</c:v>
                </c:pt>
                <c:pt idx="5">
                  <c:v>&lt;=2055</c:v>
                </c:pt>
                <c:pt idx="6">
                  <c:v>&lt;=2060</c:v>
                </c:pt>
                <c:pt idx="7">
                  <c:v>&lt;=2065</c:v>
                </c:pt>
                <c:pt idx="8">
                  <c:v>&lt;=2070</c:v>
                </c:pt>
              </c:strCache>
            </c:strRef>
          </c:cat>
          <c:val>
            <c:numRef>
              <c:f>'SOURCE Data'!$AB$4:$AB$12</c:f>
              <c:numCache>
                <c:formatCode>General</c:formatCode>
                <c:ptCount val="9"/>
                <c:pt idx="0">
                  <c:v>94</c:v>
                </c:pt>
                <c:pt idx="1">
                  <c:v>94</c:v>
                </c:pt>
                <c:pt idx="2">
                  <c:v>94</c:v>
                </c:pt>
                <c:pt idx="3">
                  <c:v>94</c:v>
                </c:pt>
                <c:pt idx="4">
                  <c:v>88</c:v>
                </c:pt>
                <c:pt idx="5">
                  <c:v>63</c:v>
                </c:pt>
                <c:pt idx="6">
                  <c:v>48</c:v>
                </c:pt>
                <c:pt idx="7">
                  <c:v>25</c:v>
                </c:pt>
                <c:pt idx="8">
                  <c:v>6</c:v>
                </c:pt>
              </c:numCache>
            </c:numRef>
          </c:val>
          <c:smooth val="0"/>
          <c:extLst>
            <c:ext xmlns:c16="http://schemas.microsoft.com/office/drawing/2014/chart" uri="{C3380CC4-5D6E-409C-BE32-E72D297353CC}">
              <c16:uniqueId val="{00000006-EC7F-4088-9001-21F806523EC1}"/>
            </c:ext>
          </c:extLst>
        </c:ser>
        <c:dLbls>
          <c:showLegendKey val="0"/>
          <c:showVal val="0"/>
          <c:showCatName val="0"/>
          <c:showSerName val="0"/>
          <c:showPercent val="0"/>
          <c:showBubbleSize val="0"/>
        </c:dLbls>
        <c:smooth val="0"/>
        <c:axId val="1337891472"/>
        <c:axId val="1337899792"/>
      </c:lineChart>
      <c:catAx>
        <c:axId val="1337891472"/>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Year</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37899792"/>
        <c:crosses val="autoZero"/>
        <c:auto val="1"/>
        <c:lblAlgn val="ctr"/>
        <c:lblOffset val="100"/>
        <c:noMultiLvlLbl val="0"/>
      </c:catAx>
      <c:valAx>
        <c:axId val="133789979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Number</a:t>
                </a:r>
                <a:r>
                  <a:rPr lang="en-US" baseline="0"/>
                  <a:t> of Units</a:t>
                </a: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378914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userShapes r:id="rId5"/>
</c:chartSpace>
</file>

<file path=ppt/charts/chartEx1.xml><?xml version="1.0" encoding="utf-8"?>
<cx:chartSpace xmlns:a="http://schemas.openxmlformats.org/drawingml/2006/main" xmlns:r="http://schemas.openxmlformats.org/officeDocument/2006/relationships" xmlns:cx="http://schemas.microsoft.com/office/drawing/2014/chartex">
  <cx:chart>
    <cx:plotArea>
      <cx:plotAreaRegion/>
    </cx:plotArea>
  </cx:chart>
  <cx:clrMapOvr bg1="lt1" tx1="dk1" bg2="lt2" tx2="dk2" accent1="accent1" accent2="accent2" accent3="accent3" accent4="accent4" accent5="accent5" accent6="accent6" hlink="hlink" folHlink="folHlink"/>
</cx:chartSpace>
</file>

<file path=ppt/charts/chartEx2.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'raw data'!$AE$3:$AE$46</cx:f>
        <cx:nf>'raw data'!$AE$2</cx:nf>
        <cx:lvl ptCount="44" name="State">
          <cx:pt idx="0">AK</cx:pt>
          <cx:pt idx="1">AL</cx:pt>
          <cx:pt idx="2">AR</cx:pt>
          <cx:pt idx="3">AZ</cx:pt>
          <cx:pt idx="4">CA</cx:pt>
          <cx:pt idx="5">CO</cx:pt>
          <cx:pt idx="6">CT</cx:pt>
          <cx:pt idx="7">DE</cx:pt>
          <cx:pt idx="8">FL</cx:pt>
          <cx:pt idx="9">GA</cx:pt>
          <cx:pt idx="10">HI</cx:pt>
          <cx:pt idx="11">IA</cx:pt>
          <cx:pt idx="12">IL</cx:pt>
          <cx:pt idx="13">IN</cx:pt>
          <cx:pt idx="14">KS</cx:pt>
          <cx:pt idx="15">KY</cx:pt>
          <cx:pt idx="16">LA</cx:pt>
          <cx:pt idx="17">MD</cx:pt>
          <cx:pt idx="18">MI</cx:pt>
          <cx:pt idx="19">MN</cx:pt>
          <cx:pt idx="20">MO</cx:pt>
          <cx:pt idx="21">MS</cx:pt>
          <cx:pt idx="22">MT</cx:pt>
          <cx:pt idx="23">NC</cx:pt>
          <cx:pt idx="24">ND</cx:pt>
          <cx:pt idx="25">NE</cx:pt>
          <cx:pt idx="26">NH</cx:pt>
          <cx:pt idx="27">NM</cx:pt>
          <cx:pt idx="28">NV</cx:pt>
          <cx:pt idx="29">NY</cx:pt>
          <cx:pt idx="30">OH</cx:pt>
          <cx:pt idx="31">OK</cx:pt>
          <cx:pt idx="32">OR</cx:pt>
          <cx:pt idx="33">PA</cx:pt>
          <cx:pt idx="34">SC</cx:pt>
          <cx:pt idx="35">SD</cx:pt>
          <cx:pt idx="36">TN</cx:pt>
          <cx:pt idx="37">TX</cx:pt>
          <cx:pt idx="38">UT</cx:pt>
          <cx:pt idx="39">VA</cx:pt>
          <cx:pt idx="40">WA</cx:pt>
          <cx:pt idx="41">WI</cx:pt>
          <cx:pt idx="42">WV</cx:pt>
          <cx:pt idx="43">WY</cx:pt>
        </cx:lvl>
      </cx:strDim>
      <cx:numDim type="colorVal">
        <cx:f>'raw data'!$AF$3:$AF$46</cx:f>
        <cx:nf>'raw data'!$AF$2</cx:nf>
        <cx:lvl ptCount="44" formatCode="General" name="AR Only">
          <cx:pt idx="0">3</cx:pt>
          <cx:pt idx="1">1</cx:pt>
          <cx:pt idx="2">3</cx:pt>
          <cx:pt idx="3">1</cx:pt>
          <cx:pt idx="4">3</cx:pt>
          <cx:pt idx="5">6</cx:pt>
          <cx:pt idx="6">1</cx:pt>
          <cx:pt idx="7">1</cx:pt>
          <cx:pt idx="8">5</cx:pt>
          <cx:pt idx="9">3</cx:pt>
          <cx:pt idx="10">1</cx:pt>
          <cx:pt idx="11">6</cx:pt>
          <cx:pt idx="12">7</cx:pt>
          <cx:pt idx="13">6</cx:pt>
          <cx:pt idx="14">2</cx:pt>
          <cx:pt idx="15">12</cx:pt>
          <cx:pt idx="16">3</cx:pt>
          <cx:pt idx="17">5</cx:pt>
          <cx:pt idx="18">8</cx:pt>
          <cx:pt idx="19">2</cx:pt>
          <cx:pt idx="20">4</cx:pt>
          <cx:pt idx="21">2</cx:pt>
          <cx:pt idx="22">3</cx:pt>
          <cx:pt idx="23">6</cx:pt>
          <cx:pt idx="24">4</cx:pt>
          <cx:pt idx="25">3</cx:pt>
          <cx:pt idx="26">1</cx:pt>
          <cx:pt idx="27">1</cx:pt>
          <cx:pt idx="28">3</cx:pt>
          <cx:pt idx="29">1</cx:pt>
          <cx:pt idx="30">3</cx:pt>
          <cx:pt idx="31">4</cx:pt>
          <cx:pt idx="32">1</cx:pt>
          <cx:pt idx="33">11</cx:pt>
          <cx:pt idx="34">6</cx:pt>
          <cx:pt idx="35">1</cx:pt>
          <cx:pt idx="36">1</cx:pt>
          <cx:pt idx="37">11</cx:pt>
          <cx:pt idx="38">3</cx:pt>
          <cx:pt idx="39">6</cx:pt>
          <cx:pt idx="40">1</cx:pt>
          <cx:pt idx="41">6</cx:pt>
          <cx:pt idx="42">6</cx:pt>
          <cx:pt idx="43">9</cx:pt>
        </cx:lvl>
      </cx:numDim>
    </cx:data>
    <cx:data id="1">
      <cx:strDim type="cat">
        <cx:f>'raw data'!$AE$3:$AE$46</cx:f>
        <cx:nf>'raw data'!$AE$2</cx:nf>
        <cx:lvl ptCount="44" name="State">
          <cx:pt idx="0">AK</cx:pt>
          <cx:pt idx="1">AL</cx:pt>
          <cx:pt idx="2">AR</cx:pt>
          <cx:pt idx="3">AZ</cx:pt>
          <cx:pt idx="4">CA</cx:pt>
          <cx:pt idx="5">CO</cx:pt>
          <cx:pt idx="6">CT</cx:pt>
          <cx:pt idx="7">DE</cx:pt>
          <cx:pt idx="8">FL</cx:pt>
          <cx:pt idx="9">GA</cx:pt>
          <cx:pt idx="10">HI</cx:pt>
          <cx:pt idx="11">IA</cx:pt>
          <cx:pt idx="12">IL</cx:pt>
          <cx:pt idx="13">IN</cx:pt>
          <cx:pt idx="14">KS</cx:pt>
          <cx:pt idx="15">KY</cx:pt>
          <cx:pt idx="16">LA</cx:pt>
          <cx:pt idx="17">MD</cx:pt>
          <cx:pt idx="18">MI</cx:pt>
          <cx:pt idx="19">MN</cx:pt>
          <cx:pt idx="20">MO</cx:pt>
          <cx:pt idx="21">MS</cx:pt>
          <cx:pt idx="22">MT</cx:pt>
          <cx:pt idx="23">NC</cx:pt>
          <cx:pt idx="24">ND</cx:pt>
          <cx:pt idx="25">NE</cx:pt>
          <cx:pt idx="26">NH</cx:pt>
          <cx:pt idx="27">NM</cx:pt>
          <cx:pt idx="28">NV</cx:pt>
          <cx:pt idx="29">NY</cx:pt>
          <cx:pt idx="30">OH</cx:pt>
          <cx:pt idx="31">OK</cx:pt>
          <cx:pt idx="32">OR</cx:pt>
          <cx:pt idx="33">PA</cx:pt>
          <cx:pt idx="34">SC</cx:pt>
          <cx:pt idx="35">SD</cx:pt>
          <cx:pt idx="36">TN</cx:pt>
          <cx:pt idx="37">TX</cx:pt>
          <cx:pt idx="38">UT</cx:pt>
          <cx:pt idx="39">VA</cx:pt>
          <cx:pt idx="40">WA</cx:pt>
          <cx:pt idx="41">WI</cx:pt>
          <cx:pt idx="42">WV</cx:pt>
          <cx:pt idx="43">WY</cx:pt>
        </cx:lvl>
      </cx:strDim>
      <cx:numDim type="colorVal">
        <cx:f>'raw data'!$AG$3:$AG$46</cx:f>
        <cx:nf>'raw data'!$AG$2</cx:nf>
        <cx:lvl ptCount="44" formatCode="General" name="AR + LLWR">
          <cx:pt idx="1">7</cx:pt>
          <cx:pt idx="2">2</cx:pt>
          <cx:pt idx="3">5</cx:pt>
          <cx:pt idx="5">1</cx:pt>
          <cx:pt idx="8">3</cx:pt>
          <cx:pt idx="9">5</cx:pt>
          <cx:pt idx="11">2</cx:pt>
          <cx:pt idx="12">7</cx:pt>
          <cx:pt idx="13">9</cx:pt>
          <cx:pt idx="14">2</cx:pt>
          <cx:pt idx="15">6</cx:pt>
          <cx:pt idx="16">1</cx:pt>
          <cx:pt idx="17">1</cx:pt>
          <cx:pt idx="18">4</cx:pt>
          <cx:pt idx="19">3</cx:pt>
          <cx:pt idx="20">5</cx:pt>
          <cx:pt idx="21">1</cx:pt>
          <cx:pt idx="23">3</cx:pt>
          <cx:pt idx="24">2</cx:pt>
          <cx:pt idx="25">2</cx:pt>
          <cx:pt idx="27">4</cx:pt>
          <cx:pt idx="30">9</cx:pt>
          <cx:pt idx="31">3</cx:pt>
          <cx:pt idx="33">7</cx:pt>
          <cx:pt idx="34">2</cx:pt>
          <cx:pt idx="36">4</cx:pt>
          <cx:pt idx="37">11</cx:pt>
          <cx:pt idx="38">3</cx:pt>
          <cx:pt idx="39">1</cx:pt>
          <cx:pt idx="41">1</cx:pt>
          <cx:pt idx="42">5</cx:pt>
          <cx:pt idx="43">3</cx:pt>
        </cx:lvl>
      </cx:numDim>
    </cx:data>
  </cx:chartData>
  <cx:chart>
    <cx:title pos="t" align="ctr" overlay="0">
      <cx:tx>
        <cx:txData>
          <cx:v>Coal Sites Amenable to AR (176, 75 GW)</cx:v>
        </cx:txData>
      </cx:tx>
      <cx:txPr>
        <a:bodyPr spcFirstLastPara="1" vertOverflow="ellipsis" horzOverflow="overflow" wrap="square" lIns="0" tIns="0" rIns="0" bIns="0" anchor="ctr" anchorCtr="1"/>
        <a:lstStyle/>
        <a:p>
          <a:pPr algn="ctr" rtl="0">
            <a:defRPr/>
          </a:pPr>
          <a:r>
            <a:rPr lang="en-US" sz="1400" b="0" i="0" u="none" strike="noStrike" baseline="0" dirty="0">
              <a:solidFill>
                <a:sysClr val="windowText" lastClr="000000">
                  <a:lumMod val="65000"/>
                  <a:lumOff val="35000"/>
                </a:sysClr>
              </a:solidFill>
              <a:latin typeface="Calibri" panose="020F0502020204030204"/>
            </a:rPr>
            <a:t>Coal Sites Amenable to AR (176, 75 GW)</a:t>
          </a:r>
        </a:p>
      </cx:txPr>
    </cx:title>
    <cx:plotArea>
      <cx:plotAreaRegion>
        <cx:series layoutId="regionMap" uniqueId="{52272AC4-1832-4816-8203-1AC9FCC86CA6}" formatIdx="0">
          <cx:tx>
            <cx:txData>
              <cx:f>'raw data'!$AF$2</cx:f>
              <cx:v>AR Only</cx:v>
            </cx:txData>
          </cx:tx>
          <cx:dataLabels>
            <cx:visibility seriesName="0" categoryName="0" value="1"/>
          </cx:dataLabels>
          <cx:dataId val="0"/>
          <cx:layoutPr>
            <cx:geography cultureLanguage="en-US" cultureRegion="US" attribution="Powered by Bing">
              <cx:geoCache provider="{E9337A44-BEBE-4D9F-B70C-5C5E7DAFC167}">
                <cx:binary>1H1rU9y4tvZfSeXza0aWZFvatWdXjey+ckkIkJB8cfUQsGVZlu+3X3+WG0jAQ9gnFKfeoivVodut
tpcerduzltX/vur/dZVe78p3vU6z6l9X/Z/v47rO//XHH9VVfK131YGWV6WpzE19cGX0H+bmRl5d
//G93HUyi/7AyKZ/XMW7sr7u3//n3/Bt0bU5Mle7WprstLkuh0/XVZPW1TPHnjz0bvddyyyQVV3K
q9r+8/2Xz+/fXWe1rIfzIb/+8/2j4+/f/TH/ln+c8V0KF1U332EsYQcuxY5HiY32D/v9u9Rk0d1h
i6ED1yYe4ejuOLk/98lOw/gv11X97rMsI5nJ3f2hpy5rf1G779/L66oCifb//2P4I0luBb0yTVZP
cxfBNP75/iKT9fX3d2f1rr6u3r+TlfFvP+CbSZyLs738fzye/f/8e/YGzMjsnQcAzafvvx36Jz6b
5ybi9/Ch9MAlnDvERfz2McOHH3gEc8fh5Ba/OT6yujJZJbPnLukX2PwcOscFBHyLuPz13CT8Ji7e
AbVt4njMu4XFe4yLjdGB47iUIXqrOKBXtzp7pze7KgarUZuXAPNg7BwZEPENIPP8JT60bY8++bu2
jR84iDiuC+Zr/5hhxPkBshlBmNu3x93HGM1sza8v62n9mQ1/JMnbMGTnl/cT8pRF/z2FIfYBdQmj
zH7a0QAYhIAl8zx8Cwa7P/etwpxf9zsw+A9BeLT2b13uPxzM3bBHH/3z/STYW8Tj5LkJ+E08nANG
YaoRY7eOAz82YMw9IJRghyL+4/hDA3Z+nWXgyq+vn7ukpxXjwdA5LiDgG8TlzH9uEn4TF3LAEeEU
3+sJOPRZQMY4RaBGTxutM9PU8Tt/V5pUZi+IyObjZwhNor5BhD6sXw8hisD1Ow6h3PsRcj1CCB94
iBOH4TuE+P25by3Zh1ia+3eesqtPK83tqBkak1hvEI2Tr8/J/3v6QvEBJxxT8B1PouE5By4ccVyb
PunkT667d19NqZ67oqcR+Tlyhsok3ltE5fi5Ofg9VAg9AAtGPJu6T6JiI/fARgzSSjYLjKdZPb7u
5dULdOTh2DkmINwbxOQseD1MIJWkBNTA8X6RsiB0gAmi3Hbp/VlvLdbZ3qcEO2XqF3uU+9EzXCYB
3yAuHyHP+nUo+nu6Av6Ecdfld3EYQqARD/2J5x0wwhhExncUwCwy/giRWDWk7e5FDMzj0TN0JjHf
IDonr+ntyYHLwHuAQ3/Sknn2ASiUi/kv4uTJJq13Ood0v3xBrDwbPsNnEvQt4rN4Re2B+cceuBrv
ztPM8hjIK5mNpqTyTr+c+3Pf2raT67/LXaVeYNd+jpyjAuK9RVRe09cAPQbpPnj3O+oFYuCHNg04
AKADOMG/iJFPTAlZzL3P+LWl/UVk9mj0HJ236XFOXjPHdA4cwonnkDuPMiPGPH5gM4cw173TqRkx
dovOy3PM+fg5Qm8zx9y8JjvDDyZS0gOvcvd4rD/AzmBmM+TyO680i9g22Xe5e0n6/2PgDJNJuDdo
047P7q39U5n278VpBPJ6jJjHnF9gwg9cB3JNiu8y0ZnWHMuqmv7luXzuop42aY8Gz7CZhHyL2Gye
m4bfwwZyG+ZRj3vsjnOBGPmhv2EOlMkQ6NMvqP5jeRXLaJc9d0W/AuZ+5BwVEO8NovL5FTMb4h04
NkTGE2G5f5DHqHhQfIa0hlF6pzGz2OzldeWfI2eoTOK9QVT8D8+tzN/TFSj5QzDsOGCoblGxH6Ni
IwgPqMeIC3A9pPx9k5py9/0FxMzPkTM4JrneIBzHrxgqT3BABkOcWYjsuUAjg/ZALeDW38zQON6V
Q7rLvt9j9JSD+4XJ+jFyhsYk1htE4/Drc3Pwm8oBJgvAwNT9pwfBDCgYSGtu4ZhFXIegKc2VGp67
lKfh+DlyBsck11uEA8KRX2dsvwkHO6CMQvYOM79/zGwVZweEQREfyvy3qEAm89BkHe6y6iVl4/tx
c0RAtDeIyPHreg/ies6PvhY051vwAfU88B0Ou0XkiSjYNKW8x+k3zBYEz7cjZ6hM4r1BVP769Nwc
/KaeQPw7MVzEvtODmfXigArhULUE4PaPWaT1V6leqCk/R85QmcR7g6hsjl4PFWD2bUyh4uL8ZO4f
ZSXAs1A2qcp9Snl/7ltucpNCDd/I6v7d/72u/Bw5Q2US7w2i8uG/6sr/YT/nX4fPAfB7iupSgJxS
D+G7JQFhxMMlYTv4AHucUag43J/1djH8lb6Mpr4fN1sIk1BvcCFsXjE9hdYB5FEXmp+fTk85gf5B
hFwb3R2fubKN6Xb3GP2Gau5HzdCYxHqDaFycPyf/72kGgQZAPJVx8B2lOQssoOHpwPUYxtid4XBR
7+LnruPpsPt21AyHSaA3iMPxK1LPdGr84zaEC3ehwjzkBgvGoWsWajf3k35roI7l1BH4ohaBB0Nn
gEySvUFAvkDq9lo50NThxLmL3V/EdlDdhFZz8CqgN7ch9/25b3H5Mhi4fyS6f/N/b6l+DJxhMgn3
BjE5+fzcFPy+sYLufvqjgjaLt23bhWIAlNC8u/ZaUKKHeenJdbv7/gLncT9uhsgk2htExAev91pa
AlwzNCtDG4191688M1vQLgt3MnnQKkDvSgT3577VEn+XyhtTvqiH5uHYGTKTiG8Qmb9eMQua6mYu
3GQGdzDd5p5AZD4MeaGWySia+jfvOv//Gfj+vdMvUBaIfG8HzjCZhHuLmHy7X7FPmfDftF/0AJhl
DDXkO3J51gGwD7Zc6nCoaO5BA216aL/+KuVoXlJf/jFwjgkI9wYx+fCKqSGBsgsjwC/fxb/zPkAO
bh5aZhG679+c6ckHle5i8xJF+Tlyhsok3htEZfmK1guzAwdur7Qxgel+ZLaAUmMeoXiCZHqAWXuo
IksolsmX+PgfA2dgTFK9QTBW4AFfzcljuFuZYQb5ye2cg1l6hAmBtjNKPLg/5vb4DJPVtYE7lV/g
Sn4MnGEyCfcGMQmgQ/HVMIG7KKErxsX3JZiZnsANGFBMc+EG87uCwIx6Dq7TXbd7SW/sz5EzVCbx
3iAq/iuyKXRqS3Zsh9y3Lc80xYOgjIAm2XgGh28gi7+q5VVTP7dGnuZUHg2egTJJ9wZBWW+em4Yp
6vo/ZJ6PX3NFeAcQZDs2B+u4f8zCcBtBgkTB0bmE3ot8R+yYrH5RM+Hx/cDZUpjEeoNL4QiM/atZ
TXTAoS8ducDz35M2Dz0Zt6GgZwPbyX7WCR5GF0emkdXLWjwfDJ3hMgn4/wOXX2vQj61Lgl29W+z3
PHmwHcfzR/cmCvZgmQ19DsLbGd58h31RHDTxmz/2Upm+5G7krVJ8vi41LO/7FfFgzPWuqv98b8GN
IdQjhEMXPOgU7OABFriD3VKmQxCmEKgBeS61XWRD0+j7d9nUs/7ne+rAngTwNoPbtKCaO1nnarr7
Co5M7afAbsARB1YOdGj92GXmo0mHCHb5uJf47vW7rNEfjczq6s/3QJnnt5+artSZdgyZ+ovhAqdw
iSJQ+fxq9wl4Qviw/f+Y3TajNMxZRy6/Yo0niDwd7a4XSVQQ8WBinjjXZD8engxKnDYBSSnQxhxN
dwU8PlnYtAUmJgrXQ2mrJWYNFl7bE98uiFwUo1+i71WFNo1aFGg45hm7LKx+k2qUCtnqb9rTW2hN
c0TZVV3Q1V2g+iEKqIq4YJm8kAyd5yl1fNclhzJ1eJDjoguasvJLqpjf9x4TiSOPTMTWXYXwwmoH
s2it8uPzgnqQNf9DUEiYQWcBKShlzGY1dtO0J4rx9RDRdV+zSpCEqaCRTiXo6Cs7TX1H4iuK0ptU
knXelx+RzLRfh1m+kHm9jEK9jpG+0VQfpWnbBUyFqe+WzkJlWPuDK4sFNqnApupEqe0vqonNFq9U
k9INpCqb1qWVP0YUL0xNjr1IHadJTgQiC7sxZGthZJbcSz5LlzbbdIxZKuJMd34eE+TTNA7S0h6F
5XG4UgqXXbcs9TvozhFcWZnwovpyKNxKxFGxjpkNm2AMSERZrH3Gk3XCqkhwcEMwRN7YybDO8u5j
C3UdEVdEBVjYw3hdpMVHhaIbV+FKjEqe5c0Q4K5vfRCLBQNVX01hIhHydtcWTuJrN+2C/4LVtOge
aMB+UXqwAwKw6mjyerNFiUqaE12PfB3HFhN2EZ4nRH3jtRFt1iORqSwUZdY0fkQTJ2gLJJQpu2B0
nXVleUaETb2y03gdKcJ8T8VoXXruIuwwDrDstnmcuQunYJd95aY+BnpMoHYQSZxoP3SjVZmXvSjT
Olqy4dT+0qLUCXAkb5yEV34uaSQKj8QiMbDui9ZalF3HFyPlf6cx7bekLC7TODuixjBhSScJmGxE
7KhDjfPPTZd91AYWntcroYb2SNrqW+VkH8NqqJbO1rTdZsBugO30JAmtDw2ujxzPT3u9Jahq/brN
YwEf6EUDKNIMOSJm/BTZHRLhYAP4SfKB8yHwaHreV+qGlWoLQH3SHFbMf8HpCZgguwBfyKARDNrr
H9uOipKmGbyOryXJu6BEYypY5AxLmxpR47OaqsvnT2g/pcTA2hOHsqkxg80WhtPalc5tOCPpyWHu
uh9HJrUPtYBKuFnzJZfZCbFULCRrLtUAK1gaQNgzWC2ajG1KGd1U9iIqonXbfH3+2p5asxxBwzQG
YzoReI8nA9tVlmkr5WsPH/HKxCsvhksDT1YJDemA3xi39bNR/xcMnjgthd3Npt2OIGcgdIYBLyFM
STuLrbWT3vQOO0c52ANmkpuqaMJF1KuVqtj587JCMPRP6B0Mb3uwgQ/wYnMflUTQHduB4q5Rbbe+
jD5EXV+KuEuPwhy1vpfbqaCtqn16EVbeuUpoKooet77x0A3UAw51O7Y+tNeC9Y/1sZuYwyIBIxMi
NawkfE1q89XAvUhkyZAKuJDUz1NXBamrP9JKSj8d5JestE4z6m6zFqZ68KI0UK5ZFHDeRdrHrkip
u0zyroa1+dElpgs8t2p8leoNd8EBROQwQ8YV5ls04FR4WaR9EveF742hKAxJhcvKqxpdqFx1Qdh0
H3hYhMIJ+1SMhfet7hKhHLiyTnkqUEWVgFlU3Ie2yZu+cQ7tEKsgkXXr57pfMJU2IheNK1MxTIYn
7ccjGoEzQLT1+wFgy4ul5bJIyN51fJIO56Q1F409fRZcq+DD8MmrwecUVotEI/k5jUDxQg6T6xTk
0h1GoYrJOwxeJbqiyALMl4jFal3qVJimQaKnkRFpqf3/siKgd2q+JIDX2W+7hT0GfbjOpLsPwpYQ
h2kTj2W/jjhuRUeWSdZ+aIZxXFkhbBXX8lOG+kHEdn5MSKhFXHvHYzdaIi2izdBTHrSLtGVExCgr
RcjQ2mZdI1KdNEudgCOCWMV3us7vGq2EhZroyGD7okkq28daFX66bMCgB3WTZEFMWy6yorGE5VxJ
Ly38QY/+UGnsO6yLAp3WSBjPWYS251dkZOBBongZ6+GmztythyUKgIL/26BNGXefuOmKpWztXJiq
XmFFy2Mz0u/Kqhw/DIfzPg8tATZrYWA5VSqQ+XhGUHyUOtknVrBMuH1JRG6UI3IbX/Im7ZaYektH
Z55IG64WdWIFDhtDf2wgxIpsvalHO/Qbe1haWdYs49b64rqO6Mt4WDFNLqrRfA1N4/hl5XwphyoU
OpVnSWIVooj8wg2tIAm9I5aq3Hcr66QYm02vQxm0tXcK56380OPrqCk3tWaDKOLujCT5GrdywZCW
gau643JImoDBDHkpTBX9XHdp5fdF+ykrnJuhkGaly3yZ5WUj7JwngevBdYdJfBpDYO17Tk2Fq+yl
4knupyOGsfHg9yEG7zT2AcxVkA5G+chyYPbk2CxCwjdWBMFXrjY97AXpOzDWx+6wg9CMiZFrkdRD
OkWn9pLaYTCESStGO2YBi4ttE7nth6rK5bIdZearpAyKhJhN7/EYVgMsCZmbGJY/lcsuIRACEp37
SiW5iBQ+LDMHbfLJOROpBUvjesFoHgfK1peDg0TSF/HnMUrPEqc4lEm+SdwY+4UaIpHIeK2bYp0W
JKjDfNl5ziqmsBiGjAbIMw0Eub2CZbcuEIfoiZnGxwM/5ZGb+9pqz6Kq4H5ulxca1FW0NjmNO8/a
tJU6tCs87rJm6yr4GnAl7ioP6WencE5cVKhFZccWmCGyyhB4l6IvwAriCK9Q3PnMGQLHyItM9YeJ
3VZ+ZxARJs0velx4wcjTasF7Q4Ru7JWncbmmCnxprLTrc8vrl3EnrEhJiOUHsChDHPvt6H0wMj8c
Y/JhaJtFblk7bfpTCFoFeBtPSIIheup1Ieyw/dri7FOEAH9dInTolP228tAGtxChOhCtGCfXy6yx
zkgIlnnMwMTSKFtXMvbTRJ4mLAN9Yt2nymobv2msWFALH41lFQvXBq2u7WQ9KDn6hei/ElAb0Sst
8nDAwuqSY5UkYKL1qijM15KYSlQSJ8LVgyVMmIeiT8mO19swbr4XYG02ZQd6zPtqVTnhSVoUZxlz
NqfLjsfH+UCwYFZ2jPpy6SZ1kHvxZ6Xb68IrpGhRuAbLdlL1h41bfK2L5pxX+JuiW1WM22LAUkhu
koUavETUZZb4o9d9SR0naOoQgu565ajiZOzrESbBK0XSZlIMjRF5rC/KtPUETvlOsSISjurPUj5G
QnvEd4l2hWfadpmCqc8shj/UZToGQxvjRaTCSKjeXlmYqiVyq8BL06M2C887S/tdb8aTtooSkeP0
a5LB7MT0c446faRLaYTl5siH0PYLx+BNrASp09zi2dozVSG4XZzSyLWWBrIDlcRrq6910Ax+CHmj
SLzBFTF2c/DANXw/6i5YV1WQfbSfihiLBCo3YA0xFwWtLzyenVp1/kGROgky1gZJ13BRM7YoKlL4
1ehdeJDfbMZMU5H3EmzkWOVC61CtKtZsWB2nC5vTTPA42YXyvKx47XcDGM2YnGYRQpB0NcIlq7qn
8cqOk3OvAEualO5W8doFoxDW69zwYVErtKjbwgTQmOgt2oYQCCXLVHTdRc4HR1S4yXw+NtvG3sjO
gLsdrJXsASvFh78t+Q20vFqESZcE0Fb8uan4aW+Dr464uqjyckV7G+BHKBKnqNTRxq30ShXSW5B4
MEGcF6Wft80SaXSEGGR+EEcKizaVcEZymXP6lVGBc91AgAd+U7bNoeNm25xEVwQHbRpdaUp6oQsr
9SGauqhzLf06zZMgd7otDqsvyOJXoZZrN+8gjQitz8odO+HZJoBcvy0WplfrBtHLthzONZgXMaTs
Q+L1mai9dM1bHqgO0kiVbhvu3SQJRsJhJVxoa750nFjCc+1Fl8UnhsSXYXRZ4cM0i2uBFDV+QvjK
zvte1DFe78d2g4wCCe6tGvli6FNHEA6hQWc7gx87/lio3vei7kvsdliUFktEm1hAHXiUrctmvLCa
dCm7Nl5nPE2DHo5nCGxurW6c1pXCS1W3tgf7ixnjKCiQs8AFtReIVtsRbBxwEagEgNlhX/KbfjrZ
yAyoWpR+jvO6FEUeiaGILmIM6RpJfDvpvtaWQeA6L3FkO5dWeZpI9El3Y7mwvNoS2Bq531Ew8Vmp
9VdlrJUNPrcbkmTltqxfOHmaCIvb13GCym0z7LLa/dh1VhJ4wCJsrLy/rL3oqI7DbZu1S55ZsW8c
62IYbLrpUb0YurwVPQQ8C5uONAA3kAaNRz+q/BDX2YaWVrG1IHOt6DKEcvYKWXE1JYDl7ZMzOrWg
RrdB7TqnEK6OS0NI7zM1aL8ZLeB1ep0I6AcpNiBus+27uN3u//r5FE0EhU5UE6Cm7UTvheO2ZdFq
yFK2ch2Wb0mK8q1bQPxdj+Zk6NW4jYt63CZaJj5PR3uay2bLauytmrRfFU60powfRkwzkab1SWzz
Emxn9rlkWi6zsq63MsTgOToci9iLC6ESe9UQfJw76BhlJMg6nENQiY8THMMK1RewxMHtUkVEHbmx
aCKIRpy2FoWlVYBwfTiydllUthKRpa7hvpiP3aiJAJ9z7djpsRef5hJyj3GIPoZhfwxhUu9zL/7Y
meoiq9RZoeShbsx12fWHEtMAKOMda9xvdMum9LPltWi0ucZp9BHXyLdxpyH98bif2FJAlHHcNi74
9eaib9JriKEO22IKU2gcJGgE1wdkGEO5KAcW+9agwJjWcJZRameRc/0N8r5h66Bm2HakyRatV8G3
urbWwnFAXXFGN62Vtts8X/XDmG0bq8i2Lu7DhdOYzy5EQtu6jQxM8sZWlXMYaVBRSxoZVAMLt/un
rEutLZLqBOLucBlasGTHBsxY2jkrIGmKbYkUH32pS1cUpTlPVH1V1RCr7NHd/7VfK3J07EAOIcTZ
JGriVWjrbBsnod7u/2K0IUDzuHoRx9yvSn7u4pIFjh7/xkbbvnLjjSzR1ygB9qdrs88hC1fZRGig
RN0kbXgOCdOapob6PHOOcB1dcNLI1eByuF7krGUP3i1DuhZ2E23ZAPxOVHeQuLZ144MSbBINQZw0
ce0XELr5lNS+hTJn4eDxOx26zZ7DrBPGRGt8HlWWz4wNCZt0lmPZXELWBuERstDCHY/d0EA86CwJ
2M1F50J6EsL0lHVy01Ig5BzHuu7bhIuyBAFqbAkn720RjRqCGwgxtx6kl6UXgiIOA14U7o2a3PpE
/e2TxDBP/NzNjaC6XjNDbbFPuccWvtuW7iB0W29yrFnQT6eTIbmw7WHBmYT1ARTenuayND8vUPqt
GEeIa5XOBUqTqypUN7QfF16dbtwe5EvKkxhZxO+itBcYoXgha/QpwQw4tg4+5A0frLY1ghvwrm5s
Z34D9nDRhMLKpe3nfTQumyz329oeA9vlceDij2HdSnDPEMIlMt+xOjxzymydDNTzS6LWXtrstDsk
wC/jTQoU+RGWR2mTskCHWLQsw37s4m7tAZ9a7yoDGdS0YvoxdoNi4jHdES90vGxtYA/KWucLx+kD
Wg7SjxBzgEYAOpqFgH6SoXTTO6DjzUQrdibmIFZ/Wnvl99AFRiDrhsPcjiBeb4GocJPqS8jylTcA
w+Eg89luxsqnRQgchuoOS4rDIK3Ba3clXRgCQRNw7lmgSw/7yoKLcq36Y99uTHXY2KDce3hisDQy
lrXvhsm3GoBYtGP2Gfa6SEQCzGDnmA8JTzKh0NgFVth9GmnfiXDMQT0UObEIO0UOECeygGiacfbJ
knYseg6sRA2z4iXAYqSu/CobeWqFwPXuV53q44W2USvCHqKTrkc+vLoZR4gf4vaWCFElLJ6RRBks
rxhSLOAX45CdpwmtYFnAMcjaClhQG+bgPQAknlLqiYnxtHNalvQqzYEb4mEugEi6lhY6yehZ3JpE
DDFf7qdUJkW3INKfiEooo0Cck0l7/21G7SC2NRD4tPGRpyce1xqVcCukpwW+6Gp1pvv+JDHAzrcG
cjktKRMNSnGQjmMtIm0fp7laZ0A2CAccxWKEBS/6GnDdk9sZkHHAbHebupM+UsDwWK7OFkY1eK1H
DfFClyxwD8Swyalc23VaA+mkgDbSzqapu2JrhuRbRIGFsa2j1gZSokzMNtX0U8gKtQT6Htxx7B0W
nR0vMsuUftKyJdeyCiqa1WsensWwJ8kqDkdQWviZAUi/ssbowEmMWqYdZAoj7ze2HDal5VxGUHqA
rCBfFFm4rSP1dxepdqOaIhEpG280uqinBezEQKxZXH2TXTiIMoT0GPagXyngzewSnXa5t9IE2DmU
AK00OjIBXggoC1h4wF84fqYO9zWZ1EpugF4BmDt2LlN8ko7OaRXCsoUAqkp1vfDyBsKdRon9Ghtp
1gV9QpZ2WAyguiVeoKY4rSoKmYBRN2gES9uUxwRMpUBS4yAcHGDDbHyIMbUCIOyRLlYYS+73bRpo
VAGvZuWbQbVKoBig46a6CsPweGJxQ3VUF8OnuI2+IA1K3bvYClKe+7ytJh4NouCoZRs3dOJgAH0G
CavrIlelP8j40LHzDLISYq8TCgQpT7q1BTbFj+PRBv4BSm06aitR8jxcdPKTcvtdWbRbcLFBSIcN
JPxHvDOZQMAYCuRBlNhDmlPRIVzh2voQ8bU2cmOKdYlwEfRmqWi3ivLcbKBS8EXS+hRV3doAI2Xj
JBJAYtdQdSvMys5iwOOzW2sIxqIIBZ37tbRTKHSkw4U7emtbe7uWWVdlbaRf2hb1MURwBdm4NoSF
MpFARTnELyG/yXHyJU9j5cuh/+Y5nSWqVm1akh4pbUNek9mt4Gkbi9atTkKO106Nz4sy89koT1CR
npBBnjYGyUWq5dHIE1eEabnmJYoOC+P+bTfpZR1BsihZuuAtShZJCuvRQ1kQorEFX+Rc2uEYLbuq
OLE4LVZA2SaHekx4YCHwdXXTQiSszGEPOyhu3fpUUuAzhWzWw6iHBXbIdTjigvkoLMYF8MyxCIkZ
t/unCBWNfvC65EBrFqbbWpVhh2VhlytiRZ9KuIKtrdPBh5/ZYH7bW8NhNToCbEkRTL+7IfoRoa2J
yaDF4JZou3/N4/CDTbARqmEa2EWSHYVQkB07lkGtzlvAbe+diCWOFlmHVm6XEjFYxN7WShFYEdOf
uRPh7f6v/ZNSFlRMwXcv0nrA2/1T2KQx5LgKorVYkdv39gfGWB4B598vogR4wtKwZRKRs6gh8igP
oqIrNGieMtinQIussxDqk0CZQmpcbRpwR84h4nAiA15bhFmCtj+fHJ5LQWjTL2JTZIcWLbd7Iviu
DeCuonxbzb4y+QC6Ft/9bMqPl/85Nxr+7Ztvfr45/erKz1ewqU+5/7mWZz8FrX1TRb+af2i6mh/f
BRdzd3VTI8CjF//oSrivws/6Dm5//eUXB/93TQmY2FO16tdNCdNukdvrsroeHvYl3A2770uYNhjH
rsehURJa9mAXuJ99CdCB7MD7DMqRNpsO3Hcl2Aewcyzs1IMdIGKg6RUK23dtCdP2JfBtsMMyh62v
bGhe+J22BBt7U438YV0WqrEI9heARgcGB2Frh8cUPwbroEnjlOuq730goq3jsa4yYDf62E/KiQaI
JIXMl9SLQsfnVumGgSW13la6DhoVFucRrz81UYGCpE7UUVZ1uS+7uhaqTCvRswqSo9Qky6rPbbHP
pXQfHoYSnZSmd5ZQoCbb0HE3NqrUpuBuviKXSafLQ6i4gZ/WNISnRgZ23eolbbgOCIZIkksynBW7
8H/Yu47txnUt+0V4iwTzlFHRuewqT7jKFcAIECRAEvj63vK9q+v2W68HPe+JLUuyJJII++xw5HYf
M6Sxx8WHIOgv0R0f7XZBB+pXClEb200iz8Oy1vmyYCsZOkJAgBIfFer0EHOl7uJ1eIknezXBulTz
zpYjG8A0Os4r+siQoumTNmt28xvTMV9ZpqVm4Gt2loXEPykfxBlEuaVi+3i/tkn9orn/Azzlu/QS
UQknXh9k1+eTVOKooIWkxE2tNv0J3AB8AhS18xXWl1RQr7t2M0Gp5sxLHi83JmoXY2kEI8fZ5y+d
daNS+v1YBB7EFF/aPGHdWM1s+2L0PB74VgED84pueOUJGj5gDSCIaQ00OuGcVsK+sgmE8g1bzyGl
KLpfhOyAVLb2MjZLfZIyJbxpq3Cay1EDvcvWBYctrCpuJVng3mjDTU4Fh0rRuRBCyQwCozEuxKAE
d+Mk5vPqQ8tjfM0l+FK/5eAePJQRpjuozccNedtZFcBDDO1BdBuIqH0sowkvPtT9efDCbyrRvPK8
TGxKPGHDwnkbVw91JHDiynoUSo5Jw9t/bGFECsjqYRp3EHOSDveNqA1zFSwPSpmDQ3E6sO+jCt1J
m60+y+386pAdF6U5GoXP6XkCpVXiH6y2r7yZoL3ZoYi7yANVEM3PKmjTra2vro3CS9yry7a5ovQN
3XITgJD13DWB5gA+rt8Lske8MitO7zp+odH+lMwzNEszYYPuTyZOhtRbXVXYDVNjwqBrXe+yQv8s
vPrQWxnnGp6Bxr7SHUNt9ocKY3gv6UDrrE4dZeOTGjtVMCuPHgSBbk/iiiWjLS0kMX5TaSO3zemt
MIz0nIWbR+5N23/l9l7AY38eZAsKTgENBHbPgiVCtYBKo08AO+XWYsyv20cYfp0gLzxr8ha4trtd
VHvyNcFFDUnVzV18AbM9FL1tvuqlIydvsxbEBguPvgdWfKSiajoqXmXUlxFbwmpvN37YBS5BKHlw
FO6M7U+qS1w7U+aoGDCzmx9pjcJldtcqHNWjmDWtoEKCHfOhxEYwkFyHoYe7JXTyeSZTVc8g98F1
uW3fV6IWXpXIMNsmDJ6x8Nd1zwh1LbTS6UJqqNlrE2eDtyfQDue2UDrMQRIfPDvkYUzfXYUqx8NC
0s7Ds9ksA20OqYw9mJHobIr58hx7LI3MnGRutA5FrY0o0Ux6yJ1F/wpFneQgeTBYAjxN0S0oexIm
VR1Nmd23l4ENMDLsK4q0oVmypE2wLC5Qb9yVV5M/Pe7RJtKdb0m2jsNHuzZhNprup2B9l/lMvvQL
OIQ6QNlinVvdP6OEw1XQebRAh5z5TkpAxZW4+uD/ZrFoy3rDdY4TezC7e7LR7KZBmwwXoxYvg9zR
l3G0Pg+Dy9LBm2yxzr6XDyJ+JeGGIRq79rHnBcjMX73Tf2HWxLlL1qOHeg0Wo8UpeFQxKX7Fgh+m
mgdn6pAibtoPso+QSJvhoPqJghR3BUxU/ce8kKLdACDX1oOIRlYMaFSUwYQJNNP+XijZZn5TY57u
Izh7HZd9u5+HORqL8PakHXQizhA/gFzx0lgOSdWDiIKoBFls6/yiOwDm83fqQZtkjfbAsEg/Hdj4
Emtuy80zl8TDUOCiIEdeQ1aQtypzjqS+9m5yF48QZECNdbkvphpURwSOpd26bBDLkm8t+9WR6QCX
DBbV9idr1iubJMoz4qw5cUWxxEahNBwNgD5MQsvuV2r1SdEz1FU+4XXGBbvrHc/C3xIEZdjGv9sI
Clgo6FpZHn5bJie8oPan5TACPO9e7dztraw8f1yKefR6oNrBvdStbTLtrUM5UiUfKMiQhQ/kwObp
sY/86T5aSXvhA6uaZfSclC4qT2z0uGtnPW548BIzeRrduX+clylKO+wqRBBZ+YzUj6syd4nXyXMQ
tX3J2/jnTrwTI7S+GtWA3dX0t6VdcKlHHASnoMBpK5erXDgIRRCQnsL05BQSTtC2XiFjfV7E/s1h
iSl7G9yGwWEEv5DtHXTulfeZf9u3dMzLpFvufLOrgtR4npFY66ITIQ3mvQjvmlB3qbcD59fNB3Z7
kD63l9vH9Xmfv68QYdK1h5YWryCALOTUUs+7C8dQ+5RY1Z+YvmrD5grQDAfcNl8WOTflqEaUZA7Z
ss/JaDWKqEnRHPJhsYtmh5LPiqn37cFfYfPqdpuBTvs2UJZU4ZDcRfVuymR+pXCrZVviLKmB9UTM
WGocvCxGcZ/adr/TkHQPblj/QJtG2N5M3GbeFtfgpZYxdf3okOB8QgfsnIO3tk+KxHno6edojyo/
HGgGZgMOnCT4bmn8gm1ozbnyttTEW5trvcOT4nOoMf26wr1CdC7BoRfx4v7GxoyvWDN3nTaknEN9
N3buwSzgklqlYBQc52+epzAwsNr29XQBiW5KP57XzBr3A8Lcm4BJ6lIDFt62Mq/h6kTbHawgAFKw
QXresZtH8FzmaMdScS+sTy708nRTqB5NMqVxS8q2+7a0jix4t7ul0s1L4i+3qrSBIGtwYDi5WV8b
kVpBTD5M/ttE1i7dCHx5LciM4x7fz1bBq+EGpWlQjkG/XrDIAZuQ29LJiyahuhimo0vzENJJ3hjn
jL2wzbqQRek0heJCTIgLqrc9c0LpgSVJtiM2xTkdRCvu54XW6WBN8mRi9SO2/nM41euDG3TlvHTx
08ifhYLcHNJ2Ofduu5030GmJDi4Ce/OIvfGJW8iMXq8S0AWDVzFVtg7o4bGN2ofJl/rEeosVlWWx
P0+gN+vtZQazeOml97OruX3uxcXsi/Os91O3sPXl88c2dV/Mbrq7LVrWF3/nYYYNdz3UTA5F6FBb
Mls71QTOKmubKYeQaGHZm6DFEmz0wqe5CAMXa2CLEyG5d6wnFaRGONi0g/rlphHf+XXtlGxtZNEE
e/TiMBodex/cYwxOGW43FR29mgZXJe23cA+SwuWGFIve3Cdg5TQZx+DFCUzwUvcQqLm7PP51F4Rc
DHKHn42ZwGgp/6VnmByLFOtBNNzJl03SyhBiCm/QtNSN2r+4BNPXHeoOthocQrP7PwLT9Hmz4eKC
l8FR/FimBF7OnfIrd6D/syls75KRnuYAkntkL/1yau3WY7r24Kgd+INZAJVA9lAPjnEkbEFw3dKL
jJv4yXWhnfrh+mUYhigV3mwyb3LLnfqPJurvI73VGbHkNG1zl3HmssMShCazm3rxkiBL5LK8hnsL
2rs/hjxZi03XCQD/VOc1b18HZuDHoFufjkQ2B2xxcK1sgwudwn3boFz6zQZShaICqLX4GsKNXBAP
W0mz0oOi1WxNkzFIHZ2WlUjOHPzajl3r6Cb8C3wdO0hBhlPQHAIdVmOIM+QCLhz4TPUdCg5I53Be
uRE2PdA7OZgQmSoQh368Ft2ko7JpY78Egzakao1exp0P5dbOUWaVkFUwsnJuE3OS1P0YsFDko6/c
dPQWEDWhf9aYN4rH4Om4hYcoI36MM+IGGRxj3ddWdwCIQu+3hVUWrHVIuodxZnat4A8woAT39Wf3
voR2fAQWidIVgznu50vgvYRBspyjCM5bdUMoK5kuM41e+JjIe2l5FTTBB8C5KnybOLjUGjaA7WPp
J+8Ryw3Io7DJerrBXRErmApcNl9QTe3ICwD3UO+wEqrge0ZdGfW/x2aDrynEFAhl/+x0tKKBOcbA
JqDjIcQxL/4VhJgbDqrJcdlpvsjpEJO4JOP2uLfOeNgppi4k9hYsVOp/ZYF/9Vi7VGsYilwt89Fl
xuYzUFwe8O45aNyv8YQrMvZ9WKwjAgIxtM16ZVdud8DFdXiuxXohc/0ehyhW2n15hutjhrCnfjLs
u3aL4kyNN2Emol9jiQK1n0JW2H0y6dLAL9iu0buZVlSxO9VH6IS2CHz2AAVD58kAjSNWfZi1IaoI
Z4idCwWQwNGxJZW005fWrjnbSHRc4nJgzHuSwCbYBmlqthhYFmbqiYmSLnatJFixVA4in5qfUQRh
UQ1CZENM90MX+ushwieGdoStu+5hRxoVd9IMxh1UOw3KWyiqxZZAWk10/aVncZSt/XzcbQAnUr8l
53mH4KybCYiSmJfVxlXteEOO73RxD/U65tuUTOeETRdIp+p+E/BYUC8N24bewcEdHeALvDfDQI7L
oq419G5EGUyUo2/ylKkkGu83G97LHUVf4orvgAc/+oj2qYv6IQkPEUw2h8hOZydaXmCk2jJAuDnf
fAI5t9cqY8iCpNYnrwEPSLVhcqW7xHLR0gY7/jhim5thHO6kW3Q9EhqgxWlO2NJnfGr7yu1HXYQu
LP5ddPNTUnpdbNtfgvkjjLQ6+42+ejI+tR00OU7D5o5TDcnFH+UxabE+aGnjo970noNa2rKoBqSO
JTkICpTXq2tI5LXBfnTEiKwxQt1rjQxNHrnhUbtQvri7reA+J8xRnXwBaSlzAKxfvJs+LNn7Ixbg
MKOYsXmzAoVtqqXQCNchHRPnJZA/4tmHa9ZqfhilzEMbjAAJ+HAO55VYwrlaYfMPUcj4FhEHZp1v
lLvJaU8EtKHNo2XfYCtnGqjRr30Yev3lgVHtZnIevom2mkwIVXsWogxZTuMno5fw4MORVwxzDD9u
s8NvCsedFrWXrnZRqfKBsy2bT/taTNI3MOue4SOpM6Aw10H/B9akdM7bFb5iiSxANCxJZZMGXHDH
WSoW99rLwX28W8xeoXB9xc71ezU4BHiDH6UXDmnnwJiwYHLXTIOi2sBT7TFcbyLxCrWNDrRn/3mc
awbWGpDcOg0srvvb0DhOpdVeuS4YtFlxAAb7y6ecYCa27zUAOCc8qQBHvq9KLFngYWN/7ET9HsAT
DRMf5ApvQDERLDFWDev/WFGH607PhRdOS+Y0H747uimNd5JrAogWi30ovKUtrQI0ROlXiJGN5arv
g0g/q1mcw2HvDi6gUA5lUEFVDB5gY8Ns732WNRJplgW1jAY0gMra16egh1AmoncbOfO3/p77Diy0
Yka4JdSqtORHo0BLLewduSUGhzj+gHaWu9vEisSzDxFf43yFycyuqF7RmgnFAetsGUsIwR3orGI2
ScH3wC9RUS6ZawGavMWB342Qgg3dh21QMlMHVIwR3ZmHKslGDdcR+DXQaFP9YgLrQyca3z6ruE7q
OCfeXY3NrLLM6DxQ+eDjPH+WEvECl/0AxNjIL2p29nIXUVJsbD819nGjoG2I0CRbhhhrX5uOC1IS
rJOQWSIBJwXsZ0ibgNvpLEaRrGHikUFZK0xfCVR449AcC+/wCKpmjPh0EM7Qpgxbf7FAWISXMVyP
i/I/upsnXG3OyW9QI3Mq4GAdj9HwTOBTmk0jMidCSczlAC6M5uxGVZp1brLdYexgx/A5UT2BvWul
KRuke2C+fDFxxM66Gx9qI7FtNxIuciQw4G+u7wcUTtdVGF6xmv3YYP4+1cvw7GsznGnXPapwu2jY
EC/zwnSmUHjDu4ThxneQLknfmKfRa9+0XHGUKDWGZTov7R6fRaibzAi5ldrVp7qehqwZoWn70/7c
2rjYMEaWLuEXZng6x26ARhl/osD/r2D88xvr/ylFoN1pjNDK/65g/Pf3j/yJYv79P3/LF7H/L0gX
iKJ8fqMTOgsgrPJ3rDKO/4UWQxHKVHx7DXpB3R76I2BEwe37OoHI8J2ECEf8ETCif92aS6PDGjre
JRQZl/+LgIHu7P8uYOA7j26tDm6RT4RTEI35nwKGpvgqMNvs5GhqBLZ0NYReBGtrO97X2KjSEHBw
aHR0t3R7W4QdijzfxGlg3PFx8DuaeyBo/AFKd+O0LCW3qIDehmrUYQe6+btaRoLQHMXknUzuc/cR
zLl/Wvv2u4walK1b02agVdVZCM3yYQS+7UbBsi1snMtC2gKVLM8kX5ajghFQB/3F6W01gbk5m42d
2hg7Tz8ihIK1QKcwSFwS+CvLBkGy1SSAB2JDYRo7V7QPAk6gYEqk7D4MVhUg7H0BrQ0cUC8ym5R+
AkIE2Q1DR9SuYQ5yxgXxDuutB6m0phphjQYW+yB6F2RvSjO6OZvm4SyJD+d8jKKCbRVhdZfq1RVX
F4TTLE5T5/OfQRh864abFcSZQPtOv9e3xHHLwF+GsxYdMKnfJzltgiLpxgiVXNdBI5GQKpiPUww8
na1ucNhmtxiSzSvqAC4jMY1HZ/3e6ORXDzFY0ugyDn21cvfegQ5TyRDuaX+T8MbzHBGCgx5Uc63d
Xd35AKWzhoe8bZuHETw5kpr+B5ZRdd/4iFVEfSgPgjnP5HlsXFa2cGhkCAfAQAQ3W9xg7aI8uUvq
3XmU+nen7hNK2du2xyIftx6JgYj+gAYSnbZQZ55UNw9Oa+/8UVejjZ5MO1HQyD6g4vDYd3jD1UVe
oh+wjNuIPSwDSuVRkSficWAX0f8MYewEIAEnnwSJzDqysaqNxiexIn3ZoPQ8NG0Ht6KsgY4j7xGk
BVBz2Dn5Og0/apEMpy6aqpAPsIVtKIGXiCyHNiZfWl4XCUS6x6ZBIkmvoylbw/h5hUly55Dal1ex
i/BIB/OkoD7kSE4txzpyF5AP08Xd5yJZAP2IJ3W6L6inA7OdjbOxO564CdxfRhfKCZ+3XkxvIm0N
EjHxwHQ+waFX1g5BwIEhc8thqcltA7o70kDkvvHhRdkOirSv/SSeFzuBDNrZdqTLUpIhWrBrB+Eh
TAzN3J4jkdOkCGOPKfeIPjWjP5RdY+/C4D3a/P1Fr8i71jPoIUbNsYP+Hmvi5IYSwItNFqOQ98jz
IXvFJziHRpivIbBeXJhvgmUIMmdEsnVzxubSOsv31oZvejHAZqB3o0S/02697wzMRXF7Cxmo6Ykg
/XgZ5GO0dfEdTPEAed3QpwG8Efka/epZ2x03OG9ru9IK9J2XE8U+yNCU/WKaKrHjD9L3d41HTMX3
+UBxvQuq4WYF0ZF6AUgKJ85ajuBoD7dH7Lok89wuLHbj2zzcjDijkn8w3GkOwgcJtgoVoiTPNgXj
l5Xqa2fkudNxcxhQhevY/oBh189bHV5ZB9aB7xOiK0w96kDfGCdgF6r8bGgR2AlAqdQRPBfKR2Qp
jPwneUXL2IuvRI1Yrp5vZjGY2y9IPN4x18k5M3dKriznfVA6oz30UR3njbA9rENYgPyAxYUb28Oq
uivxaJMBgzaIgME96jhw+ruCZGR0okxvF4TyzXHnKAkZDAyEhVvecfnY8MhkSEGPALHprgPv6g9Y
2tubE111TY4czZMzRd+CGuUPG8fzRt4Gqlvolf0b8akPvrlZM7MZntnef4R4BinGM+xrD2CW7BPQ
l+JYI0Lx0jjJ12bbgwLGmSm3dI2rfZbfmaR3aws4tvbiNTZTdFjWAERiD3S+tb9cIbbHJOFN5tv4
ZVxJXfpExc9QCVLWjluF8P0D6p+nvR1tykJHFO6stlOCddzVXCJP3/mphqEtiX8zt61Pguovkxr9
x6D9FatdQfza0mkLZNGRPag6X3+1MAEvNvwKF8gVePGJ7M6TcuRPP0aiBLF9VUZbfIGs1GNyanUy
+z0U9RKtDaYTu8nVlExrEce7yBpdoejqy456+eTcbfgOrXvtRl9449pr7C4mtVNDKk9+447fImRE
Ll6fgMIW9vsuu6lCOOuXZ8V+6aLfroXiNyRHTozM0Xz9aCYXVZOrHyNvEJm0917d2Se/xhpK+7rQ
uwbZrBFVny1HWGRB4qzdAjgikcUIIrPDtQrl2s7xUizIDjBf3zoKPLPNHClU+ftQ1WD/gzFH9nLK
iUbV3ThWXpbYfq993p2Q7HyFg2K7S6bgyKaxvZlxp6dxbw99Hw+V72M1CCEzxi0LrrPkgPQ3nW1x
tlQnMOEigjoUizP9mhLuXOaeYvVvQW3RUH8P53A+GWTk45F2V1mDMapjqqtAa5gyOcs6VS9lGHgm
c+tEnD1n+7BecOd0krx64VxoP/lYI7YXSsZBFXV0ArWJepkL/kCC8ARmSpzaxP7sV/3RGe1Xi9+B
glHcIJ/WneAawj4+NmfEmJ5Nl+xwkDpT7mtsFRqWTljj5AsStzfBPFxhFbDFBNtWujeRzCm3L3DM
kUKr4WEasRcSxFZLKpw6Z+5LMyU0S8wtSDDt3XVWa9qFJDzuM9z1TYeg39QvfmY75IJ29zfd56mK
p/AaKQepwyjMDUxojUWl2I/YoOUhsa459B7bwGyEQF+eE1Ud2m+krOmRBlPxPYpbOObM12VmI+IL
EFZa9FAIliYfgZ/OJnIemEFlSO3q36l1MMdopd9ricAKyJDoytab7WwhbhVEiOk6vvrpsmC/SFga
8mCA/zrAkXSwOcD94Yr55x5pUQpXfAl9+a4mbz30C7YRhu9yLlRyMkINz62aQYf4T7G7xflExrem
lX4ZrXBUm2FCbpP76e5ABeqnnRTIh3y0C4oxt+PwtCAlmQQKYYjWf6XKpSWdWuC3coU4ND04NalE
PCKgpBps8pPrl7FCmBT0SaFZbVNH2B/N1lG4wSiHHqHPHe0ZkmkjVviJn7apl2BAHDDI1v1GtFoA
4mYsbD3bkG+EdcVQ1NityTBRZFa7WNdgw08FmTKhV+d+2CVa4nkxTHmhPq7Bjb/iFCstXLiMAIMI
273GnnTuu/HakOS57RU5eog85yE8577ckJ9YzmMX25My7ZpbEIPjHkABMa+IUbl7AB0G6doyHmI4
tl2WcdLRchYdKWMBFBjt8qhmSY+qvjZinO5633lvbuEFmPuxCIyo5Ts/bM25bgLw28Q59RF/xvcI
iXLnMbLWHrySp8jU4gSX1OQU08QXCIDNzxEK7CkcZpHtun5p/ealhR06RVG85gPrwZVAcBEFXLVN
GtctApi3H4EI1alEEuLvvz/vBMZ2j/38dKNyYN734+kkeyym+N8OeiSOl4jWs2jbATol3nZ0kLg9
zOGmLwPt3EvtTyfsIvL0ees//fmf7ttXGqGUhkDz+b/DPCA/NiJR+r++yufzaunSmyKpodPApPGP
Z4Oc4Qjq3z7N5w8FDJ/DyAzG6M8j/7j550OxELSSRFYu//PfhCDcwBh8imjLgvPy59l/nvNvB/3n
KS6DhBtMW5hhCryjr4lb/HnwryP4/N9+Ar00eiT5640/70MvYZhVI/SXWfwe1z1ATaWEdwg+h8Ls
wRf5+YC4jYDPW8sgx5yhB8c/HphnLDdofxEgxViPmasUXPquxZBqkr7DZaa7OH3+qDsO2qIf0HQE
V/W21P3jx+d9sJ00OeM9TUfe2Urp4UCH+O9QTj/soB0RAgBGp4PNHC4byPnDF3q7oM2IEaqWlp+S
EV1AnCAY/7r1b/fBO3hwulVXJgJuOVMZ8MpP+Mk3AxBgMBn0DkHc5zP4Q5E2xfvMqH4bTgO8BwL6
LRwIVDBY9m/v8+eHub2j2Nx/3ifCpBwiG/yV5CFi5SdmVwIHSX9pY4//lev5vB++mgTGNHr5zPto
OLew2+A9Px9MmvAJsRH0vQn8BEEsJmtk+28v50Ua5r11Pnx+4Ol2rj9v/duf1CDnaf0zRvQlSNrp
dPsEw6LaisgFCTLazafPW/EtvPT5ZzOB4oqbDhn3xSDChM3u9Blm+vzzr/sw7iCqpVV/fDClPaGV
U/rQzRho6kT88s1J0mrYALKap7nYSjgZ0+j6tp/AUB9NKXMINdVqiiU6bDrrgvLBnt62skJbijSE
x6SAacx0l6QuXHusn6u1P6GlUJxV9fNcBI/Io5SXMF0znaPhi0kre1pyJIiKb7c3u2BxBhn30M/5
WxdnF2jgxzce5W8xKcN78wN36BxvCO/PcwCaQ/x0x4L0z5jY1Xh5q5/VAPoAeWSdwd9kT+0RKPgR
n82tAAEeqxvRl86/l5ynMocNKNtylaLbkWxyMedT8jzaPmtwLgxyQTrbvrby6vN7nBY7Vot9EMEP
nB6DJK21xyT4Ct57f9/NPU+2wrbqAB1eLoWqC2FKeB0Q+17HIjFQ5h7C6FizYrdHmGQBcu7w3vUV
fXiKAUh9e9hKXBIXlnwvk91l6A/rnK6/OVTBBCx87jaZA3PP9obP0V90XOFj+Bo2MwQK060MsSkc
uw2HZREH8DJkjOHSwA38mfjlZI8WzQkaMASpgh3svuGVs50Tk8FwiYsASBAmV0gG+ocXYMMtwQLR
8OC+r3WBe4Mpu7XiYPncP2/Q/qSXIWXaDmXE7wD+b2+237lDjqsgvlrIpgO85eg8kYmlIGHeHiFP
GDA6MIfdW+xrVw26uz1iWEDcyLiBuoj1CbGWpYif43t5jOP7oX7AjlXgl/8mCjSaijP62N96geT1
kFtV9a/GZO2rdw/z6JTVIJlT/4lfKQyY1+ZEcKQn6E3bCypMV2Zb/OH8cPQhwLmOq+bDeRhUihOG
iHuT8XecndG81k9YFdMEeZDmuy5s2bysedtn5uOwvDhlAS14uQiE9a6KFMn4axI5JUe0VXnqswEG
nGu3heXYv7pzObMd3UquzpNOk7zN0cTqd/0DYDHA9bLZ3XRt6Fnd8S8D3HjH38huwm/4bT3uw6Oi
h6gU4zHAijHVWQQ1ECUobDeyhgDheTkgTjCcvN/7bw+fPBWX7juGgA5I6URHH1G0rtDP6934c0KI
4tXtECFHKCabTIHr1L2G02Oy4PpML+4Iw9rjwr/h35EHhoaB8+HfL0nK5hxX3UWNPRb7/k6GfDL3
GI+4ZDp7syfnR4UH9VdwJe/oUbBmK4r3IevRb+HWC+PAf8MHiLzx8uSiNwK/x3vDWxuDFPyNyz8h
UY55M2WgEP3pisHFmryJbm+JuK+Nn7m9Nq84OLwkJkSDCxstT8oU0r+N6N7Lbr4d1Gb2yv01DXWK
F+VzuWxnn5RYDAz9TVbU8vo7RjIUZurmCbk07L/YO7Ol2LUkTT+RyjQPt1JIipkIIBjiRgZs0DzP
evr6xKnqcyqrB2vr207L3MlmAxFIS758uf//5ycWZWZslMqhf8In+xlfQXEw2332e5WKdJ+at7p6
tqqvXvkT1Y5v5W7d7MpmR1PLoLDVePzIOKH9/IlIWOUHaOaTgkRYPg4k90OG4k7ypXHeSv2HElwG
hRRw2eX1NZ1rh1hRF++iiNeqvMjVyXxapH2NcEDgjoxZafN8IyKhsrIbOItHks+PiMo/rzTqy5e2
dcOGRGyzOrxxN9lQwQJki5h0dj1aR0f9MiUbTVmz65eLdTcfuMPYrriug/NB5/Ohs89x9Kj58xdP
sI4XbS0ZciDC1LftqLpuc+thVN0P5ar4Fe547IR2elxyoicfcTsMH6OQu8ZuYuw7S4nX8KV9/0Vc
nTgUzS7ftOyLH42/uLyVY/FCnWlGs+uYmGJwglofVeTIT8J3Q6HuzqOCs3f+Er3KrZBjb2E5ZHiq
PaRGD8Yp+g1Nce+jyCPQK3sWIe9k2s9vqC7PXAPqblQx/EV966UNXf7gYfaw04fPRE7Ae82usAeu
ltHfeAsqXwxvbHAxL7+Zkzd79IvmL6IPoRQlML9XarItBltpL/nrzoFEenBjp1qjZvFCsERHti5U
qnwJDCZ+B8M346P+YKbspKx64aZ2fvEj3Es2d8Eb9twsyjjygy5t1NAFzmSQl9p5cn9Xn4TTN45l
8YtL1294F7O04UnicVx/fPJKJYWwq8W7JeDJd/hXQvXvyyu5j7iuPKKm/TDuLldfuBnXzh7fTNu6
G1e2P+6j4XOBoo/xiw/8ccNTzS4C7yTNvM4u2IfZ2BFJ/e6E6oboIO2F2xBxp1gbSnGp8AitgIQN
m9lyXbijLC3eK2IOJz9ysGc5NDY9/b3C5SKVROnDr+yIXx+sPLYLA5l2t6+P7F/mA3cJJAz1UHbi
1gNKeDSuOT+P/cB/Ne4cw474o5xoBOSxISgovvggnISbtOcm8d/X5GVyvrgI+tOEBHjDZdJOXHE+
5PdfMS6YhVnq+/U51Q6VG+FxtaUr24umA4p5yV7AtuVueWR7Dp6MU+eyohViFB45QhbXyjix+2lX
nrIceNUm+YiKg8z9c/BCCfOWV1x8tjLwHjNverRYMywWzqR8J6GSOqtHFG3f3vlmcpScJW3lB0Jl
uCuWbXzkxhN8shfCoLTnyaNfcuQ3Iwa8sblrp3d+C+XObxOCGaGia3NxOrcVkATaxv29aY8xG+qd
P6h4zg4BNXxm2ee7OXSNay+woCuX+1LggvKiD0TIAJ3SHVqgDVGSxUrPhzdg+FzhvNkoV+I/3zWt
i1SfPJZZ9sPbYvPnJTiKL9u+Qcx8ab94rAPD564Uy44te05JG1xe2joNrhDvyKKEI98569vJfFpX
qepmki+z0I+K6Af1jqLxRLKgeuMl+6EWb5LthY8GUlB/XqYn6gegi/T+xr7ZEVPrO6gH3OTjhUtQ
HuNLMjvt6CNQyXeoMpEjHIJ+t9b0WfWdtVFl7qSNeTzHDjn3J+ERUmK8nbjEGnY1qz1S/IAHs0q1
+bqm99RBP2RRvF0UjvC7zvBoatWiU7WXpnE6HbAneC7ZdBPJ0U4f5hOHdLvSbELDtAY5WbItuu7n
0Lhd5vqtyH1UHPEd+tYiUg1wQkGxUwH1oeakXbcDInFcL75U/KZocD2eXrOcyiKavk3lsq2aw0F+
kqWjnqM+cGBo2+PXtJfmVRtPEaBy6Ii8s52uKLoRr4wKG6phV5tqN/BK61SVL9oJJACuzoyGiOQH
gVcUZ2tC/L8uA7M8Vc1aG3ZuYYvzxjxHjTfPFzJzcfTl8oTeqCIjVg8wnRS3JPiTuXJ/HsOTVrpK
fojyb5Oz/gtbq3FLOFGygENX4TkNN7R+yGnWBXasiSPk+l+sWbZz8mzWLjIwazNeGtVr3wc4OmT+
GsZpP9O8+m3ud+Iu8LjRfY9n1ZtUjz2wKA6Ree7463Uyz5LopKMNoUVXXN/3CXJd8yjcmgYfkIs8
ULJZATi9V2rC5PXWKScdgr5SndR4Y7k4IkZnIQoQVtAoUgCTdzQFOWGQrUyO+MeMfUV0BfF5HA68
YU4crC0/KtGzcW7d9eRueJ1s8xm4EXVHknR2jLbfSuessckNMvIUEuGRDcpRTtO8lcGwHduvqf3J
C5p/V7p7hcbF7LS9/Czd6w0PpeEHEcGY88YBk5hJakxAVveKuuBswPErTpeainQXqFvj02okDvzR
ey3rbvIRDnBOgORYT1my17qX1OcbQ46oXpw/Ls2BS2Hu8jum3MnYqxr+CDeC04myz4mzw5I+xFfB
Jbd0NRbXlsS2cVmA0JU4PB1FEhLl1L53PO65z0ZK1to96ltaFpnuoPfAhHw27faLRw6DCw9xYth0
l3MHgVPC80ibgUTO2hTFjsrXZFuv1JuQNcahgxuk/up+2KaMg1W4SC6FE8GEmxthD0hPZbIJhW0m
OfkJRJuCanvTXsXYWfI7zd16T6eF7knkiRQQSV1yAfwRgFNX1V2EFY2r0xIbKdfqO3TJ/WgLztTQ
qD2bykV8r4V1CU08yijj+z8mRJJLLcAy83KcPHwiuiDDL/qXkU63tk+Et5Rl0ziTchLqA5+ZOXm/
lKOtnefCC5SNSuSHwzm9TZrsoJtsYca4rfWt60Sh915zpMrHNm/yL3SPEqcvPBBlan/togdL/KCh
zq+iI+TCxUH2rG+Qbumilzrm8yOKYC86/yYmALY4HN2tMw+O8Whpfv4d3uYLG5610KE7qOIhobIr
w40B/kkhgF03F2I0ScdEIQ3xBWf+E1Kkf+zVTXoo2Abt4lXo8evbwXOw5dA99eiMlRJZdLYXEwP3
WzfS7Llqjy2FYXWT1D42R4vWp93Wd4P4U98HmAVdyMkJqMtMDmtbjaM9BlcdIdafTHHyl+CuQjUT
cqQsdvIUnqjvao8WZq7q06xorO2q2h9pRj7B/1CGDWFMugdH67GrJafsTKAD7gBMaWRX5Darwy72
TZT3HfFl2hN/WAqGzU/iXmfKtjaOWnduaLQ3h3m4xtolHJ+X7E0d3BKwYBS9K7wBKrp2XNu5WtuK
jujgKMFcesi+FmXTX4v38Y6EfIk37MBEycNkc349zrD4bGvfHtmV5QLih9188v/RQ/Yg37oLjRik
UCkqK2QWw4M1nJE9BOoGzSECzTBxhRNMgHg1jlLiJyUjYoBRTkRbH2FxOkgXCtlF0nasdro/77l2
Y93ZwX3xpqN2jIhubncMJSIhLgfSgw/TP6Frek7dFN+TFRVuyBVBK2VsQv2OemFT125s7LdJRa7M
ec9Zoo9WMC+iwTNV7VSnvFue5BEz2czd+iU0N+ZJv1FkcWVKw+IJjAjrHZ5c99oNXiB5CFMlCnf0
UaFugj3jfLWNPIkcJdjogt1A+kgp7qeHkITeehAOhznf0cbQrzjq/fAm99s62QBshR5GYe6BaKq+
p6fpoIm2soX4pGyVTf5oIf2OjgBmQQ7BkjpoD9KGijdRIeXLpmMJHTn8wEAosnyc5q3YFTR/NsF7
7Yu49lQf35G+r3z12O9QldWXp+CsbaBsPAiUFGzwfm55wDGJ3Grbr6bWI0jb/GfieIfQdTM9QwTw
9NEJlzf9Pbz3t07ciNE+2dQ3lSu+5R232GyOInoEtOOTzbb6Kj1qaCNPc3ou5UNpuk37xI1GYEj0
sFGvFnYRe7S2RmHblCgxSLb88jQCICMmgtwh5p+rzpZ3htu+Ja9EUfGdDlnog/zrlF2cEL8PpYoO
w64Ht6/vVfysxxueYumxVi/YCCQDne3OlH7IusxmS44gNrskdgqy7jwHdNHge3rn6MT2R4aAeZFc
NC8RfTQYA2kJr/9fah1XHBR3cjTdYr+4+HbaXYOCn5h5QEyaUVfhvYS7XMdxBttBdzqnP45vBhIE
clrzNT/Gfq6ZTh/PfvOKRqEMXTVzBihxbiUcaGZxqqKlQ6vNRBiE/NTuryro7ZNsOSGNmRzPAegJ
d+p2Rb9dYYuGjxKQxuCNdJMT+vyWyptlxnBoV65hXRbpSqlf3BXrmR0liRvzIqXN/k81QzjN3ger
ABszaW/u07YBa1LYPBB4dc/RdvxD649TEwwag76JHd6ygbOn4Xavlr5HYmHHL5gBoDaqJ7BA72v0
Dm8drSFb8aa39AeR3yeMg5Ly+0b60qiebKxtOsPKdYJ5J7bHdL63P1lV2QqKCeK4dcL3nNcOz8UP
OHNiHOoCMo6jVG9oi9OAktsj5QCZMgoABTvb0WZCH0T5AAUQGQJRHkVHBQH1rXqCgNH6Ix2Mrbkj
yX9a6n3r5I8QPqXEC6qP8tpEtlEhxjmgf6I4ZJ2jB3W0pWKbvZrsVStGE/CXHfxJCslNd7nZH1sF
8SmXseg30z5+7zcClSJlPb1ELwNcMnmjLU7yCLwNfsxs1e/VCyXVry65kmkJfq5e8DGE6tkq91JL
SbiizbRsCR3p3kLBLyQOtruz9Gq+94Lt1z7H+yOPpOINT92r/h4RRWmJeyXuFHYlDehuckl71Gua
j1Sg/+YKcAr8yc9y+a2hTe/Uo/I4kU/cDPh2wyn9kDn3ovhniZS25CFMhVLl0iQAz1O8Vp/VZ/ll
nbR9w8meusYDcgHUAkr9lPFA95ODy9YlVflOrLU+MsYX66wcWB3xVqOO4WsPU3UNqS/su70o/QTH
7jO+Va+Vu2ZlD8FzoWzD7iGsIXjYEmBUHQhmq/K0rMGALSmD+SbfTLgo350NeW/ZhgdKA4YrG67g
qgQ3mwyAALyN/eGzsxd74PHhp0Y03Q7TttuuwFNnvY5bIkl4Jb09WWcs68+VV55T422hjOaJ8NQK
YMXu8PRoncM7/arIoK/6Lj5RY3v5oAGkr9H2JXolhUq4y7ysASzxZl4yyyvJASD9EWdfjbNWbqiL
PyhE8tS2KH7aiSdzjvfzk/Y6/QE7VN6Vx/IW7HrVNl7j/fTMSvyuk8tQ1BS0X9Rwbzw+qwK/21ft
xDfJNs4B6obWEc7pXjj37MgsheCSbbplU/sDonUnvOdIFu2HNNoOsiuLb8tBd/Q9yRnVjVS+diM+
cRhHoKBK4dgJ4SVcm6dhPnH2//1wVNZeUDOTQ4qG5YVjqeCwHlJ6RvR95l4wEHjB4MlHOkC/n7Pq
+IDNn41qbWFFK1wOiQQFGbmhJJks4wxj+z//JV8/+vuvaggXIRGfO3EdrbB2536///eP3y/t1ISf
NKeAe5SpJg781+9P5UbaheMeS0Kz7wS9/usPELPNX58LcFvRoTO1D8Z1UDbnOGwgTf77S//lO3//
QSvpFf39JWUTlF6Wtk+M+0D81/xiz7aAjer97x8gWHiN3w81GvaS+/uhaaTA5eHfIF+fosPfXz78
j7f59+esUEBM/ffff78mz5p4y1bj/cvn//7rXx9FeSQ6v9/x97+kaqSgkGFr+vsfTKXjRX7/Xo7k
ZVJVWZvfb/nHy//+2ihCwQcIM49VG5JA8kznFY40lFEUv9YablzM3lBZFPTqfJfA79U0AycsDnZf
VupTmNPzgokMm1V5llKBfHR8aiVr21cc/1JF3QlDB+0W+USja07XsbXreOjiUPgEknBqVfluGZ0/
F+goO5EymmChq1VeIwWuiELLwhIsBCMq9Z9ZUFMHLW/hiBbK/zgx/SGXJCrGg+oNg7QVG2QFaQDf
WtGQyUbpazYmExhsbdfNDRo8hpL8an3SAfuHOt0UvDu2VCZP47gc8oD0TMR2OswbbK9yYoFqI7es
00uSv4UheQpVjpHDm2ZaOwHTNkEzpyqXNZ7VxJxX4oeohT+CdQ6dbHhZPkRT3Rs9nGAN+IGaN7cq
Fj5EfbkWWuoF4ee44irAXoRoBHRLfliaomRwhWXSJdUAx/XdyUANjz+Gok5g3Cfkog6WkQtSsxDj
cMWwmBR1JCcAuq/sIpr1HoaI9SqVgk45DsIpys5jYHzPHQ40XPZ/UJKcxNB4C1MkrHK/YA38kqR9
OGZfxYgteiwWkoCoRb/a/0SF+UkbuTj0ojIAKlkiP4pjrxK2S400UdM4TncyMt2ueDVmQKmdtG/q
eY+YZJfn9FmW4DjF8iNIjgtQQzseG9RRxX5O6Qg1BaKszsu71GlGjIg54R5iIhddvvWWP5jPurqA
xTJkt9cWX9LNQ0jNs9PuXKbPFtGfZGUPkLQ+VbKtbLImcHWhK6ugHah65FwzJZG+q6T/bEMxoNmA
mVpkj28QuXDFZt04dgaGLaHRokO0mHbQSSqfpldn4dfZVNMV/5r6xTgUpwkYpdHNb3nVUAe1eqqp
ChzEofiWwgKofS8cxrYEvQjjIK0Nf8opg2k9Zyp17VOTWIJon3dRDaiByRWyIW7CfLxVJrvr3GmV
XQzttBvSBGIGpuQWdGErNNCOxaw6x634vlQMFahlU8AEw3kyl1+mXip3bb7cYfkSUmQJrUzbbJAB
CBu0ge+c9ek+hY6UobyMm8SzFPWbleRKUvcSjOZHN+sPONLdhUEZsCKm2zQNhyGL3QZL48YcYOFJ
4on5Ck9GVAABUGCoWpQ/lFF+nF6anIJOZgFrTOhlVnInO1CAbkpvTnatyR/1l6hYP3WaAwcruVzw
49lk54OsSYEHyircMNeAzWsIDqBTQILVECgjDT+4cF7EwEPhG0AfgfGTdN/SaEGO4/CQVfoNNXmD
EBP1LZDeE36gD71AvjCV5NF0xBb8ni7IGboWc/knmXN3DpT+IRVL00mXM+LnB6mGDithGPLUMPgJ
lDE5jv0bljyajeK01zJddyWF7jbQGhM1ulU4Wf4DnBPr38gubprXJmhJMlYW3PCjtssTamf8OSHH
wiAAnZJgMdL19jXuOV3k8ogLC0UvHWuaHRmYQLd6yaQc06O2nCtBeIl4Nrm62lusW5UnCVRkYpzH
4UyvUo9BoCf3eWQmDdBAttsu9EWBE3McaZgTZgjXKZ6+oB13SqufIDkd9FgGcz+L5zzKyFTH8FJ+
D031J+jo82g0IPO9Ei3iplbxIUcGjjPIMb1utK48ZNTaNHlNCem4BHO8t8z+Xi50PzW4bUxWEMJt
kwVUzKb4EmX1XavaGwyBM9f8vDTytiahnfqErqkgvoYmRa/Ueg7G+pKvUyGq6hKrzNERCjaGxlhg
NOSMtJmelHKCJa/omCPK6CKrSoo0OKMiL6ZOYkm6LaMwdQRtQNGlA1RVmTMiDtmXUJoR4uruR9Up
bzHJaBeq6WdK8HY6Jfo0myXZIQ2eDvAX9jPxG2AchPVURYyIFM7onto+/sGhOF+kjtXPqCYvUK2R
EgS7ILKH0stN2KVx1gO7a+u3dKpgXnXFg3JRqIQIFQqW/FvLZdn5o6u0C+roPcPKFS086qI82uUs
Fo6ULy5C/b2cQ+RszuFUt2fU1auqlIK6VMIjlYNmC6eAbk2XvwhR/6nJSrUxQAhp8VqrUzHm5gys
AkIosD2PN5y4Ldmp9YDsU7YDhHMVfc9qRsDOSK2s2gMaMnyxVGkDpwKoUyrmVUcRxETbO1XlRSno
fSHFLWw1GF/FyZrtWGViThngNJ3kFk219io2EMEDsWDV9h2FkCZ9Fhf5qxwit2z7vYWZLKRYW2lk
TxniEkPCdZjMunZUEirpHafPiIoYHkKgA0MALrBQS8kZW0dh/FV/NBSGmygibYYwsNCaTNlWSrXg
FFJytPAd4lGdv6yM6pQIt97Nc0q0AwX91DwDYg6wmPY43Cb6JEUxzWQ6EoX2qnjs27r1BlWEotJS
AjAhQQAmRHU5TZs4AM7QSDhuEYeBJqi+pFTf/n9L2e/Av//ptPN/2MNIsWHE/a8tZaePuPj+Lya0
v77jPwxluv5vlqJjF1NkTTch4uHn+g9DGSP8EA2aEtNH8Hji52IczX8ayox/UzXTkE3DEhmrJotM
0/zPQX3Kv4kaPjPRECVLVGXr/2pQn/Qvk/rgXxmWgq/td3qeLv3rTLkO8IrQTQI9QHIgaCFrPVTu
KHDb8hcJ0L1/FnZ0uxJb243h/2Hwk/Tf5u0YpqRzAFlnBYoS1rn/6mUrC62sdRFYkzKhg6f83x2y
8ZxjdO58qFJT7Zg6++X/68tCIvznmJ9exYoF1wFM1ltfIxx86AXfpbxEBA3ag1Z5lLb/sST+w4/5
z3mIqynvn9RB819+0fUu/GOwUKpbTWAOvGKHaGu5Usej9RoG9kx5L3n5378WJpv/9nL4ZhhnZsgy
fkVJkv/lurYZuUM41A0FijHYRzqtYFV5mDo6IUph1qe4TSMXBhwjx6yw28xKmpwsPGAkNVQlGTV2
MvJiwYwRmB4rl4A0o0yAg1fSJ8m1jWRS5sKQTDpoiK+BMUh0iCQRZTaFvkT9M9Bcm7jxHKCMYlsw
w27TKDlNaupeQVrTRUvGh0Co5U2ejCdVpwYcLy0l46ktUEggo+Y/gAF3Ucf0IrWUAS4CRievs6eJ
LnizaBNl/fwcdDGWXTR9hdq8plbLjh5zFAItQbnTeJqMLHg69TEFRlTpW05GohsYdAxDDGhS1Epb
vfnA487KUz44v1PfKOabJkJUKwAbqJm2b/XBcCSlPUEqc2RN2xdRvxvl7kuhrCoH9EasQmG/7E9x
Vd9Re97YaIEvtidBG18h5tHl7biyS7JOaQImmUoNHUTsh3qLS2XRmBilfzKNFW3eDPIX3T/UjX68
TS0n0apq7iKnNiaRlE4BT2ieqcflpcHJczInbG3bmjNPIX8rAt83YnUjs0AVKvOj5DCtHBP4q1Qs
VywAfjVms9uAdHG5bFuhnt8KYa+XEBa7jrZpT8M0Z8OGXz1RUotdnCN3I2ToRUzW3c/f6TLdIl3Z
aOHEVjPdMIPjaggq7IskOqmxfDOM6BZWf4q8/WDDyjazaTJoJYE1Tz9xTpPcNcbqHkwFIyApDhfA
VxTgM0zQ+RbHEjI7HcX15+TKdBNn7WEuL3oNWgAbBjomKP2VRguDIYqmHj2GGuEK5zn1L4EvKUtX
pai6xEFBeoEeCasM5SYwOHSNaDvlLVfNrGQ4ZeJPK/M7AlcqKQqV6rcAm9QnYXLgLGJzEC6BTDna
SOKfloE1ON4D1Y6E7pjC23VyhfqknDVviaKu+V37xypNOpwRrPw+RQeb8tXConxjcweREbLmZE51
Ft4ZSSpRvpq8EeZKMAQGfjdpX+gmQFdOmWVsa44r2PB5z0ZbXC2peVQXlkkmSccysUIqJhYwA7HE
fCNEADYB0sl4Ksaa9VOnDFiLyHhJ0cgJmCISpfXa/ecbhtr/vdEW6K25Dj7ArF/4WRy8O2I8/lJ7
lBu/ElSRV+9QEI1g3mQYQPFfy7eQLTpVdfmFV2/YTGZ2DWcOLUPYLhRmzce0Ie2ZMn67QJAYMbYA
GQe3iIZAT3frupnm4jnNx/Msc4xTsu7OuTp0mInEvLGKaQWGxZwzC73fIAOWm5A8FRj4MoHax8zw
y6HPvbWwYchGsusBydsVBhYwKZe4YDpQ27cns+puQsGRNum5fL8rDyT6hrgLmC+s7vKKIcriOveT
BH8daApXW584xvmxYOgrRR6MILQmM89srcooHinB9DJ6qJCSr9ktPJ1piCBPEL9zqXuSx+ScUtVZ
VJ5Uaf2Dijq9FFLEXkWzYOnjbTC4xq3W3I2Vp4rn8trMEItwf/mgLGgNCRHuv5dghY332migzs5R
StYUZIifjhQyCCno8926nMyShs4sE8zCLt4YVXzLlBd8JaonmqTtWq5ftZKGCEjZIQKPOJfzS1dV
oPZFHnFOW95SEPJ/w1EqMklOQvSadyeckrQnMI3becAvZdW2qPMiSah+dy2BiqkMuElMgv+E9FgO
HsHH8s/cVHWRv5tsJBZbFhIbdPDK7Ou8sW7ik4VVXmM1vjYDkp6muAlyimQ2pkBnxYyHWhfF0nma
UTKeabzVw3xrLEpwQvAg6ixnMZ5AUSbTrQfDFBrxU79wFta4icWofssl77Mf1xjT5Pcm1ji1QUql
UWw1yneZzDdZYzUSy3bipFxHNbtKYn7lPP0DFBABHupBeX2OVe7oMnG5WiFFLsTxXjTz2dE41SOG
mn1VYMLH0p56kUuBq6CC/XJsIy7rtAb3CT9eZTBMwuiQIGu/c9hGnd4z+w8V6enUZOiDFitsOOvK
35APiZ0wzrPuAZ9DvXQvc7qdBuKnYPGrhSbmNwjfu9Zq7uslmWu2GFmFCRfyNOUpGPB0WH5/QUlg
2FBNYfh3wWtVd2d8476wsExbOKB5TcSE7KNxifGu7d7ZkUMnlyO3SbjhVoDLVGzzq6G2NCmre6SE
b01KFzo2VF83lvQ4s433HKMlKw58AMkU7SmQ9U32uUh65SRrVNMCESkG1VJqEAt9rAWNcTzGTKqF
LDiO6dUcm3lbVm3rdFWQOKDcrslcAJO0KDqbjc4wK+3YVICcpAj6mDTm16bgoZCn8aKW0RnY8Al+
Kgc+6tXZuvNFXXZSku6qQiUBnhQ9sUcfuIXBJhlwszA5jpbsrZoM6pcMP2HKTlk4HQSbLiz8vGEH
iLD0bySaHpgoaW5GkF8irXKFhXYMs4kZr7JOTda7+cawHDh6zAMhygo+FVeZUbgMYmIQjAdUp0F5
EOauCCqtkxvUijqUYnMy35oalm4vr+VelPa1MUCVgRgESZVpVmGbuSJHbHC1859Ww7FIM41Dr8QG
OB1T/ld2FO7mdaSXPMivYyRsTA3t2UBaEyT9YUw6fHJ6zSrVvKFAlrwIMHnUnrZDHKvo4LV33WAp
Q5PnpSb5PkrjvmVOIbBfEMQNgxQHnVFZY2hRqJ2u0RIJxFj1Y2KyCWKlEPXD2AZOlhW/UoplQ/mU
y8noUi+xUhhU9I2YUhLQJck+BQZOsCMv7BXYc9YCokjQbmQqMmj1SrilE3WIfSuvtbOx24GOUaiF
44sK0TPqwSf+nhQBnXAXOrhTkTBzNeZhSzmnhJzlTPkIeUaWHwXmITRWBwhW1myzpYRdCJNnQLpg
rYUVasdxRqe1mFuo8Ed5qR+UUS+g5acvzEdqPEhggqssiVupzoSnfWtaUu7peAZRq9fOZFDg0tuA
op+E8llitMR2MMevxcCIuOJCzQECzEDje+6GZ7OjCWYys4HdAXdTJILrFM39rLCnN+oouEv7h2g3
HvRhOlIVl9wOuxri7/4Zu/CqGQw+ypoN6K83EeNQGGZGAM0POCyP1hTfpdyKUSuOIcN8spHngz5w
VAJFUmKMq2UcemtRCnpF58RdtdWVSdwuVZc5lshwiKkA8pR0Df5L3loaqc+zEj8qkUENAhsVti+1
gMAkSS4Dy4qNVJL+VIPS+BNKPBU4WRErOIvELXwG7BBJxBQaYwca6DNgiPwmwwEFenEjLdOfweCh
CtaxqHGS7QjAJAVd0GH1pAkThZW47eTyscgwdmBk+mp5NN2y+hPnLAgQxV+wzAt7Xgw08bjPbGSU
G4uMF70RIt6pohcw/VnEQXLh81FdjUriNjUYPKXozAQLo4HCm/9dUQSK2DBjnpfgxOTkZGNNXmA0
TJcheoTzEQgTxbe+AF4EdWrLlQBRpAOMiiT0nkkYxMdJoD+p/QkzbjaEq8TViuKkpcCfGToAdJba
7lRqscuIqdpV4vgzxaiLrCDmBJKgbLDgOVkMfbE53JLZMGKdEQYdaO1ab1Y0NDu91AJOkMVbjMm/
DwEww6NLGSpGtT0dtY98JSzU5W4BR3rJ45kwoCG7CwM/YAv34G6RXY3dz9SwEY9T+smpaEDtuHLQ
a5VcOG98QaGQVFUhO/q8ABhgnl+nQKMIS/C1ovyiyfI6e5KZRE1oxniFz4BvgTGs6KUYvAMj29PH
CnQAXt3gmbI3dAcJWkYD+x7xQl16Q0I8olRuRWg1zHxINqWmHNU4/YwKkFf1susNmSEgmUxBW1XP
eqn96TmwOsZKMW40mdmkHLca1fiTh/JPoS4pEEtS26pEQlHL3FddBUw26fVO18DFtSKIFTHtXzN9
eDRWGLpUGlyXINqFJl0riOEdSogZUoU0upGRnIWw/9GadV5YBW6WYTc3RYRVIcjMzCFHPWvwHuVM
bx1aTqUnyUN9aEktOgl3LNKsaUpRdRV4cYKKGVhJ23PYUFjSOrAPTgqePsM4DI3AU5ppcLLWfOtS
iUqwKjzFlfEoV4POaSJvfYhluj0aoadGKOJC8ON1gzasmqvWDxKmEmoxqvTgCa8YkOTHlmHwTgQs
cFMM+yRRKb2WMMbSge+FKpkw9hd1BrPy+NunsXQRlGowGdaguownqGHAJkSbAYTyq2WO3ceUWU+6
Mnc7MisEpZO+joBm2FRi0QdgxR1JhHN/mHiurRF3yAIGg8L2Q9TTCNdbJqqkiml6nSg/a7L6IJjT
p9pkIDUkUHhZeE5GiLIFCqIg00c/r6ZPEEoWQZHnTGoBQowBlF6GI0Qbri7LvRvdMklQQqqhxfQi
pDwYlRklptP5UNvuL9a6Cu97q8MsX3IGCciUu9fTJssT7ypl2sYbQXr4w7iutEwVN5ImorUG/wuh
eYw4MTaSBTCfaIkYGP1hDNG5Rz+3wCL1otqcPW5VVIYbKhDbwhQ1RzeoPbTUG6gPC0NJrEkMB1rj
srXM9FCO1anLkPJb+uzLjEgz4gpQgLo0iMc8pkKKG71Q3gupchsJQ+TKNDeE6M4QppRhIiJAebIa
9OX1R6nS9GwnaZ9K6r4W/52nM1tqXEui6BcpQvPwasuSLc/G2MCLAgrQPM/6+l6iO/rhElVUFde2
pHPyZO69tn/o5Gwzm6Mr9BUynSS7wnj4SaZpB6uJvM46B/sQi0RKFty/9Au3OpYucQqIVsyl3VSU
14J5bBmA0qTOZqgmVmwn6jrvCUDSKXNWjY7iMgSLfJYKfeKOrb/FATVjXi7BaLmUu0ZUOXNiVDbQ
UosIhVuncZL1cYCvF5Z5rMDGFHPkjpNaznBVMGSqdA6Tedr6/qY34bDonQKp2yC+JhfdXnv8hQPM
uhYiLkTJs4DZI8AZod+mmyyPtI1QMcGMZubR3U/WlLc+C1+M3H/kcQBOifxabK44oYOURdUQ4Esg
mc5Ctd5FWvGE5ktUVq4Xjm9uZPpR+OsWY77BGDYx5305KwQzGDlipgxhPoShSD0qep2ua7GI3RjS
bQcdf6cCU8pSouBVTT1YswYUIADo4tNJiblsVLXKpRRSXmWABlVFI1QzwHdVTihkXmZOllavYk7/
ZAT6648M9JOmVyFNZRe69azMdJM2U8nxru1zy+4o7BnIsAj6pYArsr+0CvrlRmcR70T9oVMkORJI
xKyGnWSonb5XTHEXXQTR7LcToGCcRR3+CsxEsWvkBQ26ko9LbgJqJAPWXzqj21PS2OVwhFOnknwv
9XFod8S7ZWBddLCga7rPr+UU4WzmfJdoVQ16/CnTwVjrcbgOc5a3OF5Yo5MFop53UJWnzuBxDKc0
PKQx5c+kCl4hyrd0aN6MHBGlOs2MErMJeVLN3Bv4CcUKYleDiKdQw34kEbA3NA1S24glbAHfJ/Au
bYXZsZ6M/XFsyWXJwQjg9Zmb7ZRNgzNJxbgVFDBSCr8j+ll5drFx6KphgLZY4xFX52JfkEWhgyBc
MX0hdVqLb0YgZLtC1q5KpYDVpAjyl6U+EQ2GJ4UjjHHDMxdTsRo+svuJzq8SoIashEDbKuLY2IS1
fIVNfR+a8iwbuBch6VsgQ6Z9Kg24BA0DbbJmHYdsxo43pDtiMM6M5LQ9oFg8S9Xglhm7awZ0qe5D
Gk7VngWHg/2yV+udxfyLY1occmqyLDZsSCCUusg+aKeJoT3MFcGvGfoFlVozZGUfZ47wEhywNXQ4
KjnDv1gIurMBz2Qm8iCVcnqo8TAV4zydx2F4+jEyRl0WcUFMISYZAikKQ6l3RF8s62L82i8v3pLo
FOsNXde6CNzB79t1L2fpplZptVba0y9mhSg5fw0Q5rvMhHfQr6bdJGMK/Z5dIYWMjUPfYQwC7BdU
JAWl6ZQWwuhkUu0Bf4ubG3G97ll7pdDXnCa3HqbWkB2p8pnmCcZHDX9dBls2HlXsYPVe17JrKNA1
bCx2zGEsqFgSO6bTxieTO39RKNw1K2lKcg6UJEuooqCvw3hyyPUGAL/cX4zsIhcoLQ6sDNH3wJ2T
CgIYkeaf7qu06zT5YQHJj9J8Q/gPWel1wNEIaa40HAKwOzBQxxp7KPmCXks+yyqfMVpMUvqb62iz
kjDuHE2jLPe7Fh+XxD3Pzb2I94xvratoCqa8slpQjynJJD1jRH0cD3kuZYRkyMlFLYWvPLEBwSBT
E8tP4snQ8wV1SrJDgZzlQxd+5bm0mB6zAAcQkMkFCC1Xi/FbKD1DBaihSFMIJ5vCo0Qyzh/+nbdC
ldUN14joL4G8U1KfYVNXVvLNfJFEEPJP3Py1mEdEiXiQew2ZYGUgVK9GKrYEPNqILBM8F8zNxshg
E2DU5PSDnFXQT9oC94wBt96NBWcaKSj8W+j0m9nHs2LUxGHUOp0gq1gWoGCgS6sS7c5PJvvk/pca
MVZ8vHLybxhGm/Dp7BpNn4zmY9TjJdRe5sKh9L9kEMGCjpxj9Ghm5DCdZq1kY2kCzvTGi6E6DzL+
AA57DPKH4nVokSAGNeMAX2KXkLqltkaNXEv6mUC+D78VYTgV66zP7sK35vt74haNdZbOxnoKtWs1
RU5bKsNy0RytD52qLJE8Vp+VtpvqZIHCciRvNP8LdIrj43qjuHLIV9jMlobGPGJoG+jmUxkV4LLN
qjcmoKGtdBB02tgMcrOG533gXZhF/ZnU5AHHFsspvVEsA5ui7r8tsnFXkZSedMhBWhJQuMfNtClu
o35Q9AlZjAyLp9VwZeQLnKWtfafUm0NQ+gXWU+kuEH0umw3O1uWQEQqSLWrhNcjDnVYXEp2BBaea
KE8/QU9fVZ+mDIJg7IQrFeonwXv466ZnHJgH5gTXBgevPICBjwzckXL9OSYTJrWyAG3BW6vH4pPG
4DMalfssqPcB72nUDkcBxj/COQuZZhmXNnf8J7TzF1JB3tWabyTCEnvVAbTTSEYRCFTShfKWlmGK
DRB286wRhzFKLX2st7Zq8SNE1iHjXlgVSvFPEUSJ9816Vit8mR4I6D6qyeRjUVEMwBVjFrKQIQtW
8o6kwqpKkVZDd//bd+qIM3BqLGi4rQhJy1WrmCCqbEAfPobHfkFbcKxNmQ/ZWYqsRFNvha5aL4qP
TSfiECiwuuR+RQBfYyZuTV5dqzFm0UllxzwiR3a9m3gkyQ/1e1cUcccMZmaAMIiHa4H80DDGDznG
axEp54b+0iaGLLou9fHCQRK4sUYuHtqiSNaPCflYx6kxnrOmv4l6T94RRH3SHotho+YngMMYw0Mg
u33MyV0MOopORM/6EroVLgEif4e8NKCLoCLObsXYCYXoq06m8dRoLPuRgLEjQ5EQq5z95glgeWsY
JQr34kXqFfOqJXT0pmAk316fyp0slxVUsda6DpkrZj9Db33l2K+gOKH9Ry0+9qwWLbIvxG8CBHMn
JChilVpkmWkBPikKIwxwkNfXZMwwTYxBof0dbFtlq/mo9yQeq1SRFHyFVzNtuYQxC+QYYrRKkBFZ
YD5RZxj3XgpuddXRQO0HkjLBpywFS1XRIgLsne41AfpBXNtCZVzGOC8OAxOHqy7uekV8oAiOgAeI
uqeN0ZOUgcATpLRxkklxSEkP99AcBXwVKLWqQd2m6oW2QOTWvu7vM2oXAqRXVVXKW5Bht97oq5Nu
djugWrU7o+9wVckFHLWY35R7OI3fjUA4D9Eu055ir95Dt14LY4aHTmAE43Oa78aZ3YTkmFUFjWYt
+wttjs8M1DJU7L6+19orpq9gpwAf3ArPCpWcRNYaADnPL+lfVUud+rcXBgI/IJZvKACidTDqp4B4
IdvskhOsSS42TdVNqh0rxSTiTsshRJfGXVOx+9UjvCjNspwIHSmbFGNEkYv3t9CjWEBUOfhXlH7k
Z4XR19+ti0ydI76Y4vNJFtp0GtL2GwScKqRwqER9kHF6EaW8BfnfnyIyNausIYF18LuVXvYf6mgQ
TUcq8d9zznnlV6m57igi60iir1yVv10QbkyfH2s1YbyOy0IhZyUkMYG7oU+tu7W8xmIpt6pkttsl
+KAqloqIPmIVF7je8oKZ2EQjFF62XjLuRbixHaOCH0neKgessrFjhbxnySQZQNJkrFHWpzUwJo18
FeSNOW3JBycbGzzZSpRQpxZKDOFzQXynvX/t1BeFxqJHygYNOtLCOMtu0FotQjeOaqK5sWZ25bnB
XUGzkiO78Bv3AyrTKeowUoLANAyeQYV0swmzmS5z3pBnHEUt6Hir4vjE2YvKcUmdGsXfCKLaxgot
w+sNT2r177kJLU9BI7pCFaDA22jH09+vuqaXbG5U3GDkdTiWH6XEYSDRRWy6jkS2iDboh62qqDIp
4OwhJS46W5jKV41EUOLVyQG4ygLPLDQ8rO5hg85znGCYmazWgfSUI3/PvDL1pF7gSQ5pU8jwcs+l
qAQ75LtA2gzkTTH5QT7747YWxotmigYNiyw6t2L6k6rsMqNeE7JL+aj7cvpWxYpbi5arpOp7kYTj
dSYOxfGR6tGZcYI5/s5FgzGpDB4DcDKABx9OvIA/hJe/LoFuDfjY+yGlajSOeQi8rbNWgt7GJ8sS
sQzNPV6NqHqCdacbxWFqyYon9yqU4reJV75w/eO9VnO2KwMYLyDEQBAUh4J8Dvr6Cvb4qoxco9D/
DQzgNTnlmS1xexGfBF4nTt+NoroMy4Y2a2elrEU2vBiDuhL3wHHQDUvR9Nu1/T5G38cdOFx6zhFo
1Zv3PMc2GQrffhkd4TQjtlTQrskhXpjMYq4RBZhWjcB/Bq0gfBi9YyitzQkI+F8P6MJofizm8raA
Q02l31u2BtZ0eMtEtPcUyIxWbTWOdKc1tA85kgG+QLzkRXHcz2mdS1F1KPOQIVLWNzswiqesJLEm
l6uOgqRxCoUBluT3n8KQ5/clu4/SMnXpa73m05ITTEyCTMWKrxaYiwiulyKRINcGDTmNsZOREJCo
KcHkUt0sXfCxP6ilGm4Id8hL1X+VOZ6VPXI/wQ/vklr7NhsfCSv5pO58/gORdmI67vm6SIKZEVte
kJvHSUJFVGbSZ9p2dPDg/bsDd6OdcvM6fkIKSGH0tZsJDD/VPAH1Of3KDETsrp9mEp6sxFWT/C0P
GXZa8khziCm/E45O7+sDSDJr1wSF7+paS3Uky+4YC9x8MxaXWMdOL2EOQSvaiahN8O+XwaKdkEge
IUHdmvLhpRSnwtY1tlAKG0LgmPWZxlzdDBXvdqW7XWFdBgTB+MAIAMpNfZsLSuK0oHoTdYByMGfm
mo7rJp99mimch4JKI0wwNc6lEUgcO6yw8f6+FOzinkIgM8Hh+fz/X8oiN5jUqCgSy1LVHVjdp//+
U+aH/NHf363aelbe/n5CJN5jYutTxAqcLIC4tWofrWquI/14fmyctZGjxP6rGEAgnfPjnfg0vLaD
gug6DxSXkw3WrF62UKDM0EF4ApaUIeyZEDi3kkVoICTRMQ7OVlgLnzd9LsBbNZZ/mgxullz+ylvY
w9cJXuMuatMMVah/LiEBJaE1EzClR55YdtzX2sYwQcCVYm+dRbkkSxs+1hTI0TWPmB4D+E8QwPyA
d8ekJaoGwraE+T7/vxeJDX02hRfsSkqSWgdhUPHyt4UTl+V7EiYtnYThPc7wrI9+fxT1sHcHU81Q
B8BwTi3lGNRq60wp11CJ5ld0tR0J8bROlS5K9lk2umS4wgsoMw4vmdYfqyLOUbSM27LgrCdTMmVx
7qDu3deRn1BZJ7csK2pYR8XrKCPMiP3Mm9F9sTbj5Zey7gm4+KAn5cuUCIxp5faCnhU+jD6gOWnq
PT0p4kfnHhRO2mseLEOWGClRCavD262J43LCQj+Mujgxil9aixTpWvq0SHAnu8sZNL/k8np10NEp
rVaFFO/FbHnSVeR5yJCjW64Up37AkRfSOdxIQWN5TPF3lch0eZALp60xr+cAM+IsY+Qu6kj6JnZh
CynYEA2mQx5wc+pmKqigaU+KKGfuPFtQ1MfYchvGanQftO4VlQ6uvnkisUkudzQAMaiI1nbA4smJ
1CMY52fKzeSJoIKQEMnrw2Dc5Q3ajyhk2lzl07ieNHp5ed/2GwwqnZPk3Ox/5qA0q/ZdEzL6KoGO
6L5O0IfA85+U5fccKlBDsPmU5UBnomSKi1r5osaLDKkPtXivjhqow1r3JlnPYKoMv3I8rLsCXKTF
7M6Yi99Y0R7aMP3rQuxgRqQeNNg1zN5sGkM0IyUiZ+gsPZHlhYTQ5HduYo1IQAmwDvzEbRsuoWwX
U4i6a4cnOpYDGpYi+HVFnEEnFL5u69Jg7PJMZ4CdZRuY2CSCoUflUemNo2+pA8TYlKYZB/Jt3Wbm
PqZdtAsbwfL63rd2ldKEeON4G9z+2S4g0GBfiEXDGYQYPL3zF3uNrBxjvySjUum1U+EzYY/DY1Ph
bkAPJW9qORYvhuTnm7xSctJlRQOFS23aJLkEN4k+pK1JWn+jA9vZg6AJN2UgCUWggDODbHxpVUbr
tdBG90olF16oK/HeWRWcFdXIXpHs1OvKKCiAQ50hJ4PyneRzoFJ5woC6+vVj4BizzuKkflg1CUTY
RstHsFhRR7HLHy1B5ety1NOHZJoJnQLmwmJdpmval/GjWX6oPNXhg14oojkpCR7+xHyppUh9HQEW
E6dsma8sTDTkSZB8RV4FBbdX64ufWJtoKmQ63MijzBpF4t9vYbnLJ80vxM0YvXVYMaBcM1v3LYHR
YiVcwpiIv0hvhpMfqP2pbaPhNOSlcuhC5pjL99uKXNLSynrmVIZ2bKR2X8cG3DHdfLRwzNoBXWQ+
f6XjEoiYLOMFQUo2mRm8x3OrYaysGR8HIAP0UZX4lOLRKYg4QyZOFprZcyGEsZBstG7/mFfC0a9r
cES9rsKbYjZaixKubeoSGiOJskna7FOYMMaLUnGJ9Xhw5/I0DErhplViXGZesRDrhzyIPSuu0lum
sRwzAcZ06lusZz0EN862Wz+pjX0yQJmWGiaCaolSQs0BtyBybNdFWNMAFzZ1FOroAoz+qKk905PB
Nz1EO4qd192tDWJQJsXsVs3AtEZLLnWE278eYg+AQk7lxiLf98yTRyU9+AU2/XbG/GjoGxr7VHaU
U2wC7UcOgxj8hNpssqn+Nv2YhltyArEO5SAtkdZnXW13ecb5qCZJz1/OtUxJ1gNyUBZ3FhEMT4eq
ZmsgQ42pn07GDkIshGCwZGSZLk+oWBtUlPpKIVtpY6W9yF1lzgdF0/VjTLHJoclyTGXq9pKKKyen
BXw2ihgqG1ifup6xNJiFU5qRvGNBGLfcfhov7CzgRULESs5rH9E8Nya8vBO+ctWYqdLSUNt2+H9i
shNtcaIOCeeek0PMYBGrfaNLFbjpUV4pNMVYtmdQ7ljeOArJQfQAdAwWiDbCwajQtuSK6B+bcABy
T+ROZ4mWhySOdFdFZfafspQE9TrpCMacRnoCvMl5l4btfDFmSaZTdzRFKTk1pu5MQ6ceUtKnNrlh
mB6MJiAmUZitUnFy+wB/pa7JZ6aCCFUV5SnE5c+U1q8hQmburOmslwzLR01SjsLMihs2fQ8NM0m3
aaDRtAQHV3R1fBD9hqZAPBngmYczQgvShjmFiHrmsff7m0kPsV9O/bMYmY9MIpzMqMvJSxlVGIM+
Rw/ZOLdqBx4oZGDTlXLmCSGQgz7sDiPysp059fA9zKI6UJmdCKPsnY77jdE6dh8xLO4c6yTURjoR
btbotaMK4K4mArtUOwhebedwMkk9zRDgZE0o8YrgXRAtZO+0jN2pqy7TmLE11JJK2nnwJsscg0LF
XJo/29qoTxaIeCCdaezkFah3P1GqjQU+htCEwOtMkBBVWV8b8i/xquA0y7qBHmoeKvaMxcQmfPpA
ZQNW1+gPhtE6w5hig2z089/BkU9yVWeAZcKKBDjCeWkXoCDoMeiPgX4V9FoGvKxB8ub9OKlsHDUD
OW6a9/pmCfx1KlFGGS4EpzmTy0MzL9mTCia2TMf+bvgWXULEeOshQzfex/FDCfzUS+Z8R7invrf0
9jDFWrtV4/iiFRNdkjTQSSZRu50RDZyF2iCV9kHRSfu5Zz5YLpv/3/f+vvTLn/qzhSxNqyea1RlB
H5luKNtab7aBZoh7ZGymsNYxFKo+nmBlJDs1Wv7g71dyzpg/t7SlI976oFPM2lGvfeuCAZoDG6UC
ZBmoDAyvr/3bgNz9DqVuF9nSJX8zP/p/1kFiXBg+JYCVNH4xDdnqg+OCeoVeI6mb4WpOR/9Tgb8y
XJvKtdASAguirQIHDbYb1p/3oHegC23FbermG/0f3zgXLzr/FBm9xHkDCMZDvkbNaX43YI8ka0R2
2iW3VjXt61fjQO7ZURAdYfuAmVSATqPAP+NPte6MCMUvYyefYmWtvCQk/jhqYc+QFl04pImdf5d3
7KJWdTTKcx/a+jV4qNm2qb768siCgC1XYR9hlJnvCc7B86XIdhc4RCN3R5TRGcmcOQ07m7z2iMiL
mmwTEhtcpDDyrfoqxFW3zdKjadwF4R9vHXGeo7xihEPaQ49p+K52CEtaRpGfAKTGk4pMCzg42Jcq
uWcvVN1qvpukjYhckbXjioek2+WP+CF8ICWglYTtYVO4nbZRHupXKpPVTZICjJyf9qi8Wl7Mrbrt
sLUZ24Bh4gomGFw2J61W8Uf/mRHqdQ1t88Kbm4Buju7wBLPTv4X37iE5tbJGansU6EnPq+mFXQ0J
Ecl2KwnL6ao/kTBSrusUFcYqfxXBLQBducckgBLyAVuztf32NJ8bMkAOFuZhNJQ4EoYVmS0DOUze
/DJssb8UOM5YwjZMt/ZGuOLaTF5+yB7SWbvnw1rVr528JT7CP6qejE2+85ZU5hfxatzlyZa5cYSd
yH1d2W+dhzdgpjccr4VDtjePNI45SN7jXToud0DAiWPaBk8Gdr2T/9TH6l24jl6KQt/NdvNG3b8i
nNyER2LKq2dEDBMG67X0r6Hk/YRWehJP0vdIu3+lAbG1k3PNHveBHeLJApwpu6LcSJE7qC5KjJZN
9WTtQsTXRCjvJkg4yi5+NcU1+efS6Bk0mXlU7e5eOfmJczhagolEQS98LAZ13eaKYOEMiAM94Mz0
gpfxFbTXSXOjnfFa5xdomhAcYTY+pat88XfUpkkFFKSFwPZT77M1yyDx4Etv1QlIS0cJ+t7YxVu9
92kDPuEG2sINNlSOjm0hIIU44SGRjp+pVx+NS+l+glNtDvBTN6hysSDa4zOB3CW/GFc0LsUbMUD0
oqHiJA70PHyE7W/8C4sY8UQDcWOjnETl0m6lPU2f4YOlTPlizrcI6lGAu3S/iSlUTgofDErNbf5i
fWnEYH0Ur8KakQngo3u7NwfkDlvpq/kQkw2DVgsAFamT3RoVKMHxa/MNxPILMNDhH3kIdu125+xl
cfQgxQUQsk1e0mEr3OkVxcRAPmkHiXeIuf+at/gT1FW1AQV5nY1V/Swhe75wTpx/gS216TY7iC/K
1bqG8Y42mA+51BZOfEIc1skjgRn3Jah261Ju5BvGRLoXesVZfxscA+5XvQ/cfFv+wj3z1/EXOKcJ
fHK2h8ZD4Yn6i6wYfLTFljndvjNu6RV2f+T0wL9e6du/icCBz7FqaxRNOG22GQsQ5hnUQL8BRCv0
uh1b4sr4RscJO9o0TwPSGmXdsgLd8SxU7DXcNDJysFVpIc2zNWpPEGnKjk9+VT7CT6irs7hu/nFi
JbhkWqFOZBgLkmPTbKVLiPrYjQG+7EmJrbnY3EwkXi1b06J9AKZaXkVM0mRjsmVFe2FwDW2NABp5
nb5pPP8VzqM6wa6/IYgc54sA1ns93eJX9NwCreAVzMhG3UjHaYvxTt0yMwVC9dX/C07msSSIyRYB
hQkv48U6zGeBISoVw9E6EO/i/wzmGnAx+dvYRtmQ2BElarc37W5cjPfghS3h3dgp38Kh2fL8xRzq
aRgAvWnW4bZ+1B5ioAil6Fo8WxvMDOvwXf8N9sjEg4X9Jr9jM4UsxESiZ0YKGdGC1+AyyLU8qBtw
JxEAi4ptWTC+68yuf0Wgql78IXJJb9JOIifiMz5kT59bmxocvfKwatec2pDJFDa/KdpzylI2+duK
9VAcXHUHnREY1eTEv1b7EGDh2drAlqkewa4x6CU3IdAWCpuKutbu3rNdU5LPwtF5tYBwdsKRESwq
68lWEMswANnOpC65orwCqGa3wzrcGEizr8q0kp32AZ0OXC4hlgvBjDiOg+5aPCbSGU7gpt1SusuX
6Cc4xoVtfov9TmdNvUwSjCensw1onxRNo63+y7ftnhlnxlusXmHJTcMamNy4R+aL1/iUv1tv1OjS
oRJWhrFmDCh80udHjut/a6dkWMmXRIXmCoKKUMwvwIt8LxSPNSQBjiJX/SXor/rozfvUbtxmwWpV
LhCTVf+VP+U7eAeGRl+0fkLP3OenDKr2e/iA3dz845GTgDfulS/hxqfrSJ5PsgNz6+HMB0EectTY
0R0cj2VdofJ1Ejlqew0btMBV4pleKU8x8nRzM+5I95NW/VZyZ0Qab+0Wqo8Ftipc6d+kxSaQH6AP
7X3RBp3724pbwsFlmV6Qmz8aBIPr/lV4n/mkCQ7nMHY29xEw+3GTT7d0nwIK2cILQzZwCLfql2pd
uzPCxGKc1pPT/PN3irC2Iqe7xdpWGJzmFZIR/sXWx0Czyvjw9hgUp40MzKDcDmetO+ihixtDPhi/
kCuAHGgLDZiZvHbt2O4FmOI2QmLtUV8xdBdfOZrLDRyY8SI4AZIalLUGymSgnBsezNwlDmibtdt6
PnOHNZes3EF+DcU1AyvkD92ebDgTK1LuyTf+viGsSLCn+zTdgFMYibNoKxPSfFbMkfTQUXLH1DzO
7JF+pVKIl8yeY0uihnnnICl0Rwq28qe+tdZLG2/BI2ofcbaTrixQyJ/k6JWmYH5rztE5x1PpEQ8X
vHRP4nNILeOJYVyzAta8A8jilP/IJAvZ9B/aeVTwqTicilEG6NugOFWJR3OOcg4VUnSCQvghH1kk
0p/42n8Y9O62/Ub5KA7VLvS6ffuu3srUnZgIoykFfBDCdFrhgQqJ98ug3lbGFo5r5oLH7LM9ZKYp
P0NexQIIg9o/B/NL8V1+lCHOjRVHv8ikNP8JtA12j/wXb1em/uAtm97wLmLDSqHJoQDVsDCuqRmJ
ATvX8kr0aJPeczfq9s0L007/KYCPOs6/xUF/Kd4gwPpb8x5Qfnn5Aw/qWmnXI968Y6nZJRcL64i+
rnhYuUrcbFfAlDUKlHX6Sh3X5p/kJRe0Ro8jfb0nrxNzKOYBti8P+AYGHfPGxM0vn1p/FS7ZC04Z
8A+U40yvY6SiX4g95x82tgpjxD6glCCNZy8+0a28NJw6PDDCcFP8k7ltEEzTV4QBd9WO6Ojjx+T4
1Khf3PiC16cedSuGH6LpyDOIKrv+6Q4EK/HIsD2hqkOQ/yDCWfB8AGIw8q7JXqltzSm81DF30dE8
APylHpnJJTqGZyqH4INnJt33xF5igQHPCvf1RZ+9MnYWv22Cgn1Tw7zAGsPdpnnaychWIyiziT6F
SgA5Un6y0jZMPMsXxr/Bh8SCRUUV2xhL8j2s9fThSzYpHu/CRzl+iMW1J2Pnja5zIIAEpoKKXCQK
CKkpz8b6PqqVa966ckO+MVEJ+ZLOwCdnfXMx2FUTyngONDtwf8fsPoJYW/WAl+ya3OAVXfbvCazN
HUML00kJOtqlZuTnVE9Cu0I2IZh9nNqjZh9S+MkOjWBT3oavPKAFynFH9bJr4CKyNVk/vXSXHorP
3lwF+/QenADNFaT0PDsEOz80Am7qF/MZDqIUrOYG7491QLEMIwSxuBdd8hsvW7qIH+JVudPM4H+L
O4ozwjtenx5FMnL2fWFzcQEyftC746CQ/jT+HgHJMmW/B9+sxhm8JUDcJ/OJYfcr/q23MSO9XblR
//kHE7Omz5mPGhk2pXXDy0hfrzwMXgZp1G42hETFzLA4D21bONnTW+3FG/Yo7pfujVYB+3X3RuuD
dNUaY4tNrvJZvQnvmUOSBqTxYNXwqF4S1kOEn3zk7ScYLvVf/cuuNUA4nsn/sIdd2NvAk/75++YZ
1PsYMe9OPgi24REfSu4KxJzO3IlO9Q6YJieH8cmH/YuEXtBAruIDMdBKEJXpaPDj62v7ipjzaU52
gf8R4SfPKopQZzqEn1TV8S+rH0ht6Jjp10SDL1j99GRQsCtAJJ9W7PLts7uGyiH91t64O2/Rp+9m
WwuWS2Rbe+MEYlv8ZraA6MKaHyENzA3kjjWr8YdwELcVRnkCXVaRzeqv7xmd2OGR22psNvGu8UIs
8BfpZVlsFpEYZzhjJ13K5RBrMmFw6ecFp+lVenuriBhobdo+DG3xnLMxVh/EaENkddQTNw4XKbxC
3fzB/mreyIaIfuN7/49NQHiBxvqe36fMLdgnrr477owX1igeCuObqdtBOUxejFH4HRAlxML5hR82
vreB3c07lXxShSptHe6oiP0flOMc19Hexj/kvWdURuqGvSc8Yq8Sb6zywWrEbnGM8cDci1PxiRzd
Oiz9TYGpz8a/BS8hz9PKf6Y/3MP9GyX05KHHFK/RmeVIZsnBcrZi3NU8m6f23jxZHsMbyOJVdKkc
Em0gwR7hXzrGfpdcxY3xBgDGqRCUFg6LJ4ul9k5t/dp/DFumMc/yFYGaYE/oSL2eUtqZ3jiwQ4Nu
DiU6SYDdjsjIj2Hfw/K4m77qa7VgotcJorDcHu7m2zTuLbs/+f+G8RkTv5q5mugCWAXRjap/a5wA
vXD0Wxw+HOIGbIwLNpEHaDxVw7789R1N3hJ0Qzgl4GSx2gYuf7Fwtf10Ks+sgmgOidDjxdZufdO8
0eUTEA/KpmEg+IrHOFzBuaIlAfS8oC/ERslw67SUz3gJv3LKsnAzbsTvijiKhmCl8CmwkC/ChVW5
NY7lZ/OGnULm4CldCb3V1oFGLB3TfdU1EEEPVup7AqMZ7+9Xyaj3OFDh4zUzoEej5pFGvI+h6SNI
fC6ekgwzjYZIivZ4ZQFw7qO/74M2XGdJW3GrWMm+kXp4+DX7OJ4n3waIR9savrKQKo1jtBrvW28E
+DNazi8DM/FwHDLxi3GXRNReqJRRiA7dJSEE0k1zXk9Y9lidJx6GYfkSI7tZd0w28HjPCjK45qBK
I+XSSPzf35fRrI+dWupuooepNw4gfVqVgpJ4uMqzfqyforH6gyV00EqRc9GERZ+wyUqBk8rfF31+
TQ0hcBku0MREYAydtIbMBdLniciy3oYlhTm6RyyINJ5VvKcoOWjRTvO3qMV3IbkEdCyGMjARDUj/
Ie3MltvW0iz9KhXnHlmYsXdHZV5QHEBqpERJtm8QsiRjnmc8fX9QZlXaFFvsjo7IdJxzbIsEsLGH
/1/rW1ifq5ve1N/0WCX7JeIwZ4u9x/XuwpL2X5m2yxzKFdhTzt8Sd3fpj+9G4V17jQdMzPRbzGPf
IlsngNhX8R/zIFpTd9Erpwuln1geh71Tt/FmwmpBZYbGmVc8mfXzaKJenf85FANE1LB+I2j6IJPi
oRrq+0aZYuZI8H1D8tLbBSXU8XksFDBapupSWV9ro3MXj75bKPqNwcFTdt59ppkPjsfhyNGJ87BH
TiyVQZqbt/do7qz6RjwV7WStYx81kDdMj/2k3/I42MDkpkedqHgTSgdytmuXgLJehW4pO+kFOPoC
1zOqqzob6m2Ly4p5Jkm2lcPW1RncXh2Dm0rBdIIZYyQwot10qg+Nypy7mLVzLRI5XHYZm0zZUQws
U8pBymRupNRfR4rGK6E73iJEnEF+p4d/9HlqrV9mj/BR8Xjr4jZZWwnbhVZtiQ41b6Iy4DSsiYu/
/o34OcFz0UAA/Ql0EYiXHMuWJu5MPvQI6GIPiZ51Cgzm3oQPkUswBR3rhe6FYOwI2UnLTWVGu8KA
YltU4+PXH/+Z7zJ/utQMVdh0iMwjvoszWENj5U7lqnH/yxuIcqh9SgcRVQxlFiiBHqTapeKV/vpz
NbBDny5b0w1HCovmlnkcPq/WdjHog1bRaUnn3PXbvrKJ9O7vRhsv/KSipk+ra2x4ZFSg56SdzMk2
N7YQyHZnvsp8jX8gdXgCmu7ohmlKyTc6egJAtQgnNfgqYFs7wPUKWAjlPcgFqsjb4NYHCBbNQBiG
70D3rHu0PBixkp1w549nhoNz4rvoGlpUQ5iWLo+/ixV6mk46Jr3yEoBiFrHAz1iBZCxeArxoniLM
M0/CODUAdSweDhYTFRDbPER+JwrRsZuKQiF+KKPc5/Tpo2NY6CTZabUT2Srz7Xe05kdReABjwLni
RC0HtvbIAXCZEC2WEHpvUERTsdIuYp29vmnxl2CuYbvFcVVVTwINSDGiTG1SHm/R0gIn9BND3Avi
sFUomv3XD/XUM9UNw8EiK2bq1dG4Hn2zYFXya1ekLIQ2eJiFXfZnXp6PQXo8cgydd8dS4W85jv7n
rRtwOo+NJDKrq6wDbJp9lzqXvUPxu+GNKSjBOn22nwqAwb7kH3qxHSLrGv/HgH092cPCA5JeF3f9
lWcCldbwQQvzXTYzs6T4kZTV9TQC0ChsaPW1d6e2wa+8Sqv11zdL/0TP4g0wdNvSVSk0qZnzEPlt
CBA3OWi+bnAcmLOkfSeHVmCjcaLVMkL6IyMwTN3UMbYDtCd1LiuLdVYlT77WI3CMIYzYw7sv9XcR
V4/1zFwwfGgFE4BFLxXVmXfk5NxhmDTuZuaYbn/8/m9f16ilnTshX5eRddFqUG0wXAFvhHqhpd1j
TEt99vT/GKzLyKB26SOAoyazSARJal/fupPTN0BcoZoo6hGGHg0BH2GJpoixcmOL7olTxuNypo2M
ATWhUgd/bfE+NR0tdp82Rh+kb19/gZOvryEt3VThvNkMxKNnh9/kn2NwQFC0rDSdInMXIhIdH0Ub
RQudRLl6fvPwZcUAQeaH0+kPkaCuNONkBmxy2NiHd28GokyI/S8aALGNE1Nw9a+LpIDdk3DKlg32
/vEAbPMnnIhLbJQUTCPSQ6AsNTOG6usL+z/cWWE7rMa6KT7NS2hQGUBq5db5pdVSYrcNXIGo1tYD
qJkmQks8aXKbUDiPIL98/emn1kVG2Ew8UwHuGUdrgjl4ZmumrAnjzOlRKE30GNx4aaON5pNmZGUU
SPrmzDWfmrVMFWKSCd8Hkt0RTi4eWjDLSV+508CzRHDzwxb5j6+v7NxnHF1ZaDU6PlEGLCK/68mu
NqZIz0y+J8ckL4NmSN4LmtzHY1JGsFr0hpei1NYG4UfqyCwiBwaYlWf74QMTZIYrq2yv8cvsMTXR
jEc/nCRXiVdehlV33an4QwWpiz3J4RvToWIQjMGPsPDXTY0CuDMYya0yPgYFa/M4A6N8574IvZ8z
cEx4qDS+vnHa/Cr/OdsbqmoJQzD3SCT7R2uKaRWtoQALcn3E6YuGZXxhktmmI4K6iFJeM6dOHnF3
03IAdwPSnK5Jwda3kNny668iT30TR0g2q5auOceTTmk7qhgLo3RLkgN9mu2BTv3aITvdtMf9UDXe
pQGwIjAuv/7cz7sTVJMCYZ1jC90QH3fot4lX+lozVXFSutMUAGDlnay52Rd50eFHY9KtvHP7oXnE
H91zrk9YDsZ5yzCPd8eyDsNpHAXuMJPMjQhlNlvZb0UVPX19ZSc/x9RVjQfMbG7OV/7bldmc4QxZ
ObkLMBzgtr5RiFIPS+/MXlN83vYamvPb5xxtthQjsT2EI7kLkqJRJDlJONtWhF4oA7IALTfpK94n
Yb7N62hg3i6+m9HWKaMDl0+toWu7NbRhNFdGujLQY2lGoK4jdkKLKUj5xtko+D3IBz0KttIEcNP6
1IxMOWC/L9RsAz9UWQ2WiqIXuk8rgQRLz3/wU3xguscxPzK2Vln766lb52mQXvUmHTqtc4id8U0E
8DlBKPn0is9c2fYcKPFM9sgj6eUX7WsnVOQFcUD2UolfDKDIS+8sOZ7SavOHBr2a+K45KCXAPhaY
m/pmmW+RIWkHfIw74Qff+9RWEa5C17EGc+8XwS8VJt4y9uhgO+T8XaST5qwry/qmrvVouuPQTAoE
FdZc0gDvbOw2UYx4QAzBUzhNBz+8/XqkaCcWJjaUjsVkoKIMs453S0kyKQbHtNyNUoAAetA/AIfe
w/9+EJX8STWiW6hjvMfO8yzT6K6WgQmkqcfqf5WH1m7MzAfM698srVxpQfE4KckPzTbgHBtNtcgT
fTONAYWdkiAp1X+qOpuQ5sBrLzAlbgZPfatIkrWdeI+tjS6VGTzlHa1TBSCoIX8mff9gNfJmatoH
Pabk2nlrM8poiKSSqKtgZWIjbEz+QkQSujG0y6DHyxntU928wkuy15vuAcucXwEJz7aGob2NPvl8
inMDD4bQk0p/aYmsJX9xlYfcdo9MOjMMP+L/ympCXIFn4WL+nrrZx4ThtQ+Brb19/L3OvqrzGko4
cosOQoWOnK9J5G4wPNeiLdhW6ksdda43MKdp5jdDz7b4LHbA9q+nQL/zLfPWJ1zMDqpHZcqvcbvA
3AmCx6CPv1dBMV01hKzqnq/cN1l9bbbOm7Rsqvmies6xI97FxLnlWXaHNS6/5wzKmPIwXJ0ZIScW
Cl1CS6X4ZKHKdI4mEy+FWqpXI+poMGS5X427BnLphS2pQ6aVReSefAsRsCPJqJCzqDz2uB5ogsJc
d898l3k5P5pADd0xwU1IWB7y+IhClaXr+iLNXXAgUMB3saIQcxnmpI+il2ttrdshvFcvlKJ/GZzm
VcvVh7pCWRMEgqTEjrw5Qyj+tm+GM4uY9vnUYXBCU21b1wRUzOO5vfLHDpq3PUfZEb7pKYVAKkvj
BXG5f+kN1XcvJVeNE0Di1g6crUDpt22remcWtRmOfHyL4Nuynglh8f/js2IzxqL3xha8rHiECJBu
8P+lyuqDG4KpYzFEw3iZJYgTjXxbzTSNRozEMXYSWXES4Wi0X630MsFOQFl+uIP3N13nnoL8CWOJ
TjyHLlHOelWznGzlzugSriVsdIhzsLXMfCLJndSjlIr5mYf/+WhvcD4yQDJY1DZ0/WgfVsdNkcR4
qiC0tjeNLmm9Vy8wqBZdUh3KPjsk7Yj0x4A/3+UvX3/45x20Oa+mmgMS2pGWdbTPjLsCd5MWYUcR
tJvwKy2HcTxQrVuHdnnV68ROKoiHvv7QE2OKXTu4awcWPzsB++iKizrPW79rEzePkXyiJSzi+mWy
W6Af0a1FqKqR4ZEbXtKI0OPYfvv64z+2gH++baZqcNm6Zmq2bR1vzPwwKTIzKRN3shqT3mLH6LB1
pHfqBaXV2yix9x3mANrbFj1pBbRFT3Wi7MzFoIrnqjUO7fzbIoxvxxovfzEIKib5yzjeG+01GL9d
lGPRd6pzT+vzNMEX59DBpt2y+PrzlPbb/qe0qFvbbcoXx3QfGLiBJ/EWYcL3e/vM6eDUwDAo+tnc
JnZC1tFHBUiFPdHI2I1juAYODg/f2aRWe+2g88Yyxomykc9fP5jPG2YuD2K6AeR8nmyOt11mAVhT
ETFKIH68JOds1A4gGZZqoT1+3PLYS1em7pwZj5+3labKkdxQ5806H3z0Elg1RYzGc2JXadvdmHSu
aRKlaqtXX1+eduqeWirlLkNAFtSPy7hsu4Yw5Ge7fmbt7Y4zfM6LRsGNpTInxtS4ik19HanWWsAW
MGtm2crAadWO2xBRIJAqgnCNyXlWvHMj68R2iXugqezfha7anAj/HFqDog9ZFGH7rfABTWHwYFgD
cwApaGFz2XbfNS9C5BPBiNLODTVrXmmP38d56nMsIGGsNEefzQLSSChHsSst4BImRj8qILAWVCdn
Xs+JAoPptsCgCa4BEklm+KzSAlVx6t8GmOAXfedNF8AHrz+At0LDCCh4qQ0N7/GQxhBrWAkIFuW1
p2Cm6dUSZxyikILkVq/O7hMTE/kwE2Q+oGNNYWKgx02CT4xQdcQQHywDpRQrqwde9PHHAeJJ2ElA
nzCRU2oFB9f3P5qa/LkOJMOUq7Mp3l8HwiAqDY3AzF+grofybQDup+SdC4hLXuha+QLgeV3Mx4Az
A25+ST/dWCHn0owmpHk84KYIhmtgMtGNvfLDi9DLBdbKHndphRqtBIjiWe0uzyCRYJp6w52zMor6
7usvcfLlInKA9oXUweIfTSQEsrJ58PPExdOJpIrLVmPtIJzmzKHtRL2RESxtzr1M6ja1vj9HMG43
IyvKLHF7g6YT2kSCEIcZk1qX3Y4t1AHmAXpwnk1jWPug1a8qr7vqxXTui3zeqcwVeo02kaD4yd3/
84tMkYqNGDSrq9VwL1p+WQ7VpvZf4nT8Zs1WzrpOflaldTMb4VPx8//9hnMXTBZ0U6jqcUWO18Du
4oDZbIy9t/l+V+jL0so7M1nrnw/JFMGYGekzUL4ntebPyxzqONOmnBnDjmkxSDj/i6RIUGc5+3jU
oDwwZ0VG44bEnSz6hlEOeX7RoTHRKyjiMYYHTg7uJNnyzu270JTPKcwcncSjxYA8sNYQOJ2fhk/N
NsRQmJzw5YmyjLArAcKvi1F2tjulb3ak+rxwKwnr1a9G9eysf/I+6QasO7AX4lPnJuEmOTbVL3cc
bhWtBYkcFy8tZVOQkAJlTRL+bJOfJuCXXgFX1bMjJSIwzBDAfD0wnPmJHE8HPCiavKZmEE5ytM7J
Vgfw5Jexi8kYlw6gfwH4AQJlCbUyRPuFSSpv6ruA3QRbgr0U9UYV3x1hHlK0Nfn74GNdCdPOrdku
RSyQoKYDohz4pZMayvbBurakdz02+kEMFDMKBoNqFC9mEz9Jo3lIi/xFDupVAaiepDa8TNX3Slir
0ldQ17JfolRNCVIeJq28N6A1FZJQZ91+D3Oa7YFIibDX7Ss8xvedAQKmcKrLoDXAW6hrOvxLzyEq
ObefszBdlQx7FcXpoIK11K8ChsMitkJYOz8+/tmx09XHXS5KKipB/jNSz62q5sln71BhZf7D23e8
tSdoay4ppKxsZbXLgC2JuNv1NDmX8wtR9T36oGB0LY202CH6aXOnSYs6kC/3EvnVaxvU20k1D0rI
LrPpmbDLqnyAxXE3mVXPtlRexFXwGv3UJMiRNkCUYI93OLzcHBZZPHOmnMRGGa3Ybx2DSxRWfdER
y5TOc7Hh8FsqBHzwUgVunQ4nQe7fNzX9LEc5swyc2mBoqskxEoO3nI9xf04XidMOUQhAxFUabaEN
2b0/eDs1Wml++ZhX44taoNXxkr3MxzNnHP3EEqQxGc6bZpq1xvF+X9d4q03s2+7kaW/g2r4B+39y
NHJ4ZfYQFT9azXANd3y3Z2OZhXAn+KbmzlXuGS+iax6yEqCeKOj6FXOliqRMBBS6l62p92Cpks1D
UCXbr9/VU7MrNS3NZr/PfuzTsbuDtjpUfp67fYSizcm2ZUt9J+0fqjjbTkW8U3tnbQQ4tFBpkkC5
KdCRLHq1fUga1BFOgHWGIHNneo0G81sq1LcJFlwkHrV0fIlr9cyZ6uTj1TTakvRiONMdr76mIqOw
EnXuYqe7Ke2+QjT05DfFpaqGe5/NVpYMpDT7m1GQqv31zTq1seaz58qzrlmSufrPscWU1ze1WTK2
CE+50BnN2mBe8dZsSLi1lOgBZ/2OyLi3IlHfqFOvIbZtsp4Mcb19wJq/iBuBjBn4tKFm12e+3Int
AF+O44zBHoyT29Gsm3qVCXCeJzk1+TdwY+txsr5FFtOlHzgLzqdXakZtybesG9uXO3Pwn858gxPn
Kp6MKg1hc8ASx9vAwjHDJs2oLpVj9zA/n96Wrl8DMW++mbJ7UNX4KU/tqyEWNyF+MnQeeWR8i+rp
rXH8vZKZ3zIg+4qJa9bRzrydJ5Zj4gg5eBkma9Kn7nwH3zKbqEOjhG45V8/Zz+UhqRlAoV/uRZud
awafOIUxIas6YY06kpLjiYiR4eV6PWUu1YF15aOGh2eygLy6LOzgIQpG/uNw5nWen/HRyku/XrUM
gw60qct5hvrt4F5M/VCpHsUrHMvPEzrGAW+401z7eXau8O2cetq/f9bReJNKFEemORfKJHysOvQw
mGqQujjhaOFLOeQA2ASyRtPYBGp5MxW5gwlHXIpR8tLaSyzrh5nom5okpNPPqwoSz3PzGVB9Sief
dBJwS8m0KbSWFG1H3dZKccASG4DQNxqKtVAkLp3Loq0OH+RjJJop7UfYfMW7mWnuaLAvtDqwK9G0
rQNtW2bOKsu72zF888nKlnWGks7ZCTzYlFz0IXebfNyopbwsqu5GpkBflHFTTfWN0peHGIAPEb0c
mzmBdddpN26NFpda2f6KoubQkY+ILfVmyCCYpN70YCV0SnRJpFGOSfsidEDYJMO0KH6KbRBzPMtN
CfPFU78RZfM9rm23AlmmjMZ4AUhbDstOJSTHgEizLvGjfRAuJZeyNlFJ4sYzdzaaICfyy3U6oJRW
05cCaRaVxZocrOZy8scEFmrGOmKXJPnkjEDwAhvTmHSgSH644w3GCUqrZRP5PcLNpodNByiqHyMC
Itr4vk3ZJBqSSFjw+Qk/YqbuI0uElWDdBIND0m2LzldQwV4QwvDNK9FZR9LYZMQCCaXYg9HDo8Oo
n0S2B3W+NAr2Y446bGvyyA0Lahypl6IjO0jG7xJ7kBPWB+GJS0tU712Y7/0q2yt1g5aCOPrAxNKe
v9ZCe9YTfItZnD9FwxaW4cKxwd3SOHh2gCN5BSZvIMUycAOLnxV71yqhVi3gACOw1o2ynYfEYJd7
OTqXwh4xkfIl53kASPoGfevGiOEeesFVH7bfcscfSLMfN19PlyffH81xNCYHA9nK0YHVLuuSdFkm
JL32lpXNjBz0d2NB4gUqIXO0V+0kL7nEM/PgqU0K9Q9Or4gp0CodfawVjDBU/BEXGe0fTZU3WZxS
z8/OzESnaq90huk10rGljSiPPsdEHAS8XmZuP0q37Vs8UZDgU9y6VFNy5HRAN4O9rPTrkFicUju/
Uzg147OoOjb3mCrs8cFRFmmZFr1FRwEPR1KiOG3Rv/eKfcV/vkEowKFPLDx/umfyXwUhileQiFdq
BSBZUHwkUPaqaaq7WCdSS9iXXkq8cG0BS/YIoukhZy5SQkGdqPZcP8necr+5bwN/B1f8Uo4dMAXS
pjqrwqGQUc33CQrxMRCnfbscc/tgtGDgYqbLdpx7hIlyoVfQSoNxdjqp44uRTW42EbgTOBeadEip
VRHyv+l1jDCnw4BPrtfCMcL7sthXIkfDbmIaUJvpZX6aOWQw/F8DIcWR/cRRKk4J7i1G8FnRnkzP
S8i97ER+eEqPcGHu2AXMGwYcvaVGRvHC76JrwSaVrIIInAJVqDp1mqUedT5VBjCOGgjhxAs3RH6Q
QoBAvUmKd4xUgElV2NxDB5YfYUTvm0QaNOahGPpyPaL5d4rGB+8gcWhrcCjoPTqdvatVTJRJ5S/a
AY9tFz1NcQF9I51F4ng+Q48PmLGCX7+Dp9ZL2+CILtG7MVTnd/S39TJUayvN4i6DfkiPSX9M7eRy
7NVNrBFX8//1UcdHtK6A2p+DfHQDB5JiBl84o8YOJvGib5Qzl3Vyl2xzrkKXghyN49yf16WWepGX
ZsV1xW4dkKbnZ6tgyNfzvj3Sxu+aT7wYTnZww2cu89SuhyoNJSm2WpzDjrbIdoWsIEuYXgbavhDQ
0xTLS9PcOIG81AqeL//+9Y09/YkWlfw52PRTtQE4NeoWOIZuFVUYwKoDVJkXzRuf86R6b1hDoDqt
vv7Ij6njeJ8162OpdaJWdo7FP1NdQPUnQcGNhiS4IFsdARImMJuLTHq1WkyN/VDDZiILrk8ehDiU
MRTHamSPUJE6bOF5j4tmr7BQ1Zhd8ZmmDTvScNrIEWmDpeRQJ0gecVLrMkb0RqHLwxQ3be3CsS+m
atr4XtFcOIL3rceVRtYAte3LDo7uknflMgzhS9G8rS8076FKMMY1MOFSabh5qj8OsrzLlGwkEN1b
IWheBk0ATVgq8VInP4HabI/reHaflzXQJASAhITlF5w+sws4/t8jAXXCAo739V09OWoZswatIFrT
aFD/HLX94JGVFsjU7cviPRmfJLSR2Ju24OtudHPVtMsIv+N0rpB5agDBA6KQSUHX/HQyqDtlDArd
Tl0I1e/RxOOTU/0yJs1LOmswhqrYw/05fH2xp1Z/Ok8o3tX5l4/d9W8zjyqrGEEy5MOYJYTIaSTk
6LTmpb/KrV0ktNskLw/z/uTrzz014/32ucfn52gyky631BRj87ARCWMsEvVNr2vPVd7dfP1Z8tSR
lBIoIjGOpcwKR6XbphcEehDK5BpZdD8MXb8Mka37VGP1KiF5PCh+WYS50X2aNqMa4GUXMDOoG2o8
aM+rnYVVu4b/luTQj2x7uI18Yw+rckg9AKdGgshP0d58Gy9WbQLL86zvERrJla4jyxuI3athDAYR
4BxremxakCZT/MDcCLsX8tQ6yLbsabFF4zapcWuT3Pb8YS6xRUSqNtzwhbyJc9xIpcJ5QwN/veDk
RcE4Z6+vZAdiNmosIdSdPW3jdxYZd01Nmh7BkEipVpnVf+8msycEjmOP1lgb5F43nu1Dcu6BX5Jp
whLcwJiIL3wdhnBsDHszCXbzvrmsjGfBjnioGRtEKqz8YHg2/YkYrOYQ5e0NcQ/FyomVyyG2Vj34
2VAJfilTNa6soNmRMdvcWFVAWhTmVxJ6zywxp14aOQdQ03jgbT0WdSZJUaO7LKirF5yucuO5A0fR
qOazVViXNHyfGyLKzsz0+qnBK9Fk4IZwaBUfjyfOlz65hUwQduLc6ADvkd16+lKrL0pIuOGcDqXN
Lbg6lK7tRUQapt7NQO6760fpQ9XS1ix02r4pqR169Cvzim/o7Qm36qYZLRFfwuKFl9ACVAebtUo6
LMCaBQ3i6/fihFPAxGOBzkNnuqFWefRe+MqYoKlMYB556Rr9FA53lYr3UGk3ZspVkb9VLEJMfcoI
fz1WAsL2pESYPeZUyH2MiIpsNl3LLNxkD6Tqod/C6rQhtQAnLvx2Ij2Sp85Ye7YBPL6AeNkoBFAk
6hwNrZL7GnaB+/VFfU78Bv2IaECbN1OC8s88Yn6b0aQ9irTRjcQd9GhVUlQHpSYOTU6URaUPa016
xTJPQYenunYI4Ctwhs+w9/pkgzRZvAljjgFQK0UgzsxDp4QYiLZpHc27BOdTYdYfrKnwOibbQgRX
bZi8KEm5D3KM0ZaJEbkh46SC411bwwH4420wNNcWra9F53HybGrnqV+nQfbexDwoKPXI3NL3kbQC
p+dHtJm4JLQGtY+p/DpzT9UTMyjaCKQCCNxo7Bx3NdXI823KRin67IogpRi/XzsybXjqjuRnNCLc
3WHKw20f7GQPeiCP4ulaqrAb+uBNHUv9lgYa3e0EYpDhzfmcbYnqTRtf/InXZUx+kg+ZrfqsuYWO
CveEZEVZUOPIbN4WK+yUZQRXldxOXrYR6rglwnsmKwCVWe64SSxN0nYzzlLC2OU6CTlGQF147nzB
TQl2ANSA9CUUKLpu5pp67/gU75/r0gjQGkplpZYFylPFuBdW+JwhQ1oYrakt+oK9klDEVSxfnZ4p
2I7aN99Sl57FbibrXIRsy9L+AbH03ff83eDDfvIja+kb+X5eTzrnkRjMH/OmsEmM57qqDlrbvun0
+uibP3ehrtH95wcbanMI2PP3fbeVRUODPLiEWt8t/bD/de2pxo1kNfDNKN5QLcSSXpVEpkhnTxwy
x0eIgEyxHcyvonGnZOaOjuqPLB9fz4yFU0MBQZqhIlrhUHvcVRtpJiR1Y6TuEOUJWEhjAd73PvXr
YcN5jvsTyn1nKoR4zvMXPps41c4oS05sWjAICnTm1ryiHxd4ibsuy3TeoMmcx9cnxZPtgBjuZMm9
QU7qyrFcTfhIFyGs5XNv8YnZn1IJPR3KuOwQj6vvGT32tk/DzI1bQiSLLHLNHIaZA+h+aZTYq3LM
SFfCerB4B9apFwAPrV2vyMl9Dhqx0bPoxmtLfWuMcwRgJ4EQksulWtuuHbxraJlLApMOoSA4lL3F
hl0Ne8Kq+ucq9p+vw//y3/O7fx4T6n/8F//+mhcEr/pBc/Sv/zjkKf/7r/nv/M+f+fNv/OOa5La8
zn81X/6pzXt+85K+18d/6I+fzKf/69stX5qXP/5llaGrGfftezXev9dt0nx8C65j/pP/t7/5H+8f
P+UwFu9//+vljUcAjRjb82vz179+a/v2978ocs2yv//8/RP+9dvzJfz9L/elfwnDE3/l/aVu/v6X
olnm31BPzmda05jdMP37P/+7rf5NN+cZEqk+G4NZ0pnlVRP8/S9d/5tOAYpCuIrqlY0oI7rO2/m3
NPE3WhUWI4meKSB/Nq///c3+eIb/fqb/kbXpXR5mTT1fzHyk/veR0EQHJFDV0nu1VcGbIY5K72wC
kymyfP1BLSLFTcYElWGCJyLKtOuYBMxnOOcZmF6wf01rPoqJhqhOMPkuTgsSzbTpqa4J00m8DIBe
qBKrM5n4xtV02cSlQnsLfIuN12TTSQJ0h0ZLV0XTILrnvJiVln/fCyWDOl8fQkDKFF1dx2yU3RgH
tD89YuvJCLpopMKeER/tqtV8BcaKWq/8vnZxhNk/hKSsk1CxvEhkAThf9AYceHbeyDUdtvDgl2VX
T3fTQLyAaueo9YlLWMei3ZeUi7DpNvoabG3MkhmJ66b1iaq1yc8GCCrrh5KwNdP2INspjXXps2mF
7Q+IzCAE0Xdwv0M2HIwcUC0FJ8ZSRbAi52evcoh/dMCjBhBsb+uuf0WRTKG8MDdk/bSkQvbthqre
z8Yan0VmYqj3nb1uVsAlm4oDxUhMZBmn+9Fqkq2oacMReQ9Irwmt+x7smVk6zXMtvF9l0XZE28h0
PRg26SxmUqzCFoBPqi3jPq5dnXCYlarVVDeicM28095Ypn89g9u3EfmGWmKbuzwffoEOiG/7Vvmm
hOoduY8TwGLoUm1c+w9ZWK0bxwbCT4zxdVexndOLxNxGmfqLdMn+MgzU16iR9k3lYLuFV14sfbVp
3BIDQzkQGFSQf7mhnVLepT4bvt/euX+N7N9Hsj2fso8Gss2Og5dDnQ2gYl6HftvHpZNpRpjebfrR
0UVMN4kwBViXwQAoybM6b2tpRUPw5EWQJvDX8L5ZKMoXIsGXbgV6fdtJmEYKyoCl3eebPu60vZMN
MGOmzrgrFzml+oOWF85iGoW/c4oO7a3abSbi1VYJQAz2IwAdW+0m0eJiW5gWR7EmhUA5XPg9Sbai
AnKglU64NDArX3Wy13jLVqpS1ze0MzbBOJt8k5nd3SSvThG/ON0EPaQJyS93nkBTW/cB+Sbd1P/Q
04wkq5qhKuHstbWR31Ifu69p44NgBtzj+L1+oIKC790Ap2g3qXz4+obTZj++4yaqDSYhTja07azj
ha3g6Ox7apE9YBjFgTE2zq4JxlXfBca1QW6g9KznzA/824TWaUGkx6jc4e/80aiKsowh/S/LkVoy
nbBXawYNI53NXENLqyvSX3Q82NegOaJ1JHSCkuZf/BI4AmcpissFx+loIGON7tOF0kbGnRblWwQh
YhcOP/3MjHdJ0UGQV4SLR+SuDGJ1oYYOkScifaoUjwrvED5Sb9QuuUskwunGRrS+s0uqHuNvOaex
eE++OeibqszAuxVaTzYj5xonJHONDOzvvVpfcaCE09pOygbrc13AbhuZ4lFOcPrqRPGdUq24s3tz
h0YsddXJeMvs9gpfoQZBuF+ORh1u0k5DAplF+dPo91emZyytlI5YYyrN0sCR14qhIC6qcAAqqpTt
/FxejiNgrF4lJi8grichAnTHhnjLOnSTqBPHv9GSS4Oje6D3W7IL4LLnBL4V9KzqSH5zrPY1n8Ir
mh3eVWE+pnUePlhmt42bWiW4lzqGb8QbcvXuG3azF5PW6RdKH8mV2vqqm8p2ExGXzQGouspUSMpR
otx0s104jibrsrC1RzubbluT4rlKKiIMbBoZSR32axmgYA7DulxIsrcZzeOlOkFO1sNWLIsCO2AS
mzctaLaKsHAFUdOy6Xilp64YL2emiIGUY4dkbCkIs9mSeg8/Hph5l6jDunQUgRUkps6h0ZKa8LZQ
xmzdomvH3Tj6111HO4cX/a2xORVVekfgNMnKF56IX7OgBp8JuH8XqsukadRrxtWFsCgvwgS4Kq2K
vB61QO7rbSnGZNectjPSOLW1V/oEOJGrfjuMeyMgvt5rw4wwNGszhKAWW6zdG1s6BRwIfnFIry3K
ttyRm17SfY0LN0tRX0qruTYTb1xOvfhh6ASaq20Vr7XCdnkJYneGruNtrzeKR6pY1uuDG2GXuegi
PybliCaRTryIOaHBHScwc37sXwEoZ8EWxV1j169tFZz15nyUN/898c7QACoCGkKcWceFZMD4c+LV
/c7z/jd7Z7LkOLJk2V/pH8ATwDBvSYAz6fMQsYF4DAkY5tEMwNf3YXSKvKos6erufW9cIsMzwzNI
wkz16tV7UuUbz3nZu7RvFstLNbujoZ8TN+SuxzV0+qeiC07LTJvR+3A9SXrMDF8C6u2H2AR2eJ6x
yd1981u/qtV72g/t1uJ6P6oU1nlqui+yIpaRw2KaL5AGSQbuTgG19d5gz4eomxaj4sh6WWaPty5o
P+fQIWxonaejdvkkG+kit3pcxCVMSxl7/p6wt9H3Y0FKO2+5xVYbmWvNQKtIo2/Ejl3/9rBanrOU
viQT1kjkXaLOKwoJwkANhKG+dNnc7WhnyIq4ozU1mk3MYkJUJ9tQJD/myk4PlelU536A9UomzQEL
5MksfXHtFGe/Nlhyd213ubCByqhxNAQmIId6qIX0OJrEO+UTGbCNVxJER9cXTfNY7UYbSKFdG+65
W8x3VWXfVSt/eAYsKXEHS5keuT8W2a2QtePJXdzz4BPrOXrrrg5xafukdmxDdKcTTtNtDotws/IA
n5mGwiRRtgJ0hoIgLTJFdW2T4rVUZlyFC3UZ7MUzE+dwM865jgh+yTkA7m0U76iQ+jCEbXEdZ09E
fYPu3qS6uARp8avxLW/fLc/SCEkP9l1jC2RreBa5OV1gxLzaYCCcprpYdbBvura6TKufPv75csB6
/n9QKLz7h/I/f2htimcGyTju7k3hfQj7H6oF3VmDAS8qeR6SOYxClYbnxGvD8zqK4WA64r2FG2oY
6/ys3J/5Gi5XhFrLEA0zwrX7MhN7b9QlnAUTbLESEBWlaMQOENF8IcKBlOr12VgG2AsjgfFFHzwZ
OCu+BTWTiSA0M6KvfGg3oSn3DjM72Q0VEgXJtq0L/TUEdB85dTUDxeEss32IBqucy4tIEUwrTyd3
ps4PT2rrPBJLFc/DGiMHXdX8VGNOucwJZF+vnnw2Kh3z2U3KniKaN83rzfcwS6IVCgFO8HXcUgl6
F1fHI0/OY17NVYTNkKhwd4g6ORm7/75qcP4xx+e0AJlGb4O8zqqHcP9xWtRrMfRWxpJ76a1jPOcW
4WItp+enM63JYz2HK3BasCdNALSctOnQADo4yOnS4ukGUWXkzxVpsZlrxN1Ywu1iAQrQR/tuJqZ7
Vjhltz1LbTdjJLh9vasNgeXe6t4EIJKVZ4vK4Jg0KXodRwYc78E/NIJg0sZV7blc7OKVfbCHsgi+
9TVsxVUxYoLlWcMVClhpMoeXMU2GaDXLdEeVfDQcFln/+9cI79l//XQ6vuNjFhSoks4/XyRd9bJH
gHefqRG5MfNCPEjriRizibmAMvf8zE9P5GxjgpQ+mdM6067kYH2U5Ryx+MitEbo1IWpQqhOXlM4F
LkzkOeQSt37bxXURWhHzsTOOuvVq3uOa7IQUPFHX3jFo5X17SV7Z2P5oJtM5NMMlq9TF9FvG6S2W
JPCyNbvQ010LDffh4P9Ysso9cCqurz7mon62w2Nrm2fca/KiVBVZbYBVysQH1FIxRiKo5sgK8uVW
OhxyhVTm2ZBk0pmkaDZhAwR+rINLZTKxGBI9YeFElg+KWw5d6pOWGxaoRLuf+oucnN0yFdkV7Yms
vyVzXk0LGqtdrN4ZhDpmz37hIDmlqYT/KCv6K1FgWFCaLDlyBw3yVLrBInugJalo7FxC5ngsNb1O
TNSau7kb4sm4HdIDe91WlNeedW6OwgKYBxbIOBgUTY8Wy+qxAWYnMiByXTVLsyLLJDAi79JM5fQs
V0I6WaPadGPn3VZoQVEuzewSuqBw7IFjYwAuDFdezPP4FRRiK0fSEzs3IVSXmlBTij8myv6lhi0Y
DKLYlwQcA96xDfZo6Ov3G8jJ6seAA+rSmN1Ntga2CSt46Duj38ElZKNewB0uh5vjaphUhndqMHM1
/t0TkW4b15AbkcP8azPvaNZ9+m4XwA29RS5PsiOR1oPnLheTPYTAetNzeCxKlMV6Nha6TsPaLkIO
sVL1sBuNoD7ngf84tm+VqPKHrqPLEWO2E24IJWXg5EmrvRTKZpRcbypS/M7aAcFdlPq3b01+ZDZe
CqyyJyNWVMWrLU8Zo6JLF6RsAw0lnq77PwbpsPer/KfdVM1xmanieKRoe0l1V0FIhE7By+6UgmVN
NktmPb7YIDd22aITHIZpuFlmYtJ5cYP/w9SHw+yfTzGeTdpRK3DdP4LNPzpSsFvVNBSqe3bBIm/B
muZR607+CUNnfeNSel49jn63r50H5mEvAgr4RnRDG5eaOIAl6bKtBVModunuZtvtz3YOJ0Umj4Sa
PSGr1q8ueqAY1ydT5NlBog8iNmSC+I7B2crAswEakZaAvP065oG7Nwfu7T/nrN2PpMxiIz1mycI7
kU76IWAfRgXq2Szt8DVNa5ITxuCmCnKxhAWlGxxrv+XOZMurJadEqGDeU+GaEeoMDsDGwrenhyLy
DS85JFabbefMWznAE8KScWP3xhKcjTUIbknXpAd4S8Q6YiTjB6c1adT22VhkQusEIc2t0+mbz4gu
RxN9hcuj4jI1caTDmdnWLUr66CLINNmbvXbdoZD83BKA/WuVvHjh/d82V+M6J0F5DOHBHCcZik2X
cLqZOHaVVZkwwMw1qkz7kifwdhCeUT5cBHcPiki2iOLCRmtyVJlTRemCET+c/J9Vk2LMZ3K6xZ2S
nn2bgGagz3Vo67N1L2fS3CGufiF9t1XEExI7xhK/tQIYUPZ+CEEwM0k22KuYjnZBQzdbK9W8NLpd
Wap9TbG3qXyGf6JrCOk1PTbYzXzcBxkIhBHm6W2YC3QNbbxL1aiYSaC57xeLM86baDMoOppGuEwJ
X1lc6M5uQ2ZTkkzrNmmAAU5eFkk76zakTAHlmMJ0l8AmBFzhkQmcdR3MTwyUhzJMYXCk+Qe2KobI
MwH25QRgok6tgGyHkB52SC4qJ6aF1yFyB5jlbmm9NN5YYCm305Ns6+HBK8nMxoaxHXVX/bScB27c
5MtohgXaB08kwVvlsWgkm4phck4IZrjJQJ6acirfSsv9gWBjXbv7P42YW0MMbxCr7VOJmPla1iNR
zZbj7Dz5XpG/+TCYg/2YQKfbtqS77IKBxOAEyi5vIaQtNvfnDdThX9z/fyW9/uF1AbHi78I2cL4N
et3NhzFnBiONX3K8Ayr6PjhnJWb81K/t/QLoPbLMJnhzVnAEqIhdbORlsy80fRfXwLsxVB6OFO7K
IrW9KKnNyM64f+cBIoNYK/laLoJYKvZIj6lbv7WAevaTWZun1nxVNgCZprHlt0BVBxLTRpBZlxV+
025sxl+WnQfnpRL9zicni4RtuUutTN5wxssnnY5H1yDaMnWMmuO1Xd6LhI8dxVGWjetnNwMUGXGL
RZVL4u3CKX6pyro4OPW3dr7z4nAiHkTuXpRDSqA/YxA01Fw+tk7/Mo2AW8uwM3YgXsvrOuH5CxPk
SSVnajJjWE7plLNQJNw4oIbaTkFY7aua/bQ6JRLTFVb2WVl3PJhW/mPutmgOUMXY6bjBQQsJIAa0
XRfZugvZxdk7ygHHIS0wIWPweqipjdjrDY9GvVqXwMne8mSEbJQeypxkJsiD4B8ww529dqEMpH+C
VEgkZ2UE5Pj3EFHs3FLPVrurTLeJzREaSVnjmdyw8fdIhJPaOKouj1UKgmZy7OTkFBVcKFdi77M0
sM1BCk4draKx0y/saZZXESzz3lasiVbsoP0pmxf3ayzb/kjz/rImCwGlS5jva2MRN0kmM/mn7ZT/
LKGJ7iB8mxfRmZvVUEGkfeIIG6gvqbckMDa79aYVgSd/+MvKcShmTSs4rJb9za/B3A3DN98CDmlW
y3wMLYqEYiSqvSBz8mbl3fcVsTg2bUBXKtDPzBBCXrTwkYeFmGtz0reynXEd1PZfJTztuJitBeN6
/ZD2mdg4bceZ5hRwOHpvF4bvFl7zzwDtPBrvIOs5m4aDR+3+/ydL/1eTJUb7Jm6D//1k6YNB0f94
l30qa/n1HwdMf/+Xfw+YfP9f90aK9Rna2XvwIULt3zOmQPwLg6hjhU74Z4x0/9bfMybH/BdZcyx+
oZl7rL7cy5e/Z0y2/y8rDDzTxH5Orxt64f/LjInFkf9iacZI+2fIRUvjhPY/d3zSxdElSSTZEchl
vgtE85t0mWErtHwY/LE/a9su47IFgdVN09cIqe24GJdCW9NN7ajoPeZFCsJECtFgzbc1eOrIdSoD
8Doloud/yTx5mGazjhtvRuFMU+rIrk32JfsqKL3JVXrndsHvuJgnQZ207dPQ2E6iL+JErx/6yyMY
LeZ0I+dpPQRTq1HQgWSYyJ59UyBieiGbBnDiuu7YB3Nz5NmsGJkbI02T/vJTQqacQLP1CYnASkjt
Tcv1oldYFH4BkCXrHiq1GhsLml3JLZoVrIOWKLZhNmSUUfWVAqqDQggrzhIvE9sikV0QlGU66loC
j3ucvcaAyHgHUQ5YEoYxh5m2FCFjlTaMabj6LUtTFTo0on+TGmZM8C9x4GJ+KSbuEVdGvZozpmKd
xA751S8lXQ1T1occFSICV0dzeIcPzZodeIhmeiaFXvpG5IGy3FhUV5u0xEWedtwB3SR3LBnkXDGM
ogR5dtm6zK+2Cp6rABhWUzbH2R2rSLjDNbBwoR2qVry2o9IXMwMfQ+L/Mg7vHsFNrsMaKvD3Di+b
1y+buu+iRn6sgEpkuMT0KWfdhg9es16pWd5oQ7+cOtmgB09Yz5hKFWAejJGbnu/a2Io4lH1k1eE7
gjXo8TpNt8w/MKtbzm2UPW5zbxx2uDvg2s0WZPtaQ9+wDsUIJiRFb2MH55Q2bnkOTHUVyvyUzVBc
SDEFNUhe6i6zCe3vTHQbYSQRqX3oFIVj7XO1thED1ylKLG9EIgcLrrKCWHuh4oYP+GZ0SaU3O3C3
+Hm6TzhM/VifESJ7PnApKDHSPaPWWvW2E9W2WQQu9YqpRzD/HKv01RRVu7OcHlxsWlwFJkFqHPu5
tcSlSNwnUbKaRnDZttPfnbT0YxwWn12b9Q89we5IrACu7CQgFxqLoiSsaarQX40hBHOKbDtjY0Vc
VZuqlNlOE5BVkIbLK9mdBgXXzdGg55dpibrCA8xrY52b0iSuponFljsklyoznjLoZ67PYzYDFTCY
kLZ9ckl6cmWF20W4nB8yW1/BL+4tpqIRi1ZMNqsmLis/gImWvbD6bm4XFt+34wBEq/VvI/ayqy/V
To2jfsteHdE+y/45qIRBgD0tutmuv3KW+DZ1I34RsHZLEhb1aixjFmbK/URQ+tZXTASWtddxE4wZ
fMLHpPTGQzhLg/zxwY5pzg8ZW1Ky+CS/riM4ezPpNlK+kLGNiOT3eUddkm375aO25t+LoZCRIf92
3nycrF7sfAY5jRssu5WM9Cib1SNrBSXKr1vTjYqRNTp8SXo6WJRUuCrTp56OODSTp0E9JGzdxT2O
Rz54N79uXA4Az96KlkQmxKJuq1aXnO/GZrLmIgNm0jyYw1fIvuTWGr7meaoinyz1JTW/zPX+BqVQ
TSzh7Pxk2vsq4yjLETHozNXWva9PC5Mdh8px9mW/HjsB17jUbJWZdvI8d2HyxqT01JUvVdY18Sjr
r2XKnAgLTUoL6/GXabLfbWvGVqjtB6kBKpS2/wC0Up3mTL/7oV2dMuc98aBqIRSTOwpxpciAQxJr
yUAQpx3mNuRQat/wHi9fZuRv6Ha8VIH728v/kob3Xq6sOFVLCBSpEL/1BAixMgmW8xbgG6756gPL
jPXwM5W2vtluQ5ZfCVxLVQ3xCag1of8jqD127JZ7SKDNgXWPmMuDPgpaTiZ2l/czEdibqXTSJ29v
+RPFt8F0rZUt7y6ZwfvEXSJv7OGkGWApnM68FD4m88I+z+3knvEEbvuMGVprospnLSiG/LispTzR
XG0CsvBiGzXylFrGppIWm/jQIdBGpysZW2+deRgCwDdK7+e2BUaU3ye73JIJFtGn6s65ctqap6DS
p4EyH09wjM0pGgw6WoRnfBDUkW4xQxYqqPs8i8DRpcY9jwJFI5fvVzb6GTupQ/VXWI7Af8jy8jES
kssIMPowr5iSg4ING/PmgGTmhON4GVsmug484n6ErypNVmLMtN/bXgu6PgRgIsv0jDZlPpYTLF9C
pCDYvnMXEL5YMA8ANmAxELSPquda01X3iMUjeGzQcCsDn7Hj15+zwLLmZQb9KKOgaazbqOzH5iK9
9kp2OF6GB2fEIpphlPadiRsSlZBU0xc5GJj2FFACYzL5UurqCGb5kLXDwc3Bro/Ty+p3bxhfXiE6
LJu0+MiaOmC1R3+w1VadLOY2WPXYoPO7mfgZmI6psaKxAf6W7XpQw5FzlcUfYwBp2j0EOlNPRXBu
wcnZ3Z00qxeIeSvEC4yb3a5fw92iwqfVNpYnzFqk9UFOmFDoNnLugh2P2ve218/TuBjHIeXzj0ix
ZUso3VJz6INMBJzPxT5RhguMQDGf3wdXu/SELFFOdQhEUbcgQ9rfbEhNO9ZUf3fT4m29jqxMSxLL
qJx+J11tgbMOTkMBZUsN2beK9Kt+gsVGM/GcUoCQ9cZiVxhOMcoPrsom2JqVeUQFugx9VW1triOJ
VMMeZ7HlUlBXX31KIQ/IP0FUdSQYV+nBnavqwUQKyqRIv3e+P+ykRaSLqUDFNCvYkgZAEh3rd1TJ
vV7vjCEMmuEwf+Aab2PRVa9W4X+403zXlbYIkdpMDoy90HjGWhy8EBrwmvKGNpaldrP8co1Vf/Zm
+rPJrJrs7mJvC/tMHvrAA8QrZhr4S4nOelOQG33UrwvpM2IXppr8KB9NKXXFe1VSd3le+ZWPIAlL
RDC/wx3vdg2geEM9V8v4XrJwCb3iPoOAcuuv3XFJw/GSzsgZq6/euhDTwppzcg3aKK6sgvOn+Gt7
bWYHdtkmEO0PM+nsGxO6DY7IkR53zk/rMjKIz56khdO8aN2vVoEdt/oVyQHXtEto05p+LrDNt0H3
3euN1yIfHTSEJNk4OFdJ7jdwPPkA5p1i2GTl+lRKdyL4LnefksD6i5UlEkthnlA+BMee8mnbaz8/
tkMWlwGwmCb5KO4fVLD0O5/3+Ui1Ul4Ca6ZE4qyTOul31dClTJJ0GwcpoF9ZqGXXITdv+v6aJn65
W/0fedGSQIWNcq9BkBTgvAzinZRo9dYQ5o8hFd8d0XgsPsuHklv0bFVkxFZrC+nzoTY5omtyqGNj
qZ+Trnuw/KHZuFP+nK+3rsmeElrwePSYfmelAwY3JHzKWhHAWtyJIKsZ0jpPS92LiOn4dulMe9cP
5nMzq/o2Uvv4GSV6yLjB1PCFXHE/3HOn26/3rmF6dk1tseLVP5FIcsH6fU2KlZkDg5RDaZBSqhN4
gA6mHG5Z7PWsfxgHTqQJU9jafyOv6YOSl9puIA/EVo2FHDk8TjUai7aMcOs0Gd4fm8XrcQwgoefT
1SrVHciNMyETvN6+zxib/yYNSct11PQ2+xb7UDXuNJgm8L/Gajkrg/UPh0TcYrbTI2BxHSW5mE6l
8RdnTE5NPlXfXUWqLrRCe3rvTYYnuU+R6oibSgN76/B33gC4ERv2144LU91oDhHBBrdPNgHnqk97
D195DXbDQloY42U4ookJJL6duu9dC6WH2S90yAQWGDJZFntV5wDO1u+O9PerX18XH89sAw3hM2nz
n4oA24Tc2gf44L8Zadjb3Lkv61XuI2wK50Jg9raXpD1VacC8ybOO6f1bfP6axBmOnpY/BludzYDP
aMEDEGWl+JGVFwNvxHUBKLHLdPexuMtv0RXPA1aMe8UKWHAWl+HqGO4e3sS1xoh3n+Pfiaig6Qb4
0r6Z/UgLImCoRL6zOH4MQPsCGu1zeRqm9osuiry55V0zJjFRmvB7nNF2vo/EH+3T2urI8AmfKzZG
3QRcFAs/qLKQ1NJSbddnxsbP7gwXMGDFNOzj3u0BqYEu69OvxJhYfLEYslq7lPbGd/RVFCU7vdbE
1LlB7PzjBzhCimH2orw9UbiRx1a9l2Q/QuttZpN2pXtTc/utHfKt5YUw+GBTDXE4Q6Fbwp9Un998
xRniJPcE1G/Cut69Dz3RXjlXS2CW9Ab1I5Pt98pPHtdUnOsMfo6h4tbQG0Z0j07IBuxY+s9uvkZl
toKLtup8k+WEVmFkIhuGnlqd7n9UXlZPrTNGyrNPVgUooEpEtRHG/OCiK7a6f8xX8Vn3BAtrIpXV
eKoTTmgjAZbekNec3hoXMo01Q4LhXCC3buTj6HW7ORVPjWm92x04FQewLlbLH4WKkqa5rkZgMiMv
XsmQuuZt/7AQwCOSMh68b1PbxEbRXFIAW/5gwMR2YlAg8vLZyzrfka/5mtXmYco5lS1Gv8Lj8HYe
5t753jXtqzmIa9olt6mIBba0oPVjVrC+M9Gh3uvcH1MVXqh/EdoyYiwtZ/o5k/G+UOIUSHct1LWi
m7kKKAS8GVhCyoesvvliiqsh+xm681OZzCgCMOpM4T9CPyBNQL1KCSv+nkx9f2tqvEIu9s2qP4So
801FOyq6l7xJC0KMwJnMoCcFHqfWwE/YiNPIRmRmk+Lnio9gnTRQmeRDcyPdX3NDB699AyQozdj0
uhKc++Wbe1nDVEiUB/rY9aN1CR9ZGXtPwcS1g4rDBA/IUm+RQd4oK95RL0rKKLpnggAfC0/t0lxC
nVL4qZ7JAenPNVld8TyyozFVxWMxG/Joa+opFJerURATJvEpmc06HEfFocE0SOmVPopFTrAWRlSa
3jHFy557A1huh+UfO1B77v7plNrjlWThh3lCAeDiIqWjra6eNl4kFgsjk/3BSBxETXxndIAsj5Tj
HBdLcq7T+bIWPuduWMV90/1uPP4HEgiZhDbsWOkrH4bOJ9BaqUNDF5F5et3M04CknofYxYz1VubJ
pjCSg5hISWSI8tVT1kniOJKSuGHE2IudtnuUK8q41L65WT7t/JsXXHviCahVBc18dqV2/OErgLL6
OPSUcbnmtvBGqNR8em6s/hJxQovGfotkE635wcg9OFZOq0huxGdoEYOThcNjmzIDHI3mw/Py8+y3
7G0M5o/e0MurKR+6gHylMGG7PBndVycNrlx9j8rOWSkxcXAsxqunjIfJ1u9iQIJpBtQqsw3xLYgH
3y25F5v1u1V04LbtzNkRCMzTNh34XJJBZ3Zw19hy13VxlXjHbzK1zkUiIEG2WdyTgXkymLOopCCn
s9PITXzuXGuY9mylfrcJ9FFD+9NRINDm3otY/nCPjLDjHGP7tiEfokla9uzHqFx9tmVEcwN9Nb7W
En9GmMdZ1o/nEsUzcs3slOIK0VmwISwPStdAzrhXpFFpt+faSsL9nIJLLi0N2xHfGKSzapOtMDda
jg2if4K4KvTF1sqKZx/uvUvL0cxk2aiIciuBBzR+J64QhjKFjS77SDvGcvcLN3fC3Jk125At3uQz
dcgi6IEza4bKdThgA+lt62D1+tZgVaUfRZyUK8PRzvurIkhsO/kdnaSrPpmM0S/ol7I0qm3a99NG
NjmneEhXokvfPof96u3YQ3qaQGnhnRdFnAkav8r197NN+CfB9nR3q4sZHQUePyyCgBroEijOwpzL
Vvv4xAucEcvsYRMp+01X+bHjkOE8DsgblbWo53n61dh6joiBIKZ9ZAMlsK/d5ARHKzV1xLCUBLmJ
uqCaL2OLUMnC5E3n/X0stLeQYjd6VnPMPKiwup8wpBRPcP5rnT1/W9DQYaS0fvqJ+7vyrXqnywR/
ZeDnZ9WaL32Itcq4x4FO6eNopk+2NG5JAE00Cdn7dhZoQ3Q51IIs4RNgyWJpmj/iMf8pB2bnQa4I
1Euvq5XsCtHfH1HIzz0uFdgNDbGAhXFk8Jmsdbwqnz+4hP+4lPhhkS/rfHwqG5KJjQZxYDG+1xh+
o8o3T6Pybboxj7AB07jCu7cJ8YYX7nVbIho3BDww06zAXPv7PhnfsYGgx6Ze3IY5Ybv3vBVhD9u6
QhmtU3GaQIzqPvxlmOLNW+8rtZgzt5Wr1j2CKqsL1SHx6TsMeQdz9nN9SjF4t2kOecOqsObgiR3n
KdhmCpukOHbJpbSGzdh3P4n6FXHCR/neMj2FjBNP/v1LOrTilOWlu/Os4dFmx+IgcwvsfU5t0Xj+
SWfYov/8iokYPDvN4mWYGMaJB4WOkF4ncgO0zz9fqqz0TmxteSexdHwA//zmGEr8LIysGXx7+jSl
cmItTwzH3BYdE0DrhiADS6yrhhNxPlmENCOIuGybk3P/YqdpBm1Epc1pqUld3dgpu0yoMDQbuXVw
cJjskZO7U7sqXDbVsrfruj3ZTCQJneBXeqSoCZZjSbBGU3rZcSIgwerwWw5Ff050SCvy56dnVtif
WieJvLoJywhNnlnu/ef++Z/58ysk8Ya3/T/9HlVoxMaCOAzswpxU1QGGDOFE634NMPKg+yBDi1Pt
ib+/ZDVtK5OVD9uq6tNMSswpqxrAsX9+6YMKKzbdIOsTuQbVSY7cP7VwLxiY+QZb3wCGZb7nyWtP
o8y6U3a3ZluYmVhQ5EX882XiqYm1ML/+/VvCxd/c1e2+ExOS2r+/0WIl/1//1Z/fyxeWP5aRo/3f
39ANAwy7o5hj/+uIAggn3Sma07+/hL2dEr96/00pcbH3+B3zkKcgGEKcCWIy9v5knOohHaMxJVYm
qLoXv0yqa5NSDytg9LNGwO6q5Iy/0TwGjmQzXq2xNVmsBqnKjvoRw+1UBSC3jizMUz5MsHTheGzy
EBgTDBNjz03wVNVc/HqZSI9JerxM1Eg5d+lmFivEdK3lhRAp5rgrIq8nCsKjlPd7FQYZULU60hO4
l2mRpCIFbByhShnzi0i7EfTGsEGFhOjmBK+axzCyDFTFRVZvSz7ovYPRzL9743LH/ikFF8vsokAU
S/5qJWV7MdoCgd7PYs7oE8EV90uA7GRXEJDRJNOjU4YDjnZCipql37U1OYhBl3Df2PlhRBratn56
Wu2QtY15arC1s+oQTuYMctQ81OZC4nCiSLuu3sx5EDHmm8ZrTmwQPtEnghF3W/9YJhPtEjBBDkmb
edDeyCe+NBRxIv1B78vw3rDkzkvKkKHNdqrZ5u/r9lcnGowStxTUZmfTqkCdhFPw5FXu+5/smKK3
f1eG99LTVJcdhkgWwtg7ZAOWqfrWKfMrW8pvRQfb0XU3VREcPYdsTmoyiGtqfh0WHwbvqxI1eout
H5LJeQ779qjD/GbKJWq75h0xnn6/Zi1GJfXbAovZXpt1CxXmO/SXx/uPbQOLUUlFoo7XmlEm8181
RkCFgs8gbiGwCzdyAinFMKsXAoM+MD5ovq3h/Zmf9cTJ2qz9LzCYnyN/QzdHGBknDp1JDN+yBQ27
ES/9iC9PwqxJLX/jLMPH/W+3dZAbroXnkWiyjizgpI+hQXHeuHdEB8cQ9cSocCEGdG7OBlPBa5tQ
/6w8HqT71nsMOW/dOGMJXukS5fRrIMl0Y9PnooBzV4pji1PuPIyvIp8TzOLQMekBj6KTmOH6mLOR
W77Di6ll9btwSCHyO3i/pJ7ksum3WdpzW7ozONR+3djW8tqK8KeXuuuZ7ZP2ak263hYsPD8Yi6c3
Ic4brnmX7j7rURz27oRMHxg+JOMiUICdpfdYo2I2Lthxk1lGCVkkrnqs9IQ4jeyrQqripWNQZH/B
hYuVbXy/VQ1dqkgYQviT+2l4OkpJjiG8d8+U0rkKRnC5Ih4owUlPq4vgm3TX3rPBBfF+9Cwr7vrs
jiFvhqu1BB/qjkyRtR3Vjf1NNdhLCCGM6q6HUKuWn0UP1Jp81lSQWz1qEHVO0r96OHlTBqIUNvZD
WrftTuuu36HXFBuJm8VCrDtAKTJP5Zj/WOAIW2J4kt7wl18ghK7AvJaqUeiChsaJvZbbgkGEybsY
2XNKzJH9fW0D3p4w2HZOeFnD7jmZ7F+6UoTzJmiuDSjwdoQc7vCL+7fIrwHLXQykXcFRDpx3T/KQ
JlLxODbvvW89ELCld26hdNw7xr7s3mmywi3z/mCblo63dXSfH2EZbYeClrKq3Fcm6g4fUsTfUBPf
u9oGamMX28QYQm1XlM5YTLpvmIC7yK0w0+aStyToz2TOfZiGe3NkVUbICHm2fgyqOwpHP4xWupOj
x08WgYN9ZDoa2rUOyste88ztdoHX38tUhneB4ezT9H+yd2bLbSPbtv2i3IE+gVeSYE9JVGPLekFI
bgAk+r75+jNA73Pt8t63Ku77jYqiSZGUSDSJzLXmHBMmYCsqBk4s5YRSjL5n7CYAfTRAO5bve6rZ
ryIy0ZO5XMxPidTPde28VUzBGnvJUPIwQ5buY+U5H66kc8Nhk5vdd6OYr2X1II3CnyzKgCj2qPjx
hLJJ8c6r4HU54OsIbRsoEWGFB9MSx7EpKE501pWQxI2Y1HvTh3viFLd8tHnTOdTivEF7mAIqMUwW
jA1Bni9RUdakKonHLEnPZf8hwqBGH9keZls7TJUi/xHa5crSaR7arm823Xq2MdgZpZuuKjSlgSn2
hAPfUae6kvf3YKbtFWbxCs30pkjN+9vfndqUCNEkiRYT35Ysrseo0YqVgSoB0DUZVhpyp9ghtZcJ
EjOiZNp2VvoiI9KesjRsUBNM3xdKRuEaCCipqaxGmyKbbVS+6h4bybkEYbFYu3V+8fLg0dGTjTkN
9S6z3tF8w5ux7a8YP8Ah0rWtqxdVKdwZEWwAcWd6/TGOGBVH78GlmmS2FIpCeDZQHc33Jp2OYpJv
rev+cNMPrQiSFb2z5xztQ6PURsuljoaOrnut7RlcAeDUVFhHbT8P9RtlXBaLrmIZ2e5yBlqRV1Ca
s0fEFPe1Z6/T0pr3bY9ouc/k7DMHOUdaeNQ869kGwFIWbLOML8Dc8hCT1ojVSb5NIWqGicp7iZSi
pA2zEpRPmZP7dF+PynZ82oHvWkfJuEvLF9WPxz5+1Oz2qxYyxzESxIcNfvr+zIV2l7b9vcbFQI9o
2VjToSwoE+szdUm31DNofnTba8EyfqInViqsf1gI1lNhXNw49ifNeq1mbeleBaciaDc56oROTjDy
bHopmr2WVflFdYvtkKwUI47vgUqUq1Yh0mvzb65LBSkh99pNK79pm49qst6yKv+Up0wLuvilcvov
loST1+fjlblGvmX9KLkAxCPpCcl71ILypjuxolwKv6P+sNmfgTsanAySJAjdd/Ge7t3pKVSivaoC
kvi4MTRiven1mfdpgLaVK02+Yd02r21OpcLcxJI9WnYjUetDzJFg1xV9ypJI+3KDMAkqXtXSl9ST
97ZCERBwoaAtZm6dtrpomA24eGoWcgICMPqB/q0RfmmEswXiccpbZj4WFtsVEhLE+PWDLfCPy+gA
dfkdpZvFpn52J/2dolm61od+hz2IanOWf13Ob4wa1bppsTKPWQmApZ3Xo+U840tF1Yl1Lnbowg3m
dLYlnTa3hnbkGBJrFi72ULb2PQnii8FPfC0qfostPuWMmsigwe9nzFvs2vqMNAAlpFP7WPinQ0TJ
+Dbdl+03Y2EttKEArCX05dJ8ny9BGn3FkDnnRz1pvwqLT9EI/aOpQXyJYQPlh8Mn9x2EPIARMWHK
UD8kvG8vjpUevyRG3m3DIoF+5j5oiYpPHZ0SE7xcMc90ZAoapEXw7MXOqxbRFwiD8UJSwadW609O
4ya+XjWnAKMrf6X8PlU5Q4YxX3M172RMgECTJaeC5RBVBVohrVvBWlSomuQ7VlNiBaS9kbhuKCQp
30lGjIe6b9HhB7uGkziiDEKGvTnsCmETnxNjE2jApCqd/qSMP1cGpk4mkYTVGdrKM5IrUyA0CpN8
RXizr2fMS0y3wOASbb4qiPuhSwmuM6/8tLubKK72xMozZDhv5HSl/lwwrrBzrW0uIuS9IWlyQYE5
V22dAt5m1LwaAGP8YTTnjUCY1HiohV0Z7nQzX7H1u6MXtu2R7s2a/M1vNINOZcOqomjsOz3o5c50
xxcOhZqLyYNhD8MB2c9VSPUyaGlO3ZpLbZxzIauAC2AoLjbIw6oNkzWdWTPfnCHqkKMdCibqPgRT
cKpwrhBslzDJkwLBlON120Hl1b4MD/OMZjRkQahVJu35gXYpJjrICInz4E0IQwo7vqTUrXb0nDXw
CcmjXZofZZioBejhJXc1i+xrp8+nMQrNAy2zVgN8G7YZMxsuWNkSAGCH7nwAUTasSg3TZKnQSlHN
K7uMeWSkrWpvfGkpCw1G/tgWw7nq8SzSw//UNkW2Me1Xr/zqtLLZiAV/rBnxYxbPj7lJma6mZzk1
4fAYJFe3CE8zNREpKIsVVO+dLh22BAf+qOeZllKMiBxOmrcujP5g290Pw0MCjX91ZyntxRJvaeJ8
1ywwYLmRn0ys4DTM4vOsozz1QoNEWs304wFI3px+smwO69wr6WCgJ4Dak7lpvhVO5Gw75L5D0971
+kh27gSmKWrbbRDpsU892oWcXBG5ZGqMiVNOXijXEPYacxt1aLpp6QdG6yklEbPwds5oufsix40/
fqI8Q43QEXLrtv1HbtCWycrgaRjlq26MnyhHvHQ5GQFoYeqdyBwgyVhEm+mbXlORTTumNDVdmzB1
4nXWBRiaBeh5rdslbjes9CG08bBwIRFp86Ac0oqios43Mum3bW4fKo9afeiq9zll1dZlr0OK/Cno
3prI20I8py9fBhUTquFCQ/wyjXQOtCp0rvRm5WJOzXt3nQR0PbDEqs3A8jMEFdXM8t6NXTRnc48h
h0v23pmNezu0mGhR6rTNbYTnvB+MBG6F/oGFucVzo2+yUO259oW7Qn/pPCvD5MpkL0mzfGuKCE5C
hnobL3Fu9lcvN556+a1R+JEhxoEcpoTddq/OAjGus0tqK+Y2/D8jWcIInKa7YIkt0zqWuUYDNMOA
Az2HGDccv/UgsYWNBuUKE5bugp5Ul3r0nSJ7ieMOFqcJftqqQZ1p87hpIxjb+Y8KxDCejFAHHOl8
WNNYrpJMOX4f64+RpbUHrFsMzZPz2n24hRGR4ks3iRJjB3V3ZU8p5Z6WJVeOtT5gSZsML65dXSLD
iXeu66zaOZ82dvUSB02187L5yTFEciTQA014nkInM0osvWPUbOu0M3xUMjujbemsAU4322FNf+tp
DgPIW+G9XVNZ14P43XGN+NAb/X0jbLrzY9dvUiLzCNIbMX1b9s7Le/ko7GntkB6ihDn4EeUV5JT5
uiuw2MYjxh6dsCBjIosEytreFnsDd/s1gdGLeatHodfTww1L39TGbzf18f9HAP0DAojmkIV562+E
2u/4XPKwLfK/qLR/vu1/MUC68y+0Rbbj2K5n2pQl/o9KGw3ev6TpsNbSl3CO/xVoe//SSEFzUU4b
DobZhUz3b4G2Zf8LcsHit9cNaS0Eof8XgfYfCDyYP8AniKZAOA5umtS/PxB4VF+qTjSdc000VMJ5
nUyHpkV1QEdgHXYZ9QDTXlsuvc0Wz8EOPMop18jkKgY9O9JkqZZMBDAbnXYRafIPVm3jr1bt26cj
dm5hNaJhZwMtNrvfrNqhPVqpjFrr6lAUqpggXVKPBg5cCvsQp/q1sIJHWwdDmRdqQVQLpJ6Oru+7
EBeczNzYT0Iq6MFck5Bjq3MwU7fQENJQPhmi+y6Itxl1+mJ2aBMWwcdvB8J/4dL8AU3898c3NY0W
GatC9v9fP34dtslQo3u7zh49fBgw6q6akcklkgZjiVxjg5XHe+CyTaPuC+LN9qHV0R84MjrTlYvx
fKPCBCJ9JwtcyyLxWWDpLx6ijpg0QBygwBhjo6oPtIMeDWlwHQ31hfWn6DRr8pyJ9PoP32nZ5L/c
88t3kkuMCUi1JZhC//M7GWYc5p5KzSsHOlqsRpPrvpbgKobw0DHBZYav2+eE42NbJq67D4pKHFGn
T2fSJYZd7FYv7sj6QGYsaFQFPtJ9ZrnUrfE0W4/OUiBEdrEamdv5f//RbzjH//jonDvAs3XOKvOP
own+WtDhOzKuOJLXmoOdfNJ36BPRbGQxCoKwj075jIotnhLk5un4VmJIQtmPb49ghlj3fAAvMS3H
edyC2mGWlQxI3BAOV3yFk1DGRfQotieJYw76YXTvCrTF6NtOkeURFSCbCRty4h2DAj0VxwaLESui
mOcaFBn1ZvTbzPDIZ6KZmEDvQBdfxER5YzSUJhdycm5TCwMlupzoWgbBhqkrXXjhERUxhXdx5HiX
202iNiDKsx1FhG5dJxpziCo+2LFotzq1VeQidPPCYnrzMO6B748/96LoLgq77LIYGncNmAMa8Lra
ckHt72/34CI9IExLfM3E7wgPhL5tFVDJ93ZuZWyY1DjYCZNnhwgmrnCJ7gvdgpCr6uowNhq9VVF+
mxy8w1nM5D4PUaCMrnWN9HKPNr7e//3+Nv7boQpSnOhWfCkaofd/Pf1o/5gdkQ/GVRjduZewPFK3
rndBk6KCB18FnPtuMOl/FlPzQhnb9JMM23URFizojEC/UDfadZhFdLRz57TTr4PYhAmBiybKa2r/
3oWyi/f5Hz72XwkAP88wx2NglosVjn//+rEdoUk12rV+nSFlMHBHj2Hi3JsywVHhZO62AgTLjse/
DPAwv1gROlWRPDXeO3ws4+Ro8Q980vUelLF5WFZwwooIW68QN01RF+/+/uPeeJ5/nFX4j0yAn5rH
sPDnGN17Xp6wItKvWeBWqL1I15iSt3hIz1FXdGvXzSt88y7EFou6bJ6c9VC9xInbHv7+g/yJs1tG
JnD4UPNcUK6SJOS/brdgki2XJvZSl/dPVaJb5/pzGik8+NhMI010ZAp8SWg3PZGbcAkNVi/tYBj3
t01J2XwL/je9q3OUl/PUrUn10ZaaPR23Vd3o9iZW4szOQTpCIHGPe/JgxP0jhQyYFNV0HALd24aB
3qzpS2tnAa38iE30VSXRP8Hyjf9yiCx5OUwpdGmb/zGSGZCPvArqxbUZ469WN6jTADVwhSRBblJl
P05N8sMpAI+ISvllMKZvyjEpt+MwMmITEINqO+KmWMlFiyiizfCzzGLczV4uNpWgR/z3++YP5srt
mJZMLrhm8B/RxguK8LcLuV4qLRZmb1zrhixPI4t75PY6QsLuawk87B5QoUm6d0yOhASz10mCcrJa
WZRHDBAf9oMezRQrivGrjWjgrEfEi9pu8UaEc49Uh52CmCE5RIa6H5YyOfUbkw7kZ6cN3b0WmfUx
KSLKy/yFfdegtSabcpMhj93S7qpWvS6hzmRTdkZYaGJIOEljfMQB455xzxLmoGp9L8CCr1jB5bPb
wxli3YuN816NgL+03HigM2r/oBm3zuNSvwrM/qbqwmOh9CfdC82XbKSapBvwLWyq3eZCeIF1LI5Z
VPvW8qWMGvrO3293axkr/jg5pcEpgb3JJjz9P9jpaRh0pBfpV88r03kt5/5xiubiNMu63jvCGR+F
19MCYX5xnqaZFRdCLqeYcLwJVsgAjIJt11jH2dV3FlXkrjMXbMxYrZUWQhBEPhC6xQSF+qUDThGY
rgeovCs3jgkMN2iZG+aT9RRSR972St0ngqKy64p1mhunmabcxS1KrH9TsIgjre08JKwFi/Spr/BH
ea0FxZgkWpRTNOWVLP3MxhFssB76hyNU/yuc5ucRalqWa2mUEC3QVn89QsVodL0TWPp1LPPP0FKQ
n3XRK/zp4tRUurVxHUgXwVDTTo6z7GRP9PhIG6KoO5YnxP4NcLLpkpty2vz9PrzlT/y+DxcGtOWy
cNB0W3P1Pz9ZRrddafT1WP3DmlRQHR88e0GGJS9BBW64luI8CotiA8SMje4srcgKopbrlMh/lsO3
JBtob08gulpDmJfatYpV3PXaeQq8y2wsAprASXcWGqQteZTxNoFntmk7iH6EHoUdGKHB/DxQlkNh
OEPAKx1rn8j2HQ7ScFhyHsQMyw4ul48li1Qj9OEL9XwVVei8LLBydrMc/KaTr7W+NNfUmDdjEBG/
GIOE0iXdTcz5EA9Cr9xiYUakZKNX0PXpLkneVTJ1sF78MmVoZu4BiKkwPsEK1re9a9aIlstsEfvT
IvUs2mchABC7sGbfRDO0kTlJMX+/SyD3/pUrbLkslzROKJNRDSL6f8SVzKRAUZufiIBLhuIuE3O/
tUQqkdOTfVOIs21X3+JgbLdyntwDbYCjZ+bRczuLGipZAmcCc9JYJ3f21NHkM+Q8bzBhM23UtQOW
QCorIMvaLcWbZq2cj7Shlw83OPAn+lt3YJG2XZskSKi/tNTmH5OAul/vwK0rHpSX3Gu9wNOZttqO
gOavIEF3GaVXEKm2HT0OFAWfMlCriYkDwlA4FHPLH/H1b11O6ZUJkeyST3yl3kJjXoAEBBihbbji
qFOnCNwZ00cZp/QWI2ZJpNju4UGSmVqX8GMoQDnYkHZaTQM/Gy1j3eQSDR4l5/PPe0Z3pe57lMFo
kj0dBGcddoyWjMm9XQ1+hukW0XmNjJF+bBl21HJs/L2lO+r7MDEevXkIrhOd0+6cw8PCnq8+64Os
9wo64Fh7hT8ngbWqMdWssxTKRkTsWAp98z6MXG9VqbLfEYEkd/xacxU2qtm0A1B+DnRauDYVNa2g
WjQy6b2r0tep1vVDh+R0PTda6DsjIqFKTGePvpGPhxIhH0kuwUDfxi1xHapO3ZGkCBw/8BzfHLOv
dJmmfV5HfE/buhut7ixsPk1K6TCs7000QGstafRNbw7mapQ4ETKtLfxRdxf12HdlDOlJG5q7DNDh
znGDcVNT3HRm0V0BzFqcy5y9ZSa/6WBQdzU00cs8VGssWugVes98IEvlrTHn99zNo61KUgcTBeVp
1kqH3nUerDp4rekRP8TFsIXEhl0YWJaPNHeLZo9wxMRJt3bRfAOmYxxGiSmgJrL9GcfWoWi0+cRu
gzvlIvbyJp2UNGLI0wakhxjpPZeLvCBJF8SW81ByquzH0msvJQKrIqDsBcin6L4j+3CpJTTqkurT
zAXcbKjOwUcNpri5S2tvM9O2OUB/zU4GzTfKGdipA663xHVjtW6G7EJe26WLJbRPyx2vsiElozTE
us/5Ws5id3ZTpOeZGyHyiyMoNzYp6hLk1iI2IhAnYBVGXIXU9ORuSH8UKSfYmEpvr4NU8vjMAVOu
Anz5ZTKDcNPZlgP7jZrOqmIGzoBcuxthOqfWoeGIEpD6Z1LjeZ3D5t7CzUilmlAYFWnpqU7L0MfP
VWK1w33rauMn/DscGJqWUxoQ7udR8P37eV8u+it8Ktjt4FI+TPM0PKiDnWdoAFo2UqNQ6nUZPYfM
KxGAQKe5Q1B2bAvLPhMk9N4FSezbcoaMPDr3OFKqHXB7VAu2AF/izuXakSa+rNr7isiTpEDzjV68
2PWkhA2bcZGAgNLX/HFM5qM5h4y1UfsdndR45y03kvykFeblYsvajvS8KEh2/Zh+m7IwxHowtAdh
BA8F1WpRzdZzkTeXug5CfPkmYSJe3e/1qP6UVYnx5GBQiMQ038XaDqQ8oBqTWrXgsP2I5/nbFAi5
K+YsobPi0dYt9RWTMYyuej2eSvslKlkLJXOE6NLSV5Y3y4fbXAYB+32DTP0uwL5H4mq0D8ss2IWJ
RKwC8sh3e9wtDASOHzU4MxBbIOMN5APcxrfKaY9pNUZPVmJBVHOgXJnzK6F0pBiiDYDAVUGb7GXx
DOu5VCRGJpV+zzgVbbpS7RsDjowkqWxL9X9jOlm2bh2Ht/VjjeVYfI9a3Tx0IEnQTUeogiFt67rx
IqIZBhkp1MjTbCyYHUu64293Wb3zeDeCAz6ymq3ofaOhZFlU/nxoNGNxW+fCylTePaMyOYxeXB4J
Cpg1H6BTefz5WEMQF8SNCwQNtVm1KCRvN9EoLoZs5HYUbNYOBupvN7V31OLSPsjc4vgYGWV96Rrf
AlKCjpbJvAidQ7tJbDkd4+VGhvN0DCAoC8dAe6THa1DSSB+Hvt8ZRnZQJIyAOOjff/44is8Ryr4d
Ehu4d8tNZgbtsYszpKWWrTbpIjfN0HpKlvT7eETtS2u6a463m0hHEUmLqTm2afTVyYZ6C5EoRT7V
TL5RELQ+5OlLaIUvtdPVO7fHSuTlWeor18yPCN+4AEURFN1ej08y52SZ615bhAiguhiowZqlTIXI
rR5B8Tctmkl7EU4uN388nOkPbmZR2SvoeMofrHJc9U3+yRBDzuQggGe73CBYKn/euz2sJ2Hte2Qa
nkIgKpYbrsXl8fbwdi8cTNRHt8eKmLRaJ9fHlPl9PepPCkPzASoCXWAE8Tv6PNPGgIYB6cVDI5PM
O3SFz7pFHbQPO3IukulBixUkBbc91RWwCal/10oHyi36E1OzwZ5KWkqJi66sreYKEHEVbOjHaz5s
HIi59LPcQRV3qffcgtnfhjIAkGmk74PX7GiM0vK28Mh0PcTGYCi30kEdHpU0sCJ7olVTWCuwbjjw
cIzhlIqy41BrP/Bcv9No3sRCcnpGrHATdO61QkHVhntSQqxNiJxKMsU5Y2PODzYOPBSX1goXUbXH
tp4LWBUurtB2bmiQ2+ES5N2f4cHd1uroDlLx5NhxsomClnJmWNobkEX9GkntidLQPk9dDogMERNV
QTr/yXLD5evghWhobz9SosqPt9fd7t1+9uu1P9/7f33612+wI4qDbS9gTv7xN7OGIXX168+UFYxC
bxpPv/3u5PYao+rTnZ7LYzlNvOXXLy+XWVEQVd9rBOOzf3uiYHia10nfskdwTPz8K7dnfr3v9lFu
D5MQhXQCKAQIt9jYtepWaU52quIMAdhpcvaxQHIhVikV7MRI6BTzNPx0XrBYNoK4O95ugOjW6w52
MWKBlgF/0rfG1LfrXHer9ejpxkJdZnlJasJJA7y5SbyeFYeFc2NdGl8jFTsH2In2MceidUwGW0F+
sL0FsBg9Da7LmXx7+nbTsQ46AsFJkL6U1trLzZgm2vJuroL2cVLqVCvkE7fX3X50u7k9xHlo7cVi
t19+ye3ndur++x5p2VQNNCjHv97ATB5ZAatlzN2Tu7eDDJW7wPmLMu1o11w8A4HlbE0Xfe1muDnU
azgET3aG5IzyU3EMcJzM69vdPBPgeZvSjRnWluduN4OjoQpXOIKPRckkrKtMtGmLCP124xX9v+/d
HkYK9bnECJ+gw/zf18Bj+f01v953e/Wvh7d7Y9ikhA67jD4D2Q4oSUg3XhvL4ZlYpjsvc/bnsB3i
rUEPgAkQCNnjr5u8cpzffzgtSvlfT//x8PZEu8jmf70knCJ3Wv96/N/ewnSgxz+RVJuoo9bx89XZ
TY9/e+NsjnyKX+9s4qTd2VxyMNMzyhsAC2+K/duLf73s1x8Vi4r/18P/9rpbN+zXe3/74rdn/njL
AFPNn82LZ5YPNeXT1vq55caOAme5vv2eMpib9klbthi2jyzb37ZMCcot28+aROsj7f1tn/3ao7eH
XmssCgCExWz62/3bj3+99Hbvtntj4BdLiN/yhr7XxbTGgTLvTBXve81g3o95v/SbDjQNC/FuGebg
ssM0vx0B42yo5nVcxkPvNvg4OPSRKA0sfGjz23meHZKGyVNujP++qRsX4eOvx4ENslc0kY1v3UHa
MNusMDi4br80Wi6mMORC6hLBCe8UQntMuvjRhvVtq972S83Edwsy8RmSdX8gRrk4GssOntuXFBvD
bQP+sflvP/ttF5W3w/TnVv91F28bh03cdW9EA3yVgBqPth0Xp6mYx9XcoVX1KplfieE5jSTSYmWz
x8ciISJxVbLi0tytKxp3G8Puh/ZCUsG49DAtQjl8KbvIL9u22fVeByebqSTq8Lm+0IK4AMuvPtsP
gDTN8xJBrdvhAUj6IdRCiYwlxLkX6R+z3lg45rVne+jjg9HiYdXqk5dZ18qtjT2Flo94Gzf2dIeo
MPUJB0KHmtIlaqoal1flXOIuep5rIZkiWM9qQCkKFvGjYLCCh6Kw3A595AsAGOsx9t6qOtfvim4A
Wwkp76BN4pQSU3RqHO0Nqr+z7Q2FwtPVvwAJn/0JKVRnZAIGeFveJzOSyy4fUIaRtp0PLOiFNb3H
84gVqy9OsaICpYGU2NBhMpgbeMQVgLFApy6NFQErC+9u/DrTAN4OmfB2QdiED+TARHLTkJ5yVeH0
yXYKCSpYfsuDbCJ4oPP2AZovDODeY5WH8aNs5mpX9uqlz6zWpzmM+2MqQxS0heurbLDfjZ6CmanP
4a4JiSfjZLgHTWOugUf32youLp7SPtsTWg09D8hHz8Zww2a/yycXeUadfxW5ll/6EvMKyLM9ddAH
BqTqRNhqdEjj9E4ppz+kTnKFHZs9dz2aY9uyPkZj0j4hRdRg2JwKIeXWE3jIXWPadQ6El3bu1SFw
Q3+YEi6FqvKODSjPNfvj6yzNu94DKxGjNsoDwm2WmMCsoE6ZaJmz1pocC3qFteeY0Qc6Z52bfwL3
uhbm89jU7nsaxmIVGiRNogJMd7CGSjxo58RhUMDSiXKuQSNqNzpKWt07VwUo7FaMzLOD2a/Ipu+n
rtpLfZwe46je252GTNfurkY7UkIxJ3qUmZuccLqRnpwqFnpc6IQr72YrQF6naGKCvdHXUbrr2mvb
qWTT9QRqpH2JRVnqB4uoOHCs6babqCFqdkmOQJBAyuiB24+DeAPekECFGBPvnEZZt9KyqD/F+ocQ
iPtFTzsBVRtS1bn11oFTYUV1UNs8IPCcDVcwXJR3HkVsPyjc5hu21/hOefon+jfMYFmhb3V98Dm7
i7ux4sCaBkApWU0mUi2fohL4TfY+03L+1HofRjk9TnEeXPXYejMra3wIx8A+FtN0oYWX3dkS3ydz
lf5QFyOcq6L5VI+1/QTT4JIatTo32vg1r6lRhV3kwD3Ihg2mjulIOt5mprn+7GKFGDSFXjdL6n3e
FJ8G0y0PrE8PiCKwepsjKM+J/kXcH0r6Jk6R1yeimjwSRhWfjg28qgNriXuaX1SZ1s/JuFKBMT4k
JpiCsLm6GfKkwjmK2E4pFdMV1VPJFCk11grO266OLW1H0wZ2To/yMBKhdnYjp9gVKf2DKp/CEwrW
dU7CL2XNZFUnLTgrpCendvY+jz0cDKuZ0dIa3UxiFDXCSZvTjUkW+ImJF4DozFB7vcLVCiU30PNu
bWfqdRr45Kz24arU7asoBgkzIQ0uQubfpzZ/jUq55SUo1oyAo1vrylM1djA/9OjJqA3qCTzcBHNp
0m0hXUXKD+Kv9Lu8dO+6KGkOcAW+aKyK79oS7NQEMqs0CQxO0jk703b9Ctbh2Rub5zac3G1Ywo63
54vKytdC1HeOXY87LaDX6o1ftDbRNwVSGl95dQDPzqT0/V1ThwGD4rv+ClJ+vohI+HV9KGWnP8fT
WyxN81D01ttgdA7Egv6xtdUPO1H1npyF+8QuqOZmEfr5oX5u6FCv6DTUh2x6dGMsUf3oYCAhd+Vp
6Kkwmjk7wHTAY7NqTcmaftENbS/l2UiV8RyBdRppB5xtnISEZnlynQmk7xPI6NMUaociqre9PX2e
rarxyxD9pd3nyi+KyvM9+aQNVn0OczLRx2hES9e7OxGwApwE4lxFPQrkFyaaeCAeIhUXu9tYbVc+
GY1LScss7yMcbUj39O6czR/FMNVX5PFXmARPTOVQ9dM9GNNhejWbBM9Zem5MFT0RdhTt9EhVx4ow
LWSEQ/QC0K6/StBbMDqQ/8xOd8UyhHGv/hA4VDYlKubFZzEydiU5y+jBwEAzTuu6DwdqQMhtp5Zr
GnZh/Nq3TklKNaGbr31rdcfbTwIzhL495t8T5aV7LG/gxApnp405eFUUeHPDHMrAEr9pAk6YslC7
uOTvgHMsL6EiHGqwB84LUAmUhhP1MrXOqg5xPBA+qu6xBaJPnkHiD17NzZjfj5mdHus4rdF6muvG
MU5dw4UBP1yzKdvpm2O3d6TSk3A9xe9Cq+UhzJdhe+H5TTkElJpJJVOv2tsCR6B0PyF66JakR5E9
SNiER1Mr7MOIFcwH2tRy6bXEE4LdFSFxP/KpGz6VtjomGmxsK0jjxyYNgYDEIUwHNT+AVH43o6m4
NH1OsDB96mOLqpomoFNZW7VYmmm7sJS35K6agH6MFo7Plqqo4RxIIhpeKK1w+Ip2XtUIyGFGW0eX
fC/mSsM7xXkNdCdLeLcavIulPMRDqKC9MRnv6uEall/4k/NhYCuQvzO/Rk5trSYNH0siegyZkzmR
JkLJNGDLrMtcvrRFwvRCEOED+BeaZZJ8BmYZ0NEz5nU0GMg4nYnSnEZvtwwiguKaaD0zU321sOf0
g8UMlhKrF1QkPCF8Zj5A6KqdG4jLiCgdhhCiCNVP5fAhEG5K+OvpHmuCu6MsTHEFt7HmvNO80+80
2e3YkGaWDV/MvNF9xw6/hzWduYI+03UcBdPKNjpL72EMe4BsefqEOL/a9DHxno3O8M8UhqNimu/1
2VRHj7XygJ77ftbtxndCtMusmqkgz/Fz4HSXMATGVdnTvIP7sXYDa28q71tcjelO6zldWwREvpLN
HUkG9WacTF81uCo16wezunTvGYPc5Daa5bErv9PMebQ7Q/tmgneCY+h85upV+skkN7BfjWuZypdo
zub3KHQCyEukBzYg02D9wU9DB08sjVGJnSd1vDz24KH9xfxsap+0Kv+QZel7cTMcg1ifV5M1C8ps
QQcJO/LOpZPd645kXo96xI9JSts3CSuNmrn0maV45yXyKppl5hWk+47U2F2iu9e5yut9u5RLCMai
ywbWAdp6hV1wBNgdWh1lYWxWUTYggFC4b4JEOV+ICXpzo+x/2Duv5bqRtMs+ETqQiYS7Pd7y0EvU
DUISJXhvEsDTzwKrY6aK/U8r5n5uGOXEOgZIfGbvtQm1z5z6osWAwnoMz2aHrwGxsHkg3tBf69C6
94rcu7cLvcfXz9hGx2dWggdG2cxV1PxW+3l5rjkMWtYxGwEpCoQiEmS0bcGp7q3HBM3MGqg5SXlG
S7XspNmRZRV/emRhl1HsR5k1rk3wjIgSmBer0VwlL5VLiFlnYqLoXEj2s+/dV6M/nVJpvo15BktP
8EBxWaoW43ChVOh4BZV1qNzxvbYFSVW7Sjuc1UCBznXq36MCvUnBsEXUxTEFWws0lVgbABT3dVK+
VSI9x32FORsbJfE2WNgStm/7VvNyKKsSNBHdcIxE/kjQG5m0HgL50fB+U/CA9m9aWIK+mo+j0EeH
Z9tNOv6xqTVVxeAhi/fG707LAkYZOKFsM73lqj2NY0DZ5LTzLm7qdJt2LtMly+amV+SwZw5BMNDX
PHg91eT+KtrguyrfYpTPj05i3rLeeiPgwr+5fvWl8FNx6qTKcfRBoE8KAiDqBFyGIfpzmaKqj2Kk
fhGpDVenpgPmwYLccsjv0GKdouV35iQxriXMPV88D1l1sIwgZ9M2e+Te2ay+TA9ydrvNJqiQWYnP
PZnQziEuzPdmNci9UCBXUdv+Zjb+GBHjHonS5etricGtQFLNoXgrdXClPGpPnuUQFBnO+KZRGzTj
/ZBe3DB/q5UW91iUqpWo62pjl+V8G/kmVpXVBFvPYI4PXaYUnbUH6nc/dV5/TO3gVKonp87UVXSd
vR5DUV5lNDxkCZSN0omvfpBN6wrV1C4TsCp9Ea1dz4v2H/LMMAZiqcjz3nG+rpmXtCw5bCxRo411
OBqqTbMU46kx3v0YLPY3fQIiz+UxmkdYFQFN3+mp/Sm8cq1YUF+Akx9Mr52PvUMiM5/CxAp4LvjN
8UICbTASlZs0zDGOE2aMDHEfiZo/C2MXBUnGflSyro4JZ0Qgda777Fcd4vxEhmNSHJXpyUE9Smg9
VoBV+Bp5xoUtTXkXjt+MCqGmxxDyHkF0AssYZcTHjxSx67XOpy86dfsDlV9+mXP7kHs1/VkRgSdJ
UCJl5CtGaiIayrWfWw+Tevq1bRRSSV+EKxKkgp1CN7LVmh7kY+2EN+aU6ABsVVC//ns0kBnWEVrJ
ueQfjgRNlGzZJ+Sms135l4J+hNQvmW9SHjaH1Pfe2fgfOAz6c92mD3WainOIn2RHUvx5sly+cNM2
rsrXxDzU0tmI0XhUGhsprvaDMdk/5Fhkm8QoooOOSrGiJzpntv2VBZ939NLIR5BrvpdzpdEGFQbI
abw4fQ/mjPvmUA0lKJrWaJfVSrAxMYLJJYfEKhRzoZIZvGoyuHdkla4yP6+PjIDBlnT8bVSNCh0B
zG3DBfdRwpXYtkVJCg+LD3LqeBbk3FxrxjbZuSgJ2Zjy+d7JcpjTzJH7ht1NEdekZsI626JPQH21
hbt3YBFhfbHLd9yZW3fC4dTRjR2pw79wzbTn1nrsmGpgDyYHqmJK05kmgfWROd5P+Hm6LnLWXKZY
d0KlHmzfODNfAHuRFNcMi2UR5tbBMck9oSWMdnPlUyIEfb6WTF5PMjF6wgZb6nlkXbsQ8sumVfGX
lpnilTCXALYuuVUMuGKAtq5PrickTXSYem+41JkVqt8zv2xS8MPcqZ4O4N5QuzXAVgFR6HXWte/w
oILrWIX3MhxuURz4r2NHoFtWmOLMc7dbJZWHG5tu0UQYeCqUoCTNFAnXCAW3lpuhk7P7LVvf+i4n
33LfpVayJnw23xrWgoIE42l08lFNya9Ss2MN22LE22n3Fz9P/YPNomxddOK3Af/m6hJONvdNfdNa
txsnjk8zVylYJ68/FA7r83RZbkdBJu6M/JC2JSA4Vl4IIc0cIqU5nkrX1/fRnJwc5jNGpG+ahN2q
Mq6ONcXEwQnSF3xwIeQRXLsl5RbYdX91w+xm1I25dpaGJKzt5C6f+y9zH+3cIZXvenCxyMPBDVQv
XzRHog838nloOha/IIDqVtbf/HzYNSr7KaUf0o/Lp5qYo0MaoKIgyxC2sNXnDz0hbT5ImB3sH4w1
/kzGklf5DCuKe+SX1jFouBsywFcUY1gvO2J5XGYPa9Q6yQYt5dIy6D5uWHm22HG1O1zliPkVHvXW
DQjEaapAMctica4b4BidOdGtL0VJIkRyCit6BNaXbNorYi0ixJdzjNixsvSzZWNyDVjzszAI5HZM
8GJ06SlYvEcy8DYKC/4+6QVpIhiI122nYvZ35nefCsoGV3V1Usy8aWqcelsmj8JiGQLeU8EH/rAk
wC2c1yboX+7XsNgMYfhDQShgzfgYclzcRUbxO5/k2rZoyT0gTzCAwKtNA4LLFo/k2pszc93Q6q3Z
oxi7AfJxmLRAhgudXLwJEkUEmL+cgpUTiXnvtS9Ajv1t6sXGkRW8hZppdlcdCNyTV7Kzb3PlEkA2
UaalvSQAJRYsnNSOO7pAKMmNugCKA+Mmi5HVFby/MDH7s0lAmx2hbsruw26Ewrkcs3pSag2RrdqX
Q/2UZmTjDe7VYoV/QOcNJ6BQu7/ma2b7mPhU1E3lT7dppl1ojCzZzUXwZaqaCviEB14VHNbN0vc8
jeKL0bpfP0YwmavVmgxhCPJvVpkJdrgIgsp1x+02q5El4mBu2jDt90bzK27sjHGqBmA3DO927pz9
LNAY7E2U+hmJtu5IFHxbGOu6tJFN1LAXnNJ/GHzsySkQ4QP4YMBEafWbt/1g1fELYcBy0zIyBXPX
0ElWNsXRwBRFLxKOKDC/dQKfLTGMJrJboPy5NXLtRIVzk715iie1G+cGChUi7o0zFzOQvaA+SLdk
/OdSWVtWlT1Kkb14mOv9MVRHwtTGLeZnRJ7mkO9MItvIi7LvxtbtSVpYF8Cky2A62ZX1q0dicRG5
vRlF0mEYRD2BGZXLzXcgF+bGCOqRJxxxZ/1mjkGU1r1I13h1KDAGNI5tZV+jdMjPSRrcdGHuPLe0
v+vqKucIHF/OHClPcJ8Ar3xPDYzYuYkdvmsg9/ZxHFBzl78+xPDB6P0oKqf9smJWBUGChN89LAUe
b9zwN0dj+JMv9jhqGKslZFmbatpSw2EQPyi44ls3w+S3mjG7Wl55Pzgxw0bID7ukRJ6acjevmTav
c903VyDMFzsUxSNzW7kWEB82VFMvXQLnhXUz6oHY9i4Ijt5UVTXnOsQj0bsq3jZZIFdJm3XbqW5R
PBCypWTjXJzAWU8mEUls2M/B0Jtstn12+wvlcWIlgVQXfUgBjzapHXuDqrg/tKa44C5VUM3S4+IH
VtPTlEXV0Y6acMdYifjkZfSYhBhoje5epiNTemNKd6ojN4Bm+JI4xusQsH/x0HySfl7d2ngRL/oG
Rmm2p4UW4Un7j5WbuOePH5kB2CRq88fMDSyUm+pXRI+KcBj13EobUOSTO6rk8lKkzvglJZo4DKJt
ISLsDST9PFfKf4IarM9h6y9+7+WuJo1wNWaMuNKou6GEa2+y8vZ+YGac8VvTY+xqYLJx/ex37Q/m
luQwHmRtdbVAop9ZsnRHwP8UJGXUnWw0/yI1Lh/JUpCZ04fmh8TkWcRl+sLTWVyKCVtvU++VIZMn
E2X9ws5jZSPUdPVFszYIsdyPbUYKUtvM+4/ZgmhIJKiNA9DheD/HKAwj9h+m18QH832MSLGsB077
1DKeCmA8Z9nb8LmEf53y9Ajb1kVy39QnDHDf4rrHCZw33FEeLGLtMeWNgTxoilpXFeMBjwMzrEha
6xQKIAOb+DAlOUkXkQgOKESQC005s6Xc89aDUxQkVHTOxgjqJzKyxr0W0Y7YIvexcKe9BS3OIiPz
Li/Sb928KGiGqiVzCWae1uC/6NXOFaEGBL0zKBRx2Z1rI9qXozRvUVG+8hFUW0KxfhHmLe6BJMX7
gg3lGnF7vqu9BM5V4cKxpiLeo9FtTh4Tlmgskew58jJlxg9Dw70FQjTvXAzSRP69dmE+HqJAT6uu
AP6ONuMakBEF12HoLpkXVsCw+/yuSX/4ZbGJPZl/TzhNVxbyFRw/4bVKO70tJLh/WyScRk5cbuwR
E4ehhfXVHhgOp92XtMyCU9YazxYZKndtyLnlKhHs60YQ3uDPDw1M6ftg/F2wlN8OEd0FI5/p3omC
5DYuJAko9o1ZtacSyxjSPBMZTTwPaGSL7toXldwONv2DBByrB5vMi8wmATr9mYd1doQ9YtxY9j/5
GasPxnXN3ahXnhmsZoZBTzxzCCcE4XiGAha0MPMMXJqHwX9k7p0+GcbvbOrKPTtDEIRLq6Or9DIy
GQFPmKHECWOutiSOCC61bokqy5sv3Pwua1/++htJIFiGJHttxAj2HFW4Z8NCsApKS21jpfiQac6e
Y6m5SEQ4XKzO7giNA8UEFM89fBgupKaCki0dJauick94Caspx4M4wMpKhkZ50VPypddM8kxh3pcs
rNqod7bZWBtrtxINkyh5+OgUeQuofhPj4LYd32/Cee/ZHQJbx93LmMBo18TzHMUM78ZkvLdDOs4w
eGgiMd54BVTo4BUyLbNtGpTjFs3vntgNelqchBvUoe7VIbh3BqCwA69on+pQODvVpG/hcp64blCs
6854CNshQZ8+jQd0jMaGMtI9YBvf0lQ/ZIWlr+wNjH2tSdKpl7Vj1fLY1z6aPVWB5Fgq1oKyGElM
sqp6Hg4Mu7yVgf9iRQoXZWkLBRk8ih55DpNCjCbLLbZJ0JKmQJJCWyGbGwb8ZrwnNIndQCo9A7lw
FK9DSVtW658MMNPDpKZoF+gcqlXVADCLkfNbsrNAMItzZc7JjT4ZE7gb22svstlFFBVIrRxkXtPZ
4pmBPvznjBnrwXb19AwuPHkIObJC8hIgDE1PurX5L8zYQ1cmIPgu5VkstsEsLwwXMBolxIVOJfkD
QdOjy8FCM4lIPoPTRCedXHMlsdeQFsIJVv1yrFQBmXKHu0JXawZxm9SInW8WHkXXgaTYWx0HU++d
xXJ4AubsDybfm1GTWkK2G8UfoCOA3c1Bli7zu/w8oObDRUtkyIgxaIWC2ifLUZ5gxiT3A/OMNVlQ
iCS6pDtVyC3YaTp3ldfFm5mG69I48ksAhiR0ule+rJdYe5p9BYRB2+pRFzgjfacJFjdS8mWwyh9K
1hqq6F7mAP4ymwaoIngeSXv+OC8hFmOzL+we/rZrACWKn3Kpi63RO939XOZHtWBK7Shbf2zm0oxb
vRLaO3Ri4tsj650HjhR3UiVnd3ruFQL0iahFDshsgoMyItBy9JvtkeiW+MFGltbBoFO6ZOqHgRx3
H/bhhqVEzWOT7FQ2mCHMCyc6dyUxtcB7gtc8It4xwj1SiI41cT3rbdwQieuBtUW5oMJNOwEmKXJG
sJ0+95DK7p9DxEpnG3ZFnrxSOtUbxMzQqNLG3PYOSVmBxarEcKyjLPIXpNLj2VejPk9sisbWtuAW
pvW1QbCy9735h2uFxdmUVk50Jn9V2lVx1ql4Deum2gVWSUiv4sfHX42zhTPUmJglZS0MEgbbkLf2
nY1OoBEBOFKJbMyLQ5TTffmosQ+xSeZrLgbyrcfEh8AGgnJjprN4ngCfrmuI/wR/eWo1FtF4bVjf
f9jLCtarT3PyEyHWrVaB89bSr0S+IB3R7R+tLK7Orq4xv8OmrRzDPVvpYiqIGQa2ZFLJodMPVvIN
WaL9BFALgiTRRbHZm+v8XFZtvxGlXIL6fpdx/jWi8t+zfmCqi3qdh/Ls7qhtT6zMqL/y+BSH41dl
5hxzkTdufM+iicwTEs5432M4MZ7WcX0lHRrSeChRl2uysGrPq/ZeNDxHfiIvRsRJyRjqe88LSdDq
rVBT/BadTSKpzW3cmM6iV+nOg1KvuRgfkeeRUZaUP5N4zvciMDaTtMXJnu2rCrxy03a4d33Vk1g8
0Rh6w7lhXXT2g/xS9UDKdYWNV5VU3VbXY9fwyxM745cQ3/uJMsnZdGy5mZ7ydOjcefWXRLYhHBE4
6S5ehMuF4VWsA7NuYYO2MMlDe4u+m2yCnOlJrC0DlknELrl67jOv3oYep0RhBhjP2U6tk4IU27SH
vdSODMwbXzBW1KCnhyYFEZv3BFOmpf0Qxw5AYN8+Jlc0kMGL1dYs4znt176DIiV2M2ajxfQdaXh9
MO1TaBjOlVEWZb8ktrUF6utl7i/wsAfQoeM+Z/MCv5SgGMcjQy1hpjvbNs+BqTwgrNIHjQShiBg8
18PB0qZ5MPIfGF3KPfjXW8RAdoWzBD5+62xbR+/TPnF/6kNbNls96/6xlM3Ni3SzaWwj2+ie+Sdg
CQeA6WABUPUFlbYUt3roronCtpyXX3NGaivsRC7nC9BAWbndTgd0eS6iicmHxHTwsw7fi+OOQPf9
EUVfnl1h2/wcEyIZ0iA9WpP7UgtWJLULP2tUCW5xUh62XWUzUGVdSSUtN47niysNykMTCJi7dvMW
WuadLNv8vrPlzop1eG09cU9s1MygNiN1vsynUxRiqF9yT00MKyb936J51HeGck1SS9rHDz9Bp8Qz
Es3y2HXURUolT0lTDoe5cF475Wa01u6ES8V4tzVPijxKiWOdfB+7jcamx9Zp7WTCuhRd9z1s6u4c
D9MiILX/Mj7/fyLKH4gowpcenI7/OxFlYae28ffiH7GV//5T/waieN6/POFI30clyjWLQf9/A1F8
9S/cObBPJG5yLB5/o6JY1r9w3EoTZAkoN1/6YFT+TUWR/EIg0CZwCukvzrz/NyqK+U90gC2EsJS0
lLBdGxn8f/iV46nRPbOn5ljYLJXjqAVx0EzP9ZxCAyaUxpGOsS24C/dTQ4bOCLQfUSTwdxqAqJ6Z
WcgdmBGx8p2UmB17Ip/kOna9zQ2Tv4gEwiHtMwF4nrHllsSA1nkeBFk6BhjZx1yk+Ca7fY2D/uTI
5i1Tdb5rG8nDpTLqTd/kYB2+eLc2qgncalpg5XkHQv0rQKp5VyTWsC56cUwGYmlGGySVEbhQTDWT
xllBPGS7l9JqcruYew9a9spveBF1/p01UY/KoXluaqIReGLG69JEOIUki5QRIffhEitdo9UThdH/
6hCYHIFqHDJsR1sqOVC4xrRjsYg9tsi+VzBYliLuhHYq3001kzFIFONZeIxLy1PlewAiWVWYArTF
6FsctIM+JM743npvkWgqQtyMkAWMg2a6lNYuLZGV5TGtJd1ciPw/WoGOIbxIDC7Oa9xCoeHNh95h
HxbCMCXy7NuU2tYf2BKfqAfLBaJIVVU2VwnX3H+gXZLJa0jhrqpjRWK62S0u9OVH5rUgg8m1oJbu
gbhn/c3seVEqY1Eau//+MP92d/0PmJl/WlH/eimYgzEvm44HweoT90AawhzDNGVhZjTWivjtN0us
VXMojf4+lPmL4Re/YpX96RNYLPv/x5b88b9lvyBcHHc2snzrE6Zi7h0CzCMnO7ZGzAo+nVZc2MEc
rnFjbLtONvtpCTJK9IwitmGYYbQaZ7LuOPw950j63ut//xwkXKb/eEXKx53ncMOyWVws3n+DDCRo
lnVeEPmuIj6IpDDUGu+cXE1E+YwkbLNjoYB1GHfDaEzPWICYdmYp/HxazNFy5DrU/i/idnwYXLPY
+yWe6OVXOZhZRotCrg2Sp//+oq1/+s7/+hiJAMJBTEouyI9P317IHRBT5PGiiYFAsjuRRe5NW4wg
7qpJSDE0XcBMlq7fsCQDmgm5D+OAgAQ0pOW2ke+1g9fW8jtgl0YJzjuAPV2/ZMzW65HclzLaBJKo
2KxOfnQlKa+ZbNPTENQtG/rph9+3d8Rd8kHI+H00MCwHdkkfFMlH6REK3+Po+cM7/ieT4OMd+67N
O3UtsE7/gZwa0xCZZmrGx6LTR8uAENrURC2G+iXyaDAtMjsYzTNhoSE6CTWTbGTgMc9m9EiVZthb
oSxsBkbProNZ2Wxs6khYpqPUiJz956EGypcQ6xOkw9apOAT8CiJBkQXf/UqgZe3r9GSnpDHSs32v
y3E+NAYOuxKPcU1VGYeK8Xbwp/uFh9OnqxOogOfCYnB9frqf7heSHNwp7wETAkV4Lv1e85Gzcgiy
H+xW+32N8oomXQqD7mlqCftkBs6KE3nZzgcxuhlRULVwOnOBh/gPX8n/9NqEsKX0wKYoJT/BD5ra
z6yucRIoQgezSd3TnJVfS6/hkdA6z5VBXz8b9vbjcSAHwJNOpYhkdoAeEJm31sMWNRe3eS+/tW70
Q82MTLvQeeCybJHz1t4aEDkJVnPz21YmGT3yeUavYhdnz7PvGcc0B0OSI1MmDcpAcINtMqiNAUqJ
QpYIhST+FtOdXf/72xb/eYTZ5sID8wWOS9cxl3//twODiBFND1klx9mBOW5nyT3KVB80VFezDo8f
itraqILhRGfR8PA389TEaC8ihDssXAtCkP+EofhUeCjf5mXAPDMpZYAWqU8vScVMKQcWDseIJJxV
Zs5Aix21b/LiWGSuOkadlx5CdJrS9+xNh581drWxbnPxp1eyHDx/O98/XoktJJeD57L2/yDH/e3D
SfLOMRqD27SDjWWr9zYajSOapH7R6em15BxKJ/JgZ2DVISpe3KvVocsrpOE6c+BLuy8k1TC260m3
saVNPrf8w2u0/snBwbrEp2VbNBvIA5fTZPk0//Yasb23jVOOHCUwX31G6qfGSDfKL18N6bWsfAlq
M5k4xHVwqCJimWYiZrQ07+w4v6OgfE+TFtBH9Z7afvI0CvTyDIGGxMvvpZGFm4CIy3Xpq2Lrzflw
TqTxgjgC5f0k2yuDzGHjNcnGYJr5h3f2CUfy8c4EDT6AP8eVjvn5jqRlSePa7uKjqSYCSLpuE9XD
dI7Z2G66Fuen1Y3cRgRWd0ShEHzbJ8wpp3yBy4C/cfVJFwc3TYw/3DP2p2pj+cjhDvKBA9ShFvc+
XaBD6AzlHBDaSsD23u3YULYJmtfJmEB5E/TJUgWeTDo/Mh8SyweIvI6fjFt3IFZQ1vhEGDVuga+O
OcTR9uMNHgv3qBjpIFFt2bqKtePqDIRFXrPsJ0YQ8aOARu8c4izun63RxDfOCPJ7iUrItuDOMA5/
H1NEKWpGDYEk4KIVS5PSZr1PruRuKmOMq4sOtMYHu/ZL3Vwir3snkmc+p31/V8hUgHjmeyRuqbar
7rs3J9dRknacbcsuQgmJfRgIhr830jlhqEEYVbAYw0hINP7A2HOXy/bTrWdzMfu+S4fkm86n45hy
FUemaxgHRflxwOHD0xtK9DzzxrPedu6tfHgALoFILRiKXV17hHPm9OwOmQulCCXUd5RSfoo72VXW
xo7y5H7yUNoPZYX3oPhVWqreOSr8QkpIu8T1kUHgN/ZGUmZC7CfizOtAqQRp4O9qs7pVrNrfquCZ
WJyWzulCTjWI+9n/moQRAV8NaW1WEQRL1iRe5pZQzQhIdIaljNppOR9Ghn0mIjP9W7cugc6ahUKo
WA45QMuw/Sr6p7b5jgf2NqP9XoNNzXeWCwyw9UMEl0yYYyPqGPs30QEq+QFBGWhYh1RknfnfMJLJ
h6KcbrzijqCucjcbZXJS83jyKtv/A/9FfHpechN4MMYsaDw2tSpA1n+eOyaevbJF7nlEj9Ovu6K9
keUHxXYELzmJaZ+wMyo1SIja6yhkxuLZYUC6cr3ygXm8tc1ceU0NmI5MxpGyt+2fWIefuJ7L+eGZ
PMepNyTaQ/dzUxAbkosIxvNftXCth6c8CCFOoGecPY9PnNtsFccY4YNy3iFhIXSxLr+xTrZWLuZn
coJQd80uQVUzDdgfHrzMCz5d4J7pwgOgdbAXItinz2/yWrtlzM1V1ki1j2PTBzaqv2WkmO4CCUSl
GvV0NlQ3nYs8XqzCh3xO5Oqvh15Uh5v//oKsvzr6f95zHlJ13GA2rRQv7VMdnjWVIYcaN+hoZaRG
4D14zEfKLuEdi6EwvvKv2JzGxYXlWrTPq19+JqvvVvkmEpJhSssiVN1bStUoxzfpRWdV/qKc6c+B
q9lTwlfaRbF1H+RgHXRELrTNsQhsg7sCe46FrOw17AEBDIzqh3QM7xs3pqXirj7yVV6TsX0n6iy5
OklZHdpuvg9kyX0eQvoA6k4+ahh6iHoGa+808Q9oLtFlxN+BwrMh4xGFN8YjByQZUAsqDABovM6h
2Uyt8n6aE14aIh4XJIQ1+gf8cuceDsg+8ct2mTriTzTDR98hXLiMePjnocJQGDCyrpJAg2Oax300
tL/5utt1nQysvibv3WqqYptB9CRUKwGkacJPjgj5MkkBlOS8n8sQeY8bqeRZem982NHVKsCPL9Ax
VzM4hJ+arh0aaB5ynrg4VWdvgyzUr0sacd+26ugXzSbeMwzHLYeWggfqN5R284M12ivlMpKwWWsj
y4jwbS+TC9JMEGGU2ZsrjPGMjjxawnaoZ/OgOM2DessL8rn8IMZ27m6qlBEwiMrxnHtQLmqevge/
d3hiAQdd+YBE9mUTOF9nuU8ViRHRMB27XP5GQiQfcVF+B/6kmQNNBsonNa1Gcll7plt7R1tq85VD
8C4Xhn8ViX0kLCi4y+BKsfcmoAEePd8k+3LJVP9gBTk6WxAF2wo1HdmbIwiG2YjuK5nXG0sVh0Aq
sae7kftOclfPpJMcZ5VUG4TKxCiV7mu47BymqrhDtW3sgK8k65qYqTV0hzevIwInCQt85jFOGkd7
PyP0Tju4TSnpquTdiJpQwTwZm2fa5nznIOzhT07FShhwe4KBaxlFQHd0Gv3Opq/fh4YjsPJXDRX0
xH6prG4ML67oS8NN7KKLGlMki5N+UTNJZRRVIfKjfjPUArE645ftIMkrIPPtDDmVsRCqwU0Dswlz
z9VMsoikJoztQGPRcAEtFKJLyeIg41SRX3hwYvUgrQH8VjFSp/YjhKCyN5AJg6IgtCw8jeTSz/3y
v3Dci5uV5oNZi3M00DZ2cvtX0Y2ic0c46MyyFu4IjF93lRZiT4sjSTutcrafYkt4PJO3xqZGdKGB
Ny4yC+gX2FlU9gX7GrLVNkgRq/nxfZaRxzS3PL4s7xVVWvwAtwOnBBD2XVCaAxKTSbxaJCisIvki
DewcssUyrdocJBIF08aIIiyxQyh3JfauNAiDS88u1qnw4GZWTV87Pg3F5FypgSrsBQefZMo96Pub
bzghoR0/0e4Rg6sCNFmpH14xUEi2Gz5+DpfkwZL03dZl6ctOhFmnNRPeGoXs/iIFsnjc1yx17+QE
U4WMuboW13SYDcxOJdB4xUIFeZ99MQvYuFWPdAhFxLPK5SEi7OEyjJbamgaPct+MMLRjfShgnQ9i
ISHqDn1lZD4YuPTE8sbLJtd7MXjQEZN+fPUqwLNBMr+kQoK8K4xDlBdsSAh2Qy4eB1+ibn41ZpNc
KnC4V4LX+nWE05IgWXufA4V8RaIUQf/AHDpYdLk8DeMIEBu31a5q7eLiWOjHCNJQXwoZEtVrJcV5
kiEOJZSwb1BFkN6S5dD6s9rTuvM5ecwnhGoPcYquDWgP6a2j97PU5G0XoTL4MMiCYejz2ITCf3IM
UF3NlMizsJNvsNnCPZVaRyl5N7nxlkKD1r+ev6qGo6de+PCZYDQR/CJONKEP8N9lWbe7mh310WqN
4RbPJAVkOfrAlB2S56JLoM2mwynCQ++PYgN6sea2ZMsfPed6bG5mWXYbFVuYzjv2vam+usGNrzI7
Ct38cP3RZtor8JP2CxLAGBBxCfOroJBhg9cSJhlH17zIzlks93NWP9iYwVZlYxkbi2Ayzvp2QAja
tqeMwMt13O+tRn8vSvXaaZzRKSGLG0AR9a5S9SlGRFMxGb/7+K2IB9FexF6wTUfdoOuyop0S39TY
cFZpu8AfjGh3akhmLszqOrfyaFm52ixqBEM6+amS/ikjzPpqDiPRVQK6ThWd5yRpHmpobMQYWifi
Q8W+64enJneSXRZabPD8hkhngS56Lp3Hio3cLWIcDiwYdK1U2UnP+NRiqzGPwi/NQxgOOGBMvTUI
OMVN4AfrzMnOE+k54MAacNfKR/VUT1ddNi+ZW1FDW8PXrP+OrNlZ07FYq8ZL78YIVDZUUahcubnW
OYgdZlDNjvNCr5osiakqk1vZ2CDunOSiIyBlcawlq3LFr0lRE+Q8BOu8tJ6i35SR4mxARfNNYOCJ
UW41zqRLOxwKYbkHVZOrwhV7zCL5dcZ+dYkArIIKO5luR+xKTglo+Tyj2d52i9ylOwD1JYrv2Y/o
HvypO8EjQVgd87g1TYctZ+IBz+jQ5A+4WzBE9w20FkKk48aAMyMBc00YjkSLrRRXhdj5s/eSjv47
6APCq1R0mnOGXH1S9aQbhKhAg+k865awjSEBKwIackhshz6mR44RjreMdL69r9t1PvxuOzO5J8ft
MVNNxIaXHcqURvUmAxlQoQ4/Na0NDW0Eou0mpKVkfklADrE5bFOinYdJBHWHro4+bnQv1t+08WXM
F8vqEgkIWI9wZfspXRYenONH7gLCh30qQ7sJXjBKoBAzCqRBrcV/K0MlLjLfel78BCyi2nDLtTx0
sTxMYb6sdbAT6WrvpN13MwZPyJN4nHK07bQvdH6MnZod3HrWyORtMYVmQdI6r6Gey22No5SZWfDg
1v4pzdm/Op1Bst4I2mca/xdX57XcOLJs0S9CBLx5JUBPytt+QUitbnhbVXBffxc4J+KcOw+jmFaz
KYoEqrIy91472SmUa5anGNNQO6HUscOcjG5K6sjM3PGiyHNJMoDR87Ao2jDl97yNa0XiDMbIgWbM
LKzPxGs5s+OZ8+3ipac1sgGU/IFqKyBU0TCOJJMkm0F2NSUxMU2EaohQw6EXmQVCgDaLqsXbFxkQ
OXRHHctbzSC2UPGWqYBzsEwcTJ6x1acF1JRO5vL7OBCi2dHdwM/M1pwl5su4fJhKVtgpVRbZFrl8
BniZENyu3KLt+GlHa6J96/4YdvuWj33KwE3E21jLd5pPORErrKD4S0pf/yTibNcVAsd+L/Y5FvaQ
DiuyNbxIqTld9GDSwmXUPmyiUDN3/uJsj5G28xmmc9wup6Nfm8MGvHAZqdokcNECDc4BjrKCdHjK
9gFQepSk7bfhWnhyK7wxbHI0YNLrABifSOR9buFQEx3Q7R77ah24Z+bXhEOjv8on7b6ot8GCtV1D
xuF5uO0LeNEbcszQH1Txw4iLXAJsDHNZjhEKlpQIJuyJ7F73VrKfPPKI0LMSuLxXqXcp12ZQ0Jpf
GPSu3UwCgiyaC/r138TJnYPkMqPv427EiU8WE5WCKu5k0ku2a9wVafxd+OWT61XPrQsReGhfJf2G
DYB5GOMBh3S7RmsJxbWu9ENAKsQ2oC1DIjq3y9jlvwtpRtUIH21RrylyfXgbtoGZv+BoogVHorqN
6Jdoqvqx8oNDylIQuQXY+3ztBurkoezJkUPwiLVyzeyDicPb63QTMpSFYDkNo4w2OEXkpsGrm+ls
nUa9v6FoxMqjGVZekF8jCcqqmlJl/ePtL24Puf3xny8rpibzaJ5uhtv/jvGwlb7zdXscgDj2sdsD
A8aH/3nM7c/z6tNgFTrf/vTPA4GQB7tg0sECrP/uf37U+tRjsZoqujSOD4Y2sOaM+b7tKj6K///M
plxJXP/7tLMAol8SbnX75u113v7vn3/5zw/7n2dJAvO5XvJyh88sW8LbyyDEQ6eQB9j633/+r9f3
P0/5r8f8643791vzz/Osv2Ki6tcAhflmTq6Jw3Hdljo8JSGGe6bChyFHHTB601dAFhu1qtpPWmKH
rZ8uJ7CukMfXkIQFyCqjUqntcmGTo2egOYPrvjdhsXxAfd6lRfYFmO9akrlwFK2Dpkrueruwol6m
b6OcXC515NLgFuQmwwW4NabhPUnr4IqqJer0MT4KCebTYkK8ybBibuqiFbAYhgd9QVjdx1p17OP0
JPy2vjTM3l2vvbh+VT1YwXFC1gr+mCMYB5AU+VyMr9DU/+KASZ5y/bsfHc7ARQYjrkeAGSN+2/nH
paY+B3v6hYH/sZjSbTIOoaED/UOHHHZ0+yLLZzXNy2mNShqPJQ7ITT/q57y3Hvt5nUPEDQz96SJJ
XGqzUkdNtMCjnAmnt3247a7X71PbfYm5Vq54iULPyTHX2UO697UHZaqOoKQ6Iqyp3IDQYEAOw9nR
tKdk23NiCxNSU8JO8zymXbxpIiZXZFIzlWr5UOrPGa3uCJXvb39QZigtnCUCP6CLdZdLZ+OZPyU1
mwm705XpuDOclnhKj8S5PJZXhBNW6JlatkdU1F9pTFD3DDAwKu2umrrgXvOPXTVe6Wt8gW7fN7oi
UcGfNpXgHJSOwAA9+ZpbsX/BaITzl3cPpuxnawQPDtMkbLEGndwKq9EoVUSp2G9jlWf0aIvH1oKW
6SWBd8A6TBgzC6pdJufUbHaD29+NtVMe65icwt56NwcNKt1AIYLOqeHV0k63cnHpOVHf+/Bik+7O
0+PsYs+Ws4FIWxOy6Hf7uLInUtexNy9zzr8FRs4CusvaKQ6tWX8tzGrGFYXNbKmaXVqTusH8RoER
gbdL7yFG+Lmve2SwLvgOEONXK2WSiTgLUDWG3EqxB+K2JHdbJ2HuVi/CaR822oxguDSbOHKWJDu0
RvZTTCRMV7r1E895up/m0TgY0vXvUgvUxMArRmcCgM8j6G1W7QO/mrhWTBNq5sp3Wg52PfP+iBKB
C/gOruVM4SBxHHVQab4tEdGTlRLFGpF3VtcdjWw61wEXlt8l+TNOclsXOhEItFDkVBVRpQhybdxf
w9CN5977zpdnsuLKQ7f4NPAtcZ1RzQ5Zv10SNKi2uXyBhHRWTMh9WccvsBR+mCLZvYfj0sPu5CAO
SyUvsipxNngw40nEIQw0wf0YxIAj6pVOxmb3MamaS9/KSHuv3ZiuUXePtFytnSOs/UVxiY1mm/ZM
BCCtsxEjEURd359Nm9jMfPn2dVpntbG1KkQMvVnUO7303skqqyCZ00hiTPcisN+u4wHoGBO7tpuh
cRMvhUggfX/rVhrTNdUeSIwnaagi7c5bo+jKubY3uj7JbYaXsy8BPJbwWvloW+PQdc6vWiHE821k
i2C+qo2XoRkxxwqHbSs/jAIJr0cWi7KWH5g/G0rmZ7MlQ+evIuYnnCb3NKgAcaxn/OUCHMNxWjWM
uf1meOMups7fxxLTu9IQzAUWFg65zIfYMrkAkaKkq8/TosHPMRlF+2zQnjPLalt+U2NMMoHrWNqn
xS21MJNBNK3DZ2KYn4I6J61XzW+lY1W7InsLoGi3pKmdcGtDP8mNa+ORkLiYJ9MO6KLaw9GZsxcQ
an3ITBEkewf9k3RhHPQ/Tka0Y+NThDo0WmoQ3qFWWd5WVcNLTtvC6sBZaf6jL0kPlbE9hcuCSeFJ
VF1HTjn++WYuH0HkXWfH1AkXPFie8SMty9wKKS/YLd4Dsp43OUazrRqrl3bBU55XOajm1VUTxNLd
TgtICE8rcaGQMF9BS+ttmgmG3Lo47ZF8ieYBxVpy1XTQxPlb2wqmE9b4FSOb2Jgkr4azmhldL8kb
MUZ/TBTJO7G2npbFPeU1JYUoTe/JkthXrVCfxm7roEm+oEbfpL32LXLWh9H70DCIHu3ebK4DWHck
u2+eoUiU/DXreocQNR5Y/IDBCe1B77JuT1zACdg5rbkFBEzsMTtLkeTvMSK8pcmUnTu9+nQp9Dqp
w8lTyCdFTLsM/sULgZUHI4YeILhDYbShetEQqmfEkKYBQn1VMSdt8umg50PklkieMxV/pXaqbwpL
DgdVNlDknF+KBu4ukAWjD29PU/RjMGR2LgLzjzvxWGVBU2k4JGJlhmhJ/NUy0hf2M67MNHDmrW+S
1ocgrz1U5s6tOW/42awDcxL1bvBOMu7qcInTJqLM73x0rUVWzJcxJgPTGJtki1X+yXTpaXR2+SIU
wZEaYUqsnhxVM0WLvT9CPTLOfboe8YQwQWPLFxiuCxEPxRSqFrOD5Q7Qs2wqfraqky5gdyN45jzY
Z8Rq12RN60N5cGTyN/aWI0IVb08pwrI8MtleRM8hAmRQqNNN3KwdqhFfzi7Ac7bR0/k85dWhIS+j
rYeNjRuPhZMQSTeqC4R4TpG9xjQyQ3zjPtHB04Npzy91PdAURki7a3S6eSzfIw5frRsw1ybWCWpi
uRmm5tC7gdw6le0QTQIear1JdQwQEO0Oc5xXe+atGf02zNg+mYt5igkZSlaoDI2aZjazrW6gt64c
OiA0K3rGMJhIFcGhyR+CE4jC6T3weGabbekJPeWq9vfKaOfIm56Xxqp/6IuXBI+GyCza08KA9j0p
kndlQznKc0FxZHRnwjWSsG6PMRS1sOvLvRMHy30pWXVWTT030Y/TJD5zkcI6zTUxBZ1l3mljlW5j
HB3wY8yPxMh2/ilZKvvAaYdGnWh/VYLkYrNp77IAf3jnubCBk2FDVT7uhKfXR7ezdn5+kDBzThEH
NzfyK907B2Z+ndMqOMz6/DStIPBC2wooSW7eDxxnUjaJX2YGJaTaolPn7TEUsAuNkRDc8ai3VLtG
Wr+R4/k0I2/HtO1EXeq+q3Yydxo5uXZsoV+SVz2lJLErebXt4KxDjNEEZoR+9DajTO9X93/IwP0u
dwZoMw5MZX/tdwrxHitwyQ1gHXuyjZCVRI86zmNcI8YUSrD6jlh9UUY9nIzk0kzyhTlBHvpaUJEm
mT8txoPsq1WyieKpkwH+ZVB8Q87LUbDLFq2/oA+0t8NEirMXLGspTvq53qZXB0KJMgZ6n0QQdEze
De1+ksFzJVwJkyFXJ1q3K8czc5Nt3tJN+eebamC83iMOwjzMYGm1uYAVa9liW/wAJjMqhaZ+I0Ru
MpFZDX4LDj6FPY0DLIf5g5t622YJ9NPti5cQSGSnlE65HP/54sawQVKPTFAwg+rkrV8EMFxv0a0D
tmmS/JT6QOkXbwA/maex1CgWZWuQ7yCy8+i+yixlTqCVyyfq3G1hKe9gFMF0aqceBZrVXED09iun
twcfDsr89n9sVyQM0hACK8f3CuRxUwcgy8x76C8ercz1/2I5MkQ1xoQAd8M52oIQ9oS21Gm8/Yb/
/TPQAS+aE6Llk8qz1NlRebwZWkz+N8ivu+LAMSNR61ijXMNU/eTdLMoYfMx2ztv4ePuZtZWSY/bf
H5/RfRNVTBZj5Y4nWtb56nBf+p1atGdbTeNJfDJo7k/p+ve3B00TirfJJOF1AaRGrS80P0S+QZJ2
jauv5fyReHq7LcHrc8iGjNXbdCP6AZuYBp4V31Ud1l1uR/Vq0qt1MM44NRBKmB40c339UoiqPC13
/vpLgWtfc2EDOi9tnB2DGA8q7aDDP3+5nt/5IBkUTt+Lb7XMwFYCbCct4JWy4jdh2P14Q8PevuRs
FdFE22pj9lrH4Ep1pwqrO2rfu9yt0KC2Mo+o4gwg57Dyp/VLoQkkM4zL5aHPl6iSs4kHnmp71Hzz
s3AWefSz4oCW2zl5RfLVuaB6rZrrV0owInMBg379Qj8bbzm0GDXCtyJh2KejIf/zl7f/w3eL28Zv
maTIAKa3YuiZajOb+Npb84bpTZQto5xug1WcG8BMW4rL18aFX6Yv8pM97pMV8HdNtJXrI6IZSsjo
Hvyl1Z+rDfrfpOHbyzA+lv65iPU3u8SrRV+DLq/+tnCuxRRoPpiT9W6YxpszAOCU8QAf2X2KM6gz
ywSFy1RHauI/TULd/Ctx1EdXMQ61Sp4agu+9p42PKDDfxDDir9BeJ5cKxBu+9CHgZxsQ0bTu27Pt
L8SXj1MPSyto9SlEs3Ss/Pqs0eQHDE/L3DRxflkSATul2cJAi1FfRcnIqgTM2psvRbpwqFu/9d8v
gn4UQweVHvH4bG7fL72u28PDP93+7l8Pzcr14rs95e2vdSW9bT/Z7/963BAM6Otv37w9bhGOv9M7
+9oUFVOhuqoPyWzh16v1v50zXm2QKLsuyD5ihnjQR+eV8K29elQAG68KyCDv9cjXzlUe++deachO
S/06xfBXmQvCJfPvY6AHiCxAgXUWXviED6TCcQnr5cm21kmYo+2SIuAMS4KvY/FXwme0MWTEiAMG
8Z655Qz9rxoaed9OYVZP49Zp+qvB4nFxvZM9ZmUE0Aebz5A/WbhpqegpbuqmgLwy5edJVNOdk3Jb
9WvvLilJj9da+Q3Qtd83SD47szrQSDAPWtO9cOyHQiu7vePYLHdS35lolCEX1MvWVcazkXfTwVYJ
RTcp6h6OY1TWVbq33DuLzK8p7cTDtJT7TujyRMjysXeA9Tp+0O9zH383RxZKRRTXqe1ZezqRnPVB
zgBn5B6150gUTJJyK/9op4YWDVlOHnv+PL7rhj+c4DZ8GVkpd6br/half/Vc8Si78sGVyY/t1JDj
U5IaEwyx6fA6FuaeeB2MXz5MUZ3idxZ4CQlw4zj7WvU+ftaGQZ1RzT+N8N8600p23ToIEI0Hs3V4
JaQKvYGRSIgx/s6X6Xcuxg9We37F5mhbJmeJNH2xg+nBgwsDqJbp2ASaouA+wzq4G5puZOayKNh3
wR/th3PWeMl998Vwk3GLCNWL8E684DiBUWDPS6iRWxG6ife3BQq2FwseeIFsrbdOzDGrgIAG0cc7
p1ieV7RzBSZ7b1Tvlmv/9moAMg59wZC52rxdtdCSaezk8XqsOFu1VG0WKoZIaojbfdZXD7R6qXI5
nFvpdtTMgxIEK03Alh38a6CaMZnr2YNmGb88K30Yk+EhRwzglBwoR5uUjDhOSNAJOlrXpPJp+lYD
4rPwswv3PLfu/QKhCR0K2BFHcU42YcYbDIEJRPrRrMWku6Cd604gTFLXqZo+7YJyNQW1UjTeY+/S
q5DOkz4O73CYP+o0vXrOdMjp2Ts5Pvl8rn75HvqzZSC7T+O2sMfm0tT1F58+DHQ7eXTXEBDhLms6
19GciwsLvc5c6ccVzUW545/JsP8oRvIs0F9TiaBNOCOzE/Ww1FUfGkAkSJsyL141f1fC/9siNG8R
EgR9r3N3Gg+W+EED8z0Y7i/zRSpyO1AUE6nYNb9n3eXdT/9MfkHzbIWEJFN+R7D5Z7GsrQCTmYUY
3ubAnDgTYVgUxHb0JbGpneVtELh/cl1m2xzeAJepdQcO6U36bhrl6ITpw+u7bn0e9CLEKoAAYDJU
nC2/fzZ8XA+CaSKtk4osKAE5MB5XGSApZa4eBoQWMrvFL1Ca5LN7FkN6Xngh9DbS7fEl7ySO4KVm
1N+dUyU/ZanXjP7fSZgvtopttTIqmn1DHJx7yEBFD2xLc+7TyeoAZJu0QWGHT2jIjXoMotGY7qzB
pQtW8pHBZxz67uJODDY4XN+niQn1/R7D4ia1u9eeJq+bOBc507uC6BH2piM2wEKOuLI3LjMpWmv2
71FHhmPmXTT7RgpzQFH76kCSRf40inHT0XmdWsYnqmECotH6xcnDasUFmBsUsPxiB633D9ylq074
mI/iUVnaF9buJ95h0jgm9vbhYV4N1VijtdmNVBqfNCXvVQFWL3EODfEk1Whum2p8o8FkefpfxM+1
CpgQeMUT6KPnQS7v7dhSjhklKT3VpS8ZgBC1sh8c9I8GDSwj+40wpCBV2Vo91h5QE7IARZgNKsXM
au0EgUiJ5gwATTOxry2CVWOBlOQLGDHtsCH+tYCw3Bq8jpK7MtUenJgsM+CQQ8e8UlnftCbOi4NF
yY7b31JO7zZ9nbwVLqeMPy34+LCHM7PPPWevSfGWZkC6OlxmrqKDnJXjH9ngWB2AauoATFX3ucLc
Q05Zd3qlXXNj+Y0t921KGIUyKUQQt42ls1A01G9az27bBO3vJM1pBbbAzjAE7QY/NnaCxn44BxxP
bfHBMMkOx9wnDtg0sXkNA7o2U6d6mOajaQ4/seT8UqjloXfBTcRppUfIZmiW13912qJsrsNj0sfc
lKgJ5hygjYByL35rGbYjVZDca0p5NgbQB0zu6R9Vz1VvYBzrELU1aamwMlACV8PXnHjZNQv6dxAS
YuMKPbhP6KZumCV/GwwFDrifsm1WYe+HDRJCrvS3CBOqSMPpFi0a72cerxxTgxboYlqXZqHPqgN9
i4ZUBziOjF5v41PiO3f+5NrP3fxsDQVKvQZ5hYEaz4llzpyCSKpKR/eztpeU5/6OKWrO3UIkESEI
Gpi3cb+opDtYHMS2XkGCamklxiZuka83LudLYB0G42fxtzDGw0rpe8jIk0BfZLaRh5Zxs/RIq2pV
yRMYJnBQfkt0nBG8xH7ZPsu8oIVii2FPuZltAwUH0CEi8lw782PHPO8S2NK7uFln7vCWpAjFnAbi
U9CSbW5eA7P8TgZvucT4KI4TM7GR3MSLWr/4DQENk8HHi3fPPZmr72SeynMz0SLX26U+ZxYHRCIV
6Cyhljz1pQp2qw1zLivjQP/sHrJ1gCKSL74CYwQ4seqcYP9P7JSw0ATR1k/c0aG0ZhM1bLVmdgv6
Y2wld7cvxoxyTwtQmtvLg8/g3sVWv7oSEX2uMWOXmJC5XelOOAvzKj0MqH7Jm7AvE5shGAjwzcTS
zuGkhP5MrTo8e8c21Zdn3yGKptQdEplVA8VNMv0aVnq3NKZqhyuCKjHPzb0PPztMpKM9Ws1rohoP
hBl/cBNj3oGMRdCtNZvBdgCpmNxeMN9QdBdCLHfpkrKvulQzrW6taR+8Pa5JzHI61H+EDYjZWvFR
5YKzygBG5DKhg2BKsAy45H2xMpoCb0I2p2Jt6wKPvSvpBIc2SLPtMppyb5oc92S+EOs99DalpcZw
vZI828BgeGmY8s8Yt3MZ3E3+frTa+ZlnicxcHmY29fsi7wwwKkaDDG+YQncEPm3u4ywzLsnMFifM
AjGjqbV8yJCPmZNwZEiXI/HL+iEmwVcLsBillBMlmI6zmgY2LPcA6QG2lgWMNzN26eqzxETHEGPR
riCtVATpAgAI6KEt8hjCecHvsaTGBPjmCxdpNyMYJbeKnSkjJiK09GTn8pbtW5dGvAa+kB4FKcXj
gPoC8QAmShsoMYJKYQH4W7xTUtoPDZkMBo0/KihN4F5683XOHjdDr2rtLNSxuo8LJ7/RUvjz2EC3
tp9vDTuZj9gPrsnUedc0h8O8yP6+XezLIiqSbr3+sxi0n8AebbSk1UYlq7ylKTkQEODA74F4kPyD
cwkwi8F0DAJ3YoVZ1Lc9z3fLUD839VAw85ziTSMSP0qp4ayGbbPG1JIBKHH6JNv61ZxsysH+W8Qj
iGS6eUicyPLL4/P63+Kw++YekR1d0L2niMQYa6Y9OZR+bL60c0aW4qhx+mT9t1p/M83pp1Y2T42A
GWAkMUKWAoUXSCk215SeZ+NHWcZSbcO5jhBAAaSsF+bGyo4GP/kuc4GgliiOTUbAyjXPfpe1E0Du
Ahymu0KwSM0tIDFkmBlxPaHmOteiXkPVeizZSUATrC9ONF4hY1q5XHvNBiuozozMfcclkz/IZPzo
YsoPUoIOdcKBDUzlJcjhWxIIcp4ntVqmQSIElEyuIZtDUlgJ1YxMD9bEyTonk5OpRALVZ4xPllty
V+qlfLIM85DbP3ERwKevUFxPjFbPcZ4+KGfQjjEzaZkYwI+yGp9SapxFPvlRA5UuLMqh2lb0CNdr
HKqKRWt4geh9nqVBzDsbxjz5x1S1/VHHfJU7NsOeYXksjfIh7Sr3UAdiDQIwskvttNqmmLx79sNX
fWo/uYX0Y6qh9STmOzh6MGoRdwJONJs3kynU3lXyu87z8aQcwlGCcXWbTJc5t6+uynxOwdQXoh7f
+qLfLO6I6oSZxwTRE/ZIy3PJIXRzJiTL8qsbekVb0SG/AvuA3XKiMhX3N1NkYCT0Xrm+Mnp57YPT
L+HUwT8TK5KCSPijWpDSJI91O9j4x52zTwaLg2iZqYTzXqKIsBx4UvRlMXTX9rexGNquLnx66Ewk
4AC3URzI75s1/vaOVTVwowLABsakWGALXV5bB2IVXbvW986Ctzaq+0ZEjU2JCPA42RRUVijMcX+i
EKEPTJPCtwnjCJxHmFdUTKsH+Gb200fpnF0ucGh/k9p4jrMcHBT9d639dHtUL3sUmgGeVjAFK5SP
GmRI4bxDBQj40GOQIxIhgunvvdEN9tgwqApy/86wRBMFnb3p7Dq/ejpzk85FOFL4Rhggjrs2AdhZ
h9UslR1wOBYvPdG+k7l64azPzGxJD8xezoVRUGzipmmK73RM9IPh0gwW8EQLJ/uubUSsSFrSf7z2
xmCDr2eAC3J8CGPuABKkOXcuROGlW1aHFLoiKAEM4Jg0kelptoNn4ZfVjti8kY1um7nYUAdCF6ox
zyXeJzEmWsgJ8yW3eUowVEOYdPGxtHjH0UWdKoxWG4EDVrkrC7J8sbuJH11gNaZncrDb4UFZVFyl
4J+nMWrJGMacCGK1uT3SKzjQ3pbUwumggNnxJ4hkQshgUZH62CJf47SrwKmOgfbXAqcVVh2g0mFh
QlNgoO6xhqCzCuEL0bsyf1hPVwtb8WC09OLgNgH39fkZRZdHaYoUYjSbKMuHC+FMX57BerRG/jQp
FTX0tygxWedT5sfIGbkXnHtttPmQTOep4yKZeVU+kDkCsQNQx/OnVJzF3Japj5bxYdvEuaVzTmGk
oTITIlrfGYaR+YbPnZEEmaXhhMKDBufeQ1xoVaUfKSP9vu0nS+cdy6Q+zjCvTOd32nJ0aAP+ya19
11togngoHDugR8NHuvDZGY2m4dSssUMjQsn4+O7M/N42rHrvthOYzSA3Dj0GAqHktKtSDrm+STnv
l6P26qZyOo2Gfeh0/W4RLjmunZLXhpl7xcz06BX1dFxrYLccQeJZLJrwRT9VMtoQzBmOTWaP4a+E
Q2wOD4VcJzxEwAi0DwD280Ot3E+R9OX59kUb1K+UdBmShlpnW67Q1UTpcUhnbogMDiHnevHe01FD
Pgsm9zpPenaIF5zgrKNPDNuH/WLqT60j3R1riXO2VHxGjEI9NBGkwRH/0PkwgksiBzthPKaKS1TO
ALxcNsn1otJXokOq7A/NY5iYy/X9o712cmacaXZ8WmyaoPyWlyk4MuwJyPniNDtJD44ix0npH7yu
DPY0+d0NWgQGd90alan3x7nA8XST3RpqsELDhI6g+PQoDIZNQJkwric1szeTLRQdnIuM/rgRk2Oj
Zx/5gBIUUrkWUT8+OkV7500JlrIFRpr3ICoPtWmfcS2NGjnhXJX5QtFE7NSzLZ0aGc4fHHZ+BJUt
Zzec8HuhHeK1gUAkNmrbjXB2Wh+CfUW5lKDuqUX31lMZh93EGnRbiGivNMAVrGDTCrbjuCRKuLS+
l3o9jSqPs38GM7Xj7ifNOmR2T3Hbbbop43Br1cfKY+pPZ23YkrFV6SBLxniGugQlgkoRvYhpo+gA
OMVPYzVWYng3wEvXMWWZDReGUp+RsWzJAYA+ZCjUtgOb6u19ct0PbUSbZht45k0cQ7cX3C7Tskmo
tvQxeV0oBCNKV/Z6GCgG9NSMIfou5RJAmGL8med0Ip+eBaIhKmxQiCX8MaZonWhk4qqjo8C9mukO
9sQ6p2fAgmUaLDUFch8pB0XVw9AhbZmZesdmzcfI2vTUe+n3av6Xovyuaq4mhLSIvQ14qvNqO/eH
58SQbzOXFR4lSCr/uQT1nqF3juebwIoXUsILVixySKlXdn3d3ZEOx/7oHzMj/cBFL6J6xIgGFYKy
hAc1AJ/myuHoG/ew2gv9j46BnW6ZH+k9S34MWBtAEgiqK61rMJjgYMIM5aeTIDJBHyA2a9s79LG6
EPDAOf5OSzAIegaCuXW9GsRuQBSBZp+VXMwc+AoebveUfBhEaFWa+Te5u9dbSx0bibWpOMUjk2ho
weVzpNnuxVv7lCztyy5uV8pFUT2QjHTNWGQ2YLOkAaErjfltWh2ucm0z618OVSzSyKF9vtHWz/Gf
NVGNJ5B34y4Y82+yBNOwI5SAYAOCugfrXOYIKJwxCMuJux1ANWeS9K5jCrWp6Nu+D0Pa4RZpkl3p
JfN7hedQH/21naH+ZDR0Dt3k6A9+o/+ZpuckaMxfNCpQPNfLcslsNz841tKHCWb1SKNB1eh6eWq6
5pg5prpa03CsBg5/gWGb14EaB1IlOmvw2PvADbhPYggpNfJNtP1czi3Ig03nlTzhWEZZLwC+avW3
UxsAPErux/UK6Q31Wwbzq2nWV5gCd2MDDiTuB0KR2Hf13j7S++aQowzGevSZx/XqcfSORYoqEVwo
Q7SgYJtlUbHAZnNLccfZif9rUcQ2l/icXbt4X9dD7hNUB962TbPv1ItfmqJ7rBf7g1yUn7J0D+lY
s6rljtrQ1QgRzQx8pN5zR3ltjXQICV+ls19S7trrTdRN/CDR0NhbnNUKWbX3SZuGWH25vFvKDny3
UONmmm86K3JQ9mDWvMNtw4452+rmGdNcDsnfIeKAgQe02uFs9v53q/vHwg5wB5rH1ACZ38r2dyx8
rlkuLl05L5PPnNyuQvzMdVDNG+IgN+6MmHep2Xz9gUvbZpDC5pd/u5ipiYUPDuu9a+YEklS8HOJN
XibJctfrORHlGhGMOrWiWsuJySILosOt7Df3ccvNoNe4pQWtbiex7xp0eJvbK+8HXNq5O993vvas
BltjHI/9jSqiXYI7c/UGzwsbgeVh35QBi1yK12qCbk+6zOEGorrdLkkekHhcXzW00/QW+XwTTAhK
5XnotCxLMeJ4DBtv7vpt7gcSqHsrwljC6oC/NqoAfzRGEM6zfad1Je+C7fUsYHr8N7OXer9+X5+R
WlG6+hGJt5CN1hQ+IPcUlEd/vtpjrKLbz1ofK1jgwCNtmqSFmbMed1pPN0PT4k5S2RVH1NqlZ9NJ
a1FsfAvEs0k7hDDInXRZbFvFReHjaSpd2PtUS+vBq/w2K+vUFz72sZWTlWf1oST6OYqTVWAHq5iz
Uz6TI3F2fPhU6Xq2r7TlCvzvt9NyUokr9ueUFjRM+GBfarq7pfJ5G4J4q/Uc7rj6NyX8aWDKXI++
jBmgm2uncKq3MdTGTnAUr0pKBM8PIg/4EcMdDBnaaD13pgM3mkuWXZywhpzGCfmfu27dNrk4Gjzp
yx6LBsGvHe6zAtdG3f1q+OS2eRG8Cow1RqY9ZgKAUlYFTE1txZFxjSzsydszuoxfVIhne1Rvcj1l
lb13loM146Bgm/Z1xuXp+JDj7QbomX2PJjd9b7t7FZBX6haUteRy4Puq+kOCxB+NJUjjbgloGa/X
43jjIxFAx6v9e1u78dLRaDBQsE/NYZBrdlHDRzZZ1rPftfmdN9t/yuobjNn0wRhUn70LLjqE+CWa
XpzMR6vI5lNn9OR3E8gVkQXUhsgaivuc3kNY5i1NGAC/GI/IOzQa/5lxTliPqRnxFDuMwsiDcN8Z
3EFHOyf3MJheCzWnUdAXiHBmwYhfl9n/sXdmu3Ej6bZ+lUbds0AygkHyYPe5yDmZmiVLsm4IWbY5
zzOf/nxMudtlVe8q7HO9AYPIwcpMKYPBiP9f61triofDBknPVh8M8gBnZiwTjqoj0ERx8uPW6Gmt
VO5MoHpzY/AZT7GNkG2y6qOMBrJJp+uGiteMbsmJ/Uc3N8jlw5aDDkft+wDX4FzC04AZYUQkhcOT
qXet6LjGBiyAMDeQcxNCzh+r9gbsEaaWKUnvDIHypmD6xkjTI+ozO8CT7ODXgiJerun5zchu8W5G
wNmhJ3lH+vwvnfBv6IR4+E0QW/89nfDhW07xs/n27bd/fMvbqJ2OX//524+f+hed0PhdWbat26Yh
BQ1uBQNl+Na0//xNc/XfhWEJW5mOYQuH42//yAv8BryG+l0htwTkZeryjC78N51QyN9huaiF5wFg
CYCV/O3//tfb+H+Cb8XNO4Og+XD/H9Tbb4oIWPI/fzN18yOEBTiiqwxX6oaAj+F+hIaR/ChIUrGW
FCkbP9OIcd9YDoMU7bHVH7vKqr1CmKWOzYK8ZNxmCD+XB8/PnA9aNmEQaDF+vj84amHzh6fPT5wf
yzs0h2OX0omjPWdFZeE1KGo8PQjQIJ7vv990RH00U0T6qLDZcEjotYORefYSOX6+dT50kY4XiYvT
tNMq8OSOyD2jafCYnm/Co3BnrlY8Wi3vksiYPDR29jQrl/xnVZEkz67vWEkVrKmIJ9RVk0crRURa
QR9aWYhQ2vk0CFwNWd15hm6ntGL9AQWLicqbDckpQrqyyho6NZEL24Dsul0SBq/GiDKdZdGn2hAI
xxL7TbsWUv+cTSwSJzP2yBjRdlx7/QMFuxL8q2x2ZZlet3p/Qys8If8Lbv5kUK0grHYT0RxIO+aw
kGspMT/xXjfR7uMTXVC/EekEiCyGJVkpD5/LWlCFDOKddPBWwEJeMnCikwZ8fEwbtKmQ1uUeg/C8
M4dPSdiHuwyzL3p0NOZoDMxMPoFVfWBlgUYDE1kUEdma5fQwjSy7ncgool2nqO+zn9457r0TGP0u
nhHKz4bznLM6IY5i3Fp+LIhkBT/dU4UycFce9KkgdI9WHZHDrrEbamC7WhVD+dvHhT5/0sI7FmKf
U66TKMFQ95CTU/kwvLG+LtbPbtjYLu7EcK4AgmvQe+zhwgys+8ymmqATnWM6EQiVTu5sEjLovLdE
2KUA0h2X1nboXMqmRG8iCSXKNZpVEWbfiso83dLq1oTmhqt4S54A+jMFelG35c6h1QLuAQ55jgRy
XWozRc6m3oUNZO7J0fZR6pJKTJTdWMM3oGbw2YywMiWIMHaj4VSb3FdfhuVV1IR1eXzOl0wu0pnI
GnDml8g3o53hzOvziTLfN2mRgU4eb/ScsMiIhd4mhF1M8VC+BS2Ljl7YCetXho0fl8c8yk22ZfW+
6aCVE40J6S4B80WcFu7iO1enV0mIULMbkDyDWpu2WSN2Y4gQXyVnBJjYOq2qPZ0eqVUPIMyGdVmr
8SLSHMAEt66ZHNG4bHKnZyVdEzIc9V/SjkLGNBe3LRRerKUjZQeT8wcWXlmb0zEU88ZI9C3XXIRq
aNvxwxMIAQyVSjSUqZFasGZZBIo1nIjtIVeoiOKOyKmxYMVfQlDQAnykusi3kWac9PlQSfk1wpOE
GIZMNVXoEORJB20kcv4x6ieWf8UXRkdO5vGAGhkwBbYyqIV4qKmKuCtTTOCeR7bQUf3cW11wkule
K6GHGuhb/SSXJ9y8q64FtWG0nbEqCoKArEWQSBWBkZVscSFDInAPKYkFWkHPRukpXKO0vC3qaVVO
03Mz0IKuUfJsp+WDVXjW150ISF0GWXzM5EOGtIOOWbkzdpGlb4Yqe1EEv2EbCQfUq72zEruBtFr7
W2fZ7QEz/8zX4edLu64gIq95YvuSHWwBrQpzLzMUwmnywk++Gw7bhnD7Eg6I1Pl6EAr0tC1dK9/H
elHuQ9elXGiO8d6lAbOyB+NrhQUgq58xzNKiKkV8YALZp5JTIwwz4kfya3RFM6sP9N/9QCaLrYDI
65c6VZS1oEl20+nyKyB7lujdrkNyPvZRezWlcgKbXQfHxr33Rzd4bGwLLe0UjYfZyI81Y0zvIPLP
KVEQoQn5foqCad/HNg0aWtZugtCj19/MhHuZHrwGANsjQFIjfl+/Zoebpf3GD++mwNf2ZsjM2etq
XVp2tKGaHwDm3sqQRW3FAhzX3iOsL86DCGUvbG+yk3DnbqgQrhy0Hmtc2AGdRbugW1kdVQuWf4II
zsZ38HF9QQpAZ20Nk9r2g/NNjkwvCFDSw+QuhKEjpf3kJVX5sfS5Ujl19mzJ71pGIK6xKC3aNDr6
RQT/rfzuFLnpJX6PXMToDuzGH3Dqss/T0IyTeML2Mw3VDZgtaOQU3hLNP9KnOOjd17IKZqqS4pEU
ih7iBoAu3Mk5kQyuuWVUA3hhmiolxZV0Otr2XeyElHt96AOGQQdxaSKbjjYsCshiUdz0F3P8ZS4F
r0MqB32mdabMxXT1IuqYXavRscXrFhFpwmbRjfMvozu8LomfWZRhEh2vs77sYHK7XoxK7yTca92m
2jTlZI/apv+5LvTh6OC/NIfQOPqI+qylZC7b3KbEh5pBS6lX1CmJgpZERoQk/0YrCbrQLUkcIcS/
zC6aYzipbhO2teeOp8bglBRoR2HYxLfTGLPvf6wzMtc01iCbkvDQFXm5+9EdR8+36I80lnsQ5Now
hNfJLOrrPFwoS0n4QEs33s4mqrhUhxaf5EwaQ/LdCvp8mw00fqdmstcx0KBj89TL8uD20yX8Tyaa
icbvnD4BzlrC27pNCk2c9Uv+HYu2hg4fL2EOmYn2UEUWyHQ9JfNDrZp2l1CmuljqNSwbqnVkCHkX
GGiytNk6oVs9MU9fRaokhkpQKSW2ZI/qC4fdrm/ScQ895DqK6au0fTVvRcE50eQN1CKp7jTNOrgW
eYmExdFaB55IMQjpE5V4Q7+CknfPmfOsOyk7qRL8Sg2zwWU9835IWEgkTexQYqPOjQhREuJlhcMS
gUfBr0LQtYnpSGbVUByzfyvrRWi+kBeBP8ZxLjHP2VsrYVKfk/Q2LAEyOKH70odZti2T4jAGFmmi
gT4y18kKEkJmPeh9nlOOmz5TsqRWzeZOI2cEb56emeD5Ud4tLoFOsvrqEw2BIo3sOz0hfoUiwjqI
VXCMaMoBR6ObXlRY1bAwNliiDJ/+rWvQ9BgcZ8V64sD++gtzfrNzteo6aHsLYyZTPywVgZ6A9nqi
JNcsF/tUXS0Zo1PMMJ3WYF8WDFtzm7Nj8zMtPdKO1C3ISvoyf8cD0YW1ORaemffVrmrqO+FGLKAR
9aOn7NE3+ESybwbBqjoRRMpawUZTcFBrWVYeLdsAHueEkQeYfdYWaObJkm32yhquI6KAbJGSCLcs
YvU8fxAxzTHm/8vBjUYPqnKPMo/kPxVau2EMr6E+DB46FKSGUwuxJU7NQ1FR3V7MBZKMhAUufpdD
/TqK6H4KH4MasrKOGJgtPh8HC9Ayw4ZH282iXQrcFxnOSI6Rn3iw+da5MgmKJNmKegjdDmIT053W
lg+xm/DbTqykd92oXdJ6to4ZOezMexD8lrU7BTkIu+RUbY3Y+FZZWrtNMhUeK6r6lU2LTFULmtd3
aaBGfbXRo8beEJiJln3R44fCRJTvv8jG/xTPLJYbmQUbThJdOHhpCBAZQv1RmKrZtWAmcOp6Q0NY
QDch1Els2R5io9vOPba5tlbPTtDoXgMhZRO6sgeTEsweJVZFPSZ7ySiQIrsF46V1jWezjmozhlSQ
v1T9PXa/b4C+aNXpxVUeG9q+MFPPrcSnkWZ2UiUPUaWZ656yo9c1iGlErF7dSJspxqE8cino8mfw
q01EEIgsOJ2MIH0kdd7gg8t1kLnPrAPDHWUIpKe4Q5NC31FI/dYnaGuwzPsBWExiyr+3KJxIpRNe
qT/QKCcNthWTJ5dNhCy0XagaOilOiZiTaFhWo6g1c5feCcPIQnCNyIw1mF6WxHKPya1WWWi0s34L
DhAx49myki728b4H15Q30zFz7+oJgThBOrY3BG9QnqYjeIcMHUP+KIQhspU+G2SVJsEhIgZqrQVh
vXYqq9kLNm5ygKhB/OVnVhTuysqYbKA2tq2sVxVZQ6s6oxQYjPmnisl2p4imKKf+FEXVfT+E6Z5g
kP6kOeN6mh3jOHUHmxh6j8LWK6uHx5QsRU6r5mS5xHB0sdxlyU4fwskzFVjIhEIfiktLYrqw9lGV
jofG6sZtblPsK7PU9DQkwke7eIo0BX6Iufz9pJZDdmtWZr4mPBa56TIKTXqonpJFsh9TqIZ+UBg7
u3+x44rhXiJkzXTsqUGXXqRjy9ShNJdpxaTDk42c3Q44cXaEwQE6GAu+Cdt/7RK702XgIUh/jYhm
8aabzFo0hO2iixXBAwgYSoRxGxL6OqsjkDWWfLHu+SqmCRDaj4ENqp1K3NLlZZBY1Umh3Pao0+Ug
lharFkrqjgZxQO4Tch73sSKUgGqZQC29DPMp1LF5dw3CQfXZjsyXMCkL2A/lxeJ4VEJgJa7nUxpY
LIQsiI/lXG/ieba8WmdJjZCaTHbMfihRjqF8yRCUrMwi6zeV8x0ruuadDzpy+pwOgbilYcsYXfau
Mih+HNKyW/Kpxt2gWT8eqhQKbozthFAtBx9kwSoHHXyh40JdFunbWRi3XEgbzwDc4ImEh7S2eqV9
QhYBUS1rWOQ9AxPFQ5ZXvRchDvNSQh9RFKniMFCSUJlsd2FajetUq6gcP0VMRvBYdelFVWa930oG
ZAlJxWzNdShfJRZVwyBfSIQazT4x4hNAGUReYiW3GLjYVsrqxs2DcK+rCp9cpXAru67XL8/9PJwf
S2MUX7jUCE1a/ktVZL5HS/YOKYRNoitZ1CK6JXWchGsIJW+Ssgs2YZxFcZFwAS2Ue1VpQbAPlY7n
zaUX0WLCQBePc0jWjrMlNPl5MLAb0RIkDLAI8fVH+rfyUPric9lRK8gSKo/UgkMGs+PcshWriN9x
yveDv1wljZDVLmLu2TsfMPPOdNrR1TQqY9qgbzLa/uydD9p8S8VaHc+XtZ8Pk/tcWpxDtBF1T18O
c1c+5K1cklzBTUyRfPWbJNgZvjmcZkwcqxgeLSVVjdVyVhyprQ4n4vxAIiCJybflmFZs1dOdm/fH
YGEame6OOYCUxyxUjJxMEifIgUCbL3pX3FutjXvJNT5Vrui4cPrkV6EKJeTuBCMrW/XQVPY11t6R
RekeN/Xe1pYYDkbemkZwvhGJIS/0BYOZxo9kOAWfx/wOwELetWpZfQWbEBnVqyRdE2URIdg+3KUQ
n/x9WbI00GEXLPGGTe5bN74bMa+G6VeSpve+2zteVHbj0pIsNlhtJrSUCQmwrCIeulCcLDvwV4lk
YzCaRXCqzZcZWoqTuB2GPPqRBf/KWDzhjTZpPy/qZUGqZ6JX/LEC8qPjZljDFh2PlrS+tV36EOp4
V7FATrtR2PtwYHuGP3q8m6MIAEn+6meZ8ZZXkHjV8DTRNkEOAUbZinOJSt4MvcHpV2ye0C1F1Ved
eC5kUmwtC/J1qBXG/Wko3KPVmvZlr7fFjg4ZhA5ncC8ixFpDKk7l9ZhmEj+7hZoP7fuujtwNXhA0
x9NcHmOTnW9QGshsgq7fBiBHVpPKzR3O127P7nZTV3lFEnNdY+Qe/YsAy6o1vE5jmLyYciQjGVd+
PIoH0qtenSdSEt0rrooB6BfLeAgtbYUT1zyOyOFXZZhPF206g47WXGtvT417ERaJXMVNS7hiJsiV
z+x9H2LzLEnDA0A17W3xvaZmf1QwWPbYRx02IHR30oa25jyxitVZYMS2HC+rppm2olX9JnSGL7Rd
m2srb57CwsEnTyvg3SMKGtreULVkHbhchDVWlFgSQVwGegOzDbIGisRhDTtB95JezZ5TY2cvtPjh
/BBrocm7QS3SUdfiMOFJJDselwzmDB3JD1XafqnftssB5ObGbSxOPrfZCWij68JgAKaGXuxiGdAl
Yeaue3c4BGD0tKLPPXc5TGZ9w66e5IHlnnkuupYmrtixQta42DXPh7Nx01HIzPBUrVHrcqkPbxrU
Qsfz84IrvdewPcMDHLJWyNAbrpXZsLg+m1fTgHXc+WCitJl8hq+u4wHsVFhjc6aC4J0XPcjzftxK
IZXsQGs+nnc6BdsaOwuN/Tga+WFkoGAu/2pUTrgvo4wWunIPmird06K9KoqegqFLWcU3TMotUx4f
yoAvr8fIwyrX7Q78ehRFyMjW4ZUqeD+B0m5GIwG666MGnKkX0FVV38gCM06TdAgliBEJ+jPYq6FD
enQXBrEXGkOPOT2GXeUnD2oW9BttqscRzriV8IkoLIvqOq54r74iypqvC+Vw4G97XzVraxr8S0Zr
uUmngimSDK1wqyWE/jpzeO0Adh1ycDiCED8npZ9EkZ3yEX2tcplqAkRx9k3cS4w3SbBJK9M82rF9
R4LBd4paCUQsLxnHHcLzekv7jwDYsv+UwABgzxZsJzgHEEaoGeDQrFc1Mb/baMrNrdMgMq/jT2lE
VPOU52yOkgJ3YvjKPv66C8iFdxMqPY0PeYmmpElxkemRGM2KS7QNkHTFt5QYAsyoTgNeiyEpWP64
OhuOSY1hLncmUuEi/tj2XGV0TVHztyLqdgJCL0nJCak2m262v6BnPrZuepFV00BLg1/fnZ+swfbi
ZFuZY3KNrJIanTKsTUns0Qp0XkmRd8M7s7iBBntsu2UOm+dTBz1/b3czRH9QeSxe420cUb1uBJrn
SpQXJml7a0RdxnUxkcdsagxQJ7oQ/HGUAWKkUuawo52BZNCtLhW10lSLv406NV18bhcj/YC1qLOX
aHCtg5khK0b8vYEUeWU02mkCHU63Vbun0H8PZIn+S2k89w1l32UZmw+vOrvrVYyz5S6bo+eAVdFd
U/JrN1VM9RzCx2XCcjBKg3s2ArG4bCeiQYMovG9m5LGwW9EJW8AAyuxBmTBcWRP3oK4ux+WLrkAQ
XuB/GYsAGq4y3+zKIV+3fcxdgt7TzP5E6+eRTqQBFFBKIP7p5WBTCgEoD5rPKa8ImQFKO2gZlwwD
GaRvH5sQmXPuG5dpzNUs1xJ/3ZHGXY9P0Jfso2bQcIWDZCCi2JTMWVzVaqJggcxCzDkkghBLmmkl
LkoMTVrsH1JL3ZkmDYFo6b/r2CBnQ10qSnFNo9M2ycray1Do5uB/bhP/ElNlt5pNgLs6XRPdH/rN
BNkOVlJFIQCok0Zw/Vo3WrQrtHoytGkbU3zT3ParMMMrMy/KNaG0KQvjz0F4E3YBtHpgEVQNgxX2
CeTiIRYL37IpHiscvs2AjUUQ4A1M0F68uiykUWFihdVa33O0+sWq5ffxLadLuEKGealNugVvJnzK
4zd2qij/McoAKGJ0t+lGVyZbtvJmigRhKhD2t1LbjVlTPjSSAWLP95WlO+yXiBwJZH7qopeiaznT
BjD/s3qGewVelszElqhO1FNBvelS5ZWJwuBQTPCwKAnIEBVzoC/BC5RZ6opfJcPcaT6D3+03cSI+
ydb8Av+1ROaHPjmci0e0v90aCV2yQkCGexl2fjuOLJWpJuaT8QC5saqnHea7CqavfPBxRR18u7+A
o/mQyE6u3XjON8RCbFRGamMYTyETRf4aGOhMSktRkUL1LeicrI3qzqYwMrDqaVoxQHtBRR9xwZK0
h6KSjL+CSA1bu9N1v70nffWpmNzPUNtwPBuhu2+Z0pFdXJl+9D2IJR6vIRAr6G3LBi2mZ5RzNSL0
HtoPcITGyTCrp6w9mgnDeEpPYWsm2rFbQoTcKTa2ShTIMwoL+6oBIoMLG5krETgerdlbvr8pjSbY
xVFZbm0solunlng4+z3rjzdO9k1Y63yN+agoK0CbCEKCjc1rjO69wZlWxZ8q9mcrVZcFoDOaFU1g
PNopvhz2zMfZKS+CHFBENC4FvKTYyKK+SNyZvBlY8TmiBNMhE74G6CJCPGj15czujj9Ecl+V4rtZ
zwc6a3x+e/g82KhO/dDtjlmVXoYPhA0wG56UldMBqsCH2S4v0YdldenDxGi09EVPEhYrUftEE8FC
JWdex1QIj2SNEkeMIgftoLMmJgJJTHs9hmGx4gKfrZOMDN55W1pRsSqlqRHXs6vrEBafnYvtiM5E
qyqAa6n7hlmPv8xcqkskKsd+OaEaakS+hlPUrVcoTtkOWAvDi+tEoyj1Al72V5aJf60Z2YNi2mIP
pNtbR2HHyf1uy7acUQi+JrVfqG6+VUWOTiMqV+OAxcHVH6LCph2Ukka6LBID8RZN7SmZCkhlM2kw
Y3ZEiQv1yQ62zlcbnyr03RSaK6zmpWSEaCkb4lWo69epGb/SYaswprcTaCPmMqnF93WRqJWFtbOf
GGL6SMMu55TeYHgGdl/mCYjwBIR6Mz5IG+YFMbM7pxrRk4Z0IEM4LsiZsG3FIZMqgRA7kHf47tYz
fSMvqMk3tsE5yYl1pc5yvRqzA6vf5wpYIGtBha2/Ny4jGpxDmr/Kt9hKxZVZ9p/RDyNAsgp5tCoE
K4MNEVooRQpfU2yt0VGrzmm+M8eAEtRteGdjf2oDugsjc8YeSyRGKzCxTuZ+KShR2TOtYFirVHuc
K3q5amcspUMEQkXq7FusAXt/WeP+PNgLNAUGzZ8e+/lfFqIWiJQgD9ZV3hioTAF85GfAx/lmpOPB
pMEYVWtaOCWm2yxAPtO0hYeknQviz/9f+yb97yz9VJ5//Px//nDz/eWW/14sxQRlcnoYy0s4orvG
Q0LS2vLk+XD+2Z933z/Ez/f7w0t/+O/v7zcNiPgDY2aq9mOyEJZ3GZZqTrC8w2DFKBvOb22o0CDG
AihdFpif9FlEezvQ850M2jeKYtOha8tkD4+hOOSsrrdlrN7UlBz6/imqYJdkAmbbFBZXtl17aZV/
judhegmREOahbV84ZmfhQ5upWC27EhcIEtWJDzfzKmu8Cu7Ttu26F3/ZqrB++nEASIAi5Hwf1QHK
sPPN0HQr2jzL/2p0O/ayBaDfy2MB0nR58A/Pn1/PzqlYv78KqTXNH15fYdX+8Urnn3TlzNpSFayc
uQa/P7S84s+P9f5aP+//p//znx6TWusc7WZfLQV0ayHxDJQaVzYwx835briM0+bfz55vnR87P3u+
ez6cX+Dn3f/0s//ppWAhDqzb+C7qpTlCo426EoX6gN+WAb7c/48PirJmz/Hz+WL5oejnD53vn59W
FbufzjkOS+ug7hjS9Ku56cNS+XHz/NT5QIAgJTLt+PPHP7zF+a7QB/EeY/W/KrS/U6EpZGB/pUJ7
ipq3giZf/osK7f2n/qVCU787LAotYvksB0GpTmDgv1Ro5u+OY6g/5Of+W4Um7d91wDBINkjWNW1b
8DF+ZORK83fpiiXhRiFRI3Xnf6RCM37N8JGO61q2hdpOCl4O2PWHPEPT0MOks0IF2LioD7bfjtey
vQPPXB+sin6zg1r5ysoXyP8sjjkRUBCipi1dNX3fyeFvcsmMX6Pg3j+ObaKGkwbrZHZpv0Yy0Wsz
S7PMsPlY4FgmqnW72HzrJ7u81nOCH7mcWE7WQk4qr5ep0fvD1/dDpPdHUd6virwfb49wGTWeKxzH
/JBo5MZqblzTlqd69D8XoHPvrdE/KKLaToMOjg/rc0blqUUj20f7v37vD2FP5zdnqDBWLMAd9p9C
A+twCIOOAucpyQbrtfCnZK/YJGQUm3GGROaDFgN/oKNW2BCY4/irAsqVFDFd5ka2e9GgwApCXIHZ
0Mx/l3v5a8Dp+4cjkZXx5uiGa3/MERyqpJ9orchT6lN7j5vqs5Uu8eIV9IesiYgtbUJ4RJL+qgXR
SyMKFM1cukl68z4ttOmIxKgaRmf31380+Wu+4flzcTbQwrEUhj5iL38dMGORNrgsInkKwUHsMSmO
m6ZleZb77nfWxsEnxDgY6FNCY2Y54FvoLa669BWQg0b75NDEkmCept+ptJpO08SuVNPRbbC5iK91
w3MhBaI5qe9xPsHatyU7AfKOoNCNX6nCqNuu+IwZ3z64iTxEM2AIIpSLF2hhn7TYlHdaUt5wkiVk
wuQbvY2NW6UvoRVm6XXudMv+9XuTy/rWX/gAEbSoYxjbnzVlPulm7l789V/L+DVbd/lr0YQg6kxH
96ps+TEeCz2736WBL09RQWcz8BvIJZbRbhL+jFSE8LXOI6TGiLCGlZPXbwXbxfX/7wcxDGYe5K8G
J9SHEy2ISZMPMRkg8m/xLusEkui+uJu7cV+a7T3F0L1VTs1J+vjn2wwXnjY+/PUf488jR+nE1krL
snX6qtaH1MmoLWtNFZ089X74HV6StLGyj910lK57I6N4x3f0d9Pbn2db3lOZxvI9LEmtH0ar3sfS
bs0UJ41uHca6sDZaY94DzbwpUDeQUqTPJyCeV2YLXyeZ7UudhK66wt5Qk4/717+/uUztP7PS3geD
MG3Kd2johfFRfrwkO/azZohTkbQXRTIIQnvbSydFXBGn7p3uTG+WreEryTFzpNHQ7+ASXBpjMR+b
OSfNOCyNy64NqSVOlkU3YkrpX6Z3Qmc/XEyUWKs68YkgLC6yuplopjN5Gz3StQZv3d/8Mn+euZUu
uY7py+QpzY8j2zcN0/dVIk+DpDKbz6V/jQIOr/UYZvsxBkAND+ii1BrollYqjykt6K0/qRdRlNVd
g9yVDQDm8g5uNFhYAeAPy0NRhmQPDeLUW6Z2lTZganVQWWTtZFusoBMa1GDZ61GRpAE1rawSRVCM
QPVvpt9fkwrfvyopIdy7y3DFN/7rLJekrhqzpGTc4Jc+jFqZUerk4w55V5yq/pkab7H967+o8Wt8
5ft7KiUcawkHF+bH82PEPFrUdiVOES29uywIpht85Ris0TmhsoKMlFHKZ+PinM4Hx1xL9TXBpv03
F+WPKapLeC3xkahHWaHYfz5TSxIp0qoqNSDCCTlChn5PGAy9QUVbLRyjcW8OMdJXh91xFmjikpYI
V8KmFgfHhBLjwtAJgjq4z42+/puLtvXrjMoiRNoOqzH24JzS+Aw+rJ/KZJamMmz6xi6WcA1fnWGR
+pH0bLBUgKez7+KM0ATnEqNCc6Jrvikz37lerisoEM2tWdn6KuiFdhosMFlqRFneB2JnuBU8SDA4
dcEwznMLHv5ApjarMmptjQtxhR+MJ+R65uSfRqOzLsYqDS7duDKuHLroh6nF4DRK/xYy+kJcd7fQ
ILy2RuKG3Ezfw3XW0WCy7ktCBBBZMu7I3My2LI8S9MWRuYmJJCD+wj3IoNRvhkNkFMXpr8cZX+Gv
I43gQWVzDefEBTEOgO1jDmfujDE4ZbACWFUxOFiKbXU474pIadQWs2sx+gMX7Q7BF1Cr1cxnx3Oq
oFw7CNxACySDFy94WZLwUCw7eCD1oprYak8JMUpUy8+A0HaIdyy7XjKZHWcAqYwdEh/CchTeFCuB
GE/djgNBIYR8Ujiju7bBSrBOEtP2cETH+0ENFNVJ5cgCOKswjxsvBASzrl30m/DM4WOd/RtxlgP/
k4sS7Xx/jFOxaVzQb3otuMiUNPl3Pg5TMZfhUUsxUA+lKE5RiLLZoSXuDbSCu2G6ygestGmXncwh
yBd9OVKJ2GYIDcmprUaxnifnwLwR3apWaMS6YSGM8qe0TPrjHOZ3hWPdMa+Fh2VZVKf9CxpgFPZh
cx+aVUklUTdRPWjjulTKvwa4pFY6/fqWOfR6wO+2QesYbpVeDkfW//sqDpsL0HnEwlmBvU0E2rlz
o5YoGsjKlMP59szRk3lHNsWcyrVNb3cDWiz3BJUiVIzP9kJ7i1DorEU/vjZchO/T9CXO42dhHdIZ
QabRUWi3+2i8oKZeUATTn4o+CI6dQdALjfNtCXuYJHMwM4XhF/vGTvPNaOsoe7JeeLuCwO+VLCNq
aP0VmfLqsnHj/TwW/SmvSRluXft+wAmKdMMHRY79wZ195U3z9Ckmx+BijMXBtHQodZn6lo9EhxAW
UmHNb5CaUIjaoc6NCbxsg5u+xzOud9FBpE34klDtlU6Ooznq72yT73wQLOTb7k4lPfkF5OStAsuH
UBJT2kwKWJNJZd+Gho9SK2DhQZlxD9O9PUZOhVU4T7/jnA7utN7/fpbkoiOGcxNCIxjblsWslc6X
efCYlBSACuaaiAiFq9bHCWsSD/s8lHUA9fyyigdQNni2AXna3Tohy3RrEAy6Caapfuj6buvWJc1H
si+cZrpzFrFwEY5XmkUAeBZBRi+hCaJ2yklPS2pqxJqxpcFkVnO+1VPoKYw1sSnqjvWMwXeDdypB
WA5kPE1IP6qCrnwf4XWub9sM0Xjlcsuo/O8uer9TMRdfUSDPK9edi5vBKa6YycxNGc4uOGeY6laj
Tx6Zncamab4gqx4++eJzTMqom0TmxYwMdC3YSe/LUMYnWrCXWpfiuZiqe5qF+wBf602Ldj6eGmhH
MaGHrvoW5fRrrayud40WLniWHnVtMJ+aFHSQjONwp+Y4uIU/9yrF2BzqxiWyNUjRyIBnjJH99BKV
Eb8gCq+4to++6b9KlwS0Niu+w9scLoPOWNB2wgGaoWBt1V30EFiMsDzyGiOaHqV/T+gyo6Lr7K/t
hYVb8q4wYTySskM2qI1kusmTzayyzIPbiFi2+u4CjCN0pnkFnVNdSxtSejd/oQQ5eHk3NaiARUGW
V/0c6cc0reynpqhfIoPI58ICVg5aEAQjvpbJcZNLPyBvYrAF5TXekFizbN1WTIFzRQEg6dIr5L/T
XsfisEWtco581Nc5PVeCdrTHmu3w3hrILADUgWTbLd4ylhRo44kahCR/Uyb4LnonocsU+ZdmiEjH
nPN7fSStUbni2GvzS2hNYhtXE6VdzU6PCBA3ftW/1AvxMWv2bt6gZqEEFxDcCHazM9RF5BiHqfEv
Y3dsboW7y32HzAGIDWtpkeTeDEWzrRf4l1aYxkNuH3AIBQ8dkUHwTrNPtYzHC/AC/iO2lm+IolGV
z1PCNppP0sN4vk1LaFgQtt3Hzk2KK+EzI5GOQxcmpE3NxTr/f+ydx3bkSptd30Vz/AveDDRQZiI9
vSmSE6yqYhVMwAaAQABP3xsptW53a0lPoAkXi7dukUwT8Zlz9jkyvMdzBEvQSrofmgptAxRMHuU4
6mulotds7nLeb+rgsHN6MDLiKVxs18A3ENGD3XtNr2Azqa5d0HlMkO/zJhJfKu22k1WgwXLpqSuS
v/uekZ8arMcuQdTeEQiKgTjEIHsnVTjtb81ZTWe8h4nIQ8YSpwV9kzcHiSR8O5EXSL34sgBY32jt
dqeI04lNLDSSWsf4wrwLAvnHGuJRLFFRM40n3MUs+lfGXMElrUIS7ET0BQW5Yc0N3qAYCrI+Jraz
JB04iPPxn7WFjrXB4eQsghvC7v8sM5Fu9eSA501gWBt0Q5vJ68a4bg4TPQMWF3eOG19oXiT2U2r0
hIx79BJE9GW8dYUX43Zx47YuXwNDl1enx8omjSMq2nG36dt0voxLS7fY6seeRbd0EcghcfCurW28
RZi0N4mh0CABFjjosaWNF5I7X+L6L0fOFF+GyBON6qzNwHmwJwHvI4Bu203RR9fPH6rM5VFX7nhg
dP7JOkx9pLO7IFCpfDbdAvtvZyZHsWAhadfmInSn/ptg0JQDkowz0bAWHwnli4FB/cX3lQGX9pwr
w+gnFlLkE/XYSKKh1ftqDK+I1eUTdfjCt4vSmGycfdnK7FL2bgeEUTZnw9u3ga7PAA/dkzPHHsuH
vd9kBgIeVosoHcw1e8E/TbOmu3TICI0MhWUKX5hm5Who9qI2W+GrkgW2v6KQPI+jRx3U0P27zG9Q
57DvD42zp3V7yZVN8N6ipjPnMKlz5IMEc7CiUaadD5KvtCL/QTaYKVRTkK/hZsNp9i3zYqvyPhrl
Nwzm+StHv1AOa67yDNkPi7YrivG+TwhgRm4TxSic7gvkHJgY2bCyehw24cDIC/SWz+VvFyyy8dUD
oljrZBESzlkhlKiaCeGLLXdGBLG1cKpkz2qFRIiSgcOm6wwCotbvWHTZCBOQ/A/hfbKDg9icRMCG
eHHtFrvwrljUcxK6pX0lJ9SpBpf8odk7ZVkdEkrlizvNDX4AoAIgRIYmenVjz81oxXAB/wRD+Ddr
1HTqQ/dL1f532xa0u2Dg6qQYkB6bv7AR5bQkVbabDPWoqsHbRxJZPxsX7HoOyVdyuZqOuq/9kUbF
HT5tIvcGfTHQ4B0qq/3jetaXExFPicTe2yRYyCydc3dAJmmnLHZV9TFiqjkqkXNMA/jqLf8ZBLPe
J4ggdl2dffn+ZR2G6czJDgGgS7qUv+BOgN/Z1S8Sj394vTgF7Af9XCP9aIhWdmtvvwC1hv/Wv8DP
C+M+qKF2tV8ErYlDpa0FSoMidlEPpzJKk71EyCHR/G+TjIjoTiZbVfR3hg0qnAVZPVrDPnxV0xo+
oJ13YL9wVXnapmH+8rTw93lGcKPXoe7x2NWmqvlpVvPP0SqOSIF+e7GyOgwrZvmiEAywbSrwM7Xu
sZLvxphjiBDRirzpHehg33ZJ2mwvJBEqVrdsRnAYmicDXBwldgR3CF5CvWm1dz8rUiWnbmgpjMka
c9oep2ZB/qnslu00rzk6af2kCO7Jg3mMLWfNVjWsXdhuhTmzrV3YNANEiNlDXTtixneiYMHbT2g7
6hIzReXvmn6E6WG6/W7Km/umgEeEKATneshDMbyM7SKQNNnqtIuiHCOxiyexR7WAtqoEJKrKvVo0
ELiZuldB44CqHGce+Tv50B9nW3DJJjVDcU/ErZHxck4nbE5t7xIeNhBVQuS0lQPxoelrBqBNZQCY
vIhgqvjLQyfuDUd8Ag/+qjKCRl0fKQSIs63j1Q8GMXVjYg5bBaRwR6e2o0YM91GfQ+hEHzd2+R86
3qNbZ0MsXQSjitAlLoZHatFvd/EJsSU+p0gDEH/BNLF9D55CuFIHu3f3jvS6fb10z2WN5MWp6w41
JC4R2FB6ECdicfH0ak65wDy2Rvdn9mgxHNT/HJs/ENa5mCxHQPsVZWWKI7lJ7RcTve+uqsZodSVd
8J2TNuuIF7qK8zKxRQ/aGnVRAqIndWbOMf8YjSSgFj2ANC4tGCxjUB0S8Y0Z6s+kQX1njhns+7k4
zDp4zZNujkWXcREUmOQqonUBjl5Ny+n2zkDyqoI7s6XHf6pacZ+H03NLEcz5MQCKM6LfyuCoVJIx
PWsfBCxgPULjt0ah7ijvxZlcAmWn5G2SzrfTVg28MwbnhATvZAfgGj4vnJ84sXyLOKaGyrHh+ukH
6OTW+MupH5cy01DcDW8nSDo1fOilNfNdz2l2lQKH3jSIXwF6DnXaH4X9LdTUx8hKWQcTHo/cOrbm
ur8CttxMg/WpbA8cylBeUwrBlXR5rAOSP1yvDThpdfZjOQxdf0/ULgiqKQII4vZPNviq2EhgdvOD
nLyE36InVnijFMxo/jmW7MJt5X3lg34Mg6catiIgM+RwJmxtguw9aZkbDyDvw6yOCR6IjVN4uDJX
cM4U8Bjz0g15/MHeKVDV0qIdR3YTxG7lnkO6CY6KXyivND4IV+ufJVJKbURUyqHN7TLC+0B2N6BL
c1FWbcErjZuww5tcp8+uj92/JVMGVGZG+ljqX3H99fvK8g6CQDnHklvdARSR1tFGsRT46qf0Pkp7
+DYiQXlCug5XmI1ibpf27oXwp3JLl+McmsW65nIkGM8cSNwYxerKOQZV+l6b7V8r5XgeNYiwKaId
9sLtEJb3KbdcYlcY5CL/0Rjmdu+UYrswnj4GPpAZ24yep1WO2tfqygh0WnFWVkxvscR2xJTIWTqJ
P6BuuH0E4FqzPDqWJfCFz0BpIveLiad5lolDQKYdJrtMjeXRAn3FCEub+xGnPlpXku+7jvi5YCIy
XDfdHy8KrTvfb66KY/gM8wYlLFkTppL+xjYbVCsufHz+neL+9hkmQHD5KZGcM2Tgf77eDwRTGJDL
OHWanI7KDDfWmtxw++PtA01Ja/Iwc+O2DsbDEYrMRvcK8DqRVfet4wiTalbNZzSap2H9mrx9bR6y
76wG9twQrEzWpbGquM1z0GXp/e0DEpv/9ZnvJOZWp7PEoBy+OZP/4ZaOOo6+ZuhUYis/ZalxZefD
H4Opu4rW4yUkSNq22BN0uR0T8dl+EeKKR3XVZSHZzdVEmziHSPSRYI2r1tKuzC+6YjK6rAW2GQoo
4fMUWqSVVO13XxcI4MhJItxNPYXTMarpf4LGFfuWxKUGR+VGZCbiZqTslokRjF9J1T3qqzUy2+jv
pDftM0KHdyXLQw5OktUD3/j2PHldXJRjImU+5nHNCG98KYr0YSRk5uA2GeGB1gNDGahFawJdhBNz
s2FLK/Z5YUdrVtBr3zk/Z0huRAAUf8dlBe+7q+J6nTFmSMaMLtvBp6sETl+e01YG8tS7S/YcWura
2w4gXYBgFtHzk1sfdM5EFO+Kuq4n5TTPDjd3SllbFw7wgcljIEK8GmJQd9csRDgy9Agvuh2Ha9h3
5mYZ64d+yZf7Ni2bA5eUPuQOb56kyI1nb7SOrj3ZIKQ7/MOm9i5ltXzP8JNf2F7cBfaQXcOwM46y
Rdaj5yR68MdNjavoyRRBdJSUFuQ0WsELnCEJmspSRIOI6tJ71UPvkZlUpuV0hIBUHYUAbABRVh8C
gkg2c8tbNOvSs5lbEEGbAhJTiHRxWKOz+yw/wKVtHk1GZRh2mm1QRf01KdZglOlHBSdzx3oDAm9d
v/hd9+Dlhbg25ET3XeDfTW2e7UObH7lOQc9yb04Hv3uszT6IsyS0nrzsWZRhF08khPxQfXVPcFH2
q2n3Q6gZuvl5sGs7D6idDV2Xd8snkeXlsSrJ0Ct1h+xxLuWxCd6KYOB4n/Ryx/cqBeRvqbkHCPaW
L2VxKoEhXLys+S072T+4QD2PiwrJWZ+5XW1Pf0UqeF9sG++ytKoLvzqS/8pWsdbpuZkc7MSI3WXo
+nQorn9ZA1BRN+/Qj6Z30/xoL07Au3FKY1aSGMlaf9zmvZVs2QiievTk/NxS3g/p2F2atPlhN5W5
zUnNPAaBMK4E875Es8BrjCk5JNt7OwxldSW92tmmOJ0HzBM/ZJv8JCwqP5Na+TxPrrwiuHizSs+6
WBrhs8+M7twuxpuJVgsKlHOi3Qb43JHPfms+7QY72qD8OyZFCPv7NNtUNTnXwklhDzI/vGtNZd6V
bmHd9SYCWfax0R5V9DJDeeOLt79Dmq26CwmApnpzib/J4Fa8TMDt93ghmb/PlABEwFCZ1NXwpCI4
bVyF6ON12WCqbFzv2iTaiSsf3EJUuSQTKs0mwBknpiN1egjCV6s15NktGGMsZDU3dUOmC+3PcZr8
1yhxomMnK5IAG1TzjEUP7QQKMbTZgfNTsteyJ/PUojt2y4SgH4/YKl7Hz9lifZj6o1iJcU5JKJXr
CMDRpuI5QGQ6txqiGmrjnVNTenJggQe1Yik3Ts67kZ+WQw7Qf1okVHZhjpjYF9uqyb5JC+BSnXc2
JDzW+aCUc498XARYo3wAIAzFXs9YCDqR/XbQ4sWLYcznAnngmOEogdNrn6F0+SczfW8BP59vH3gf
PS9u8ds1Qk7SUHccu4xalpAZ/TjhDr991uh1ho+Bq49r5gabYkibi0nTv4sc7BA68FFl9R6PShky
0kR3Pa0Ixy3V2HmxyKZTal3KrXwcEEtjY+xUiCJ9UqQspxrygaoLGgzmJ6Fz9WveGyZHMwRojY/U
OlVOFgAILMtTL2lC7Nl/mSeikVLiiAoyZDhfrdcJduVBWe3TJHEWa47rWHsaNEHKTAowXoIhQDpA
D5sxx73lcn71Djmgxoj5xemp8ZyhxzLwp+pcfQrc/mIsJCvgv/d3fuWdBHauLZjov54UxoXT/8gU
jkie0Z2xwh/ylpZv9p3pQDJ0eQ7b6K1dgvwpDxJk6umf0e186Af8xNozilgNnI60ZDgrZHpn+fW4
aUmV2BZGQZW1RtBWTeLgHwecQfpPx8lJWnYyn7MOIFIm8TTwbsAsgNPCZBSxMUX07ijDvpAK+KJB
1DAB2QRG6sdRwHA/TIeUPRk0DMGAKirll6KXPBU5g3Wr5IhSvLiLGYIgqYmj9rrN0ptiP2JUIILG
RIku4AjgQ61me8avDINhLpZHxzoZk+4PTPkPqe8+t6y0tsBputgYEZbgQUVrHcVjYeJXc/3sUBns
MbzW3RHWczJno9xawcJg03A+c8s2D0Yp7zBfV6dSW/ium+SQteWBlUK4zarWj239m9Ec/nZaJ+lT
hjJfDCAwM6jE6seQqIJBtJu7deSjqyHO2p+BwCCR6aclm93jIsxHK22HA8oZsIB1eJ9XrnNq7Axb
PhYMo5lGTFeSNbaFRtWWKTQO9Px1Xu1IQmkuyh/53UIwfQFi6Lr1/3RuNe6DSBBuE0U0PgVumuaH
z8WwTye6HhhQiZd8VpE5xZ0V4ZMHDbKpxOJtGs4l6Hs6j3Er65m+mn+MZYqwAV20zRP2+mRvtb96
huFHH8Nbk0VgVf1nHGDlbrCTb+kbf7zUKbFh4R2m8PvK0fNsjIji2i1ZpXUBfVCeBWeza909BwTx
FtWLiS0kxmf6OVX+sitUSDSDZEow9egaBMf+QdbsaYYqOJamE0e1856k6WckHTBMzgzI0A/T3Tzn
1q6Jck4FutUMyXwpEpapDlZfPMsoZXQZL/TtfU/gaTAX70PmsPEQ8rmQ4+9FD7wU/0451QKoRhK6
p/aS1G3ASUGuKUORHDqC+bHInBF+3qHVFwim23DeL5HK4zXwNEgrcaGB9/X0O2rXEQcb6d3kim0h
wQMZ4Eh2ZQ7K3zywEebGKzXiLGu+Wowo9sjI3jxdQ1Pvy3cPJ8MODTTdkEfRjDkf1k7ldztR+k+L
4RJSrMCoEpSM6rqOsec0cWQ7kqiifsIHCI/Rh4fJXvivV0BflrIrY392vQPDaUYe1qUjN/XA8pUz
fu6+kYjx9gj7bzMhB0APBIoORdbubKgLwmIINNGPY5sGcqcYZJjhvpuAkVXNU7SEB3TBw7EfJvMM
hrqLW3fWjzCUi7WQZPiFpzFfccNMtVnEaYkEzCpeNC085ldA6zRhM6X32YkKalI/EluUNdCZJiJ1
DL9zz14ueQV1y2eQDsNbkWceIRnqYVRR+mT3CViXSbyW25DFqiT97zqVnAmJ0RYH22CfPJkU8ZUL
K4GctoMdpHghqhNCy/bad4c68t7qMPxJygT5mHNw7MQQPLTNuGaOZfslx1VgljQWlU37ZPXlQ76o
SzU6+qViZbgp6+F1SQ0wSG4dXt0xo75yoZlECWlBbnRoAwqltuoLRk4OfTDRsWMFfAkvZNz0Puv8
GWctewNef6P1ViaTjntXEFjcng3lpi/ekv8ZUYnvaJrru6ohW3AMp8NsO11stsRWLooWo+j7o2OE
P5Fs2VCOHPPdTpdkO+TOxq5FD02NKDoRwghx9GNNwXXOaiYvbvQDngCmSjv9cnTzAwibtWG5lh6p
Sn/bDb9No0BXh2DnETstxPkVQR03wwCe3LcezbQ1D3VQEebRUq7krbG3VFxmIt/XK2ksBNlB0iS5
MYyatknemKyC2RLd4nkghnw3wfjb7UxxGHC8eY0fXp1cHQVqkhORnmDw4AyVWeMcbKuccDxyQ7ND
Cnd91gZUE226+i5NkjpDItZXAOBkhjh10Wkf0MX8Yh8Nqa7onkLO4oMTlhiZfHgvZk8sSV1DEAYK
fF+VBkTxPOHpYXqZey0bLu0+pRbZHQ79Z9VBdynkzss53YjRrTZzArmB1SL25QiMVTtbhzGPnkeJ
Yz/BCgwAPfQxgyTbvqvuam9KQfsKuOR4RJURVJumHllLsg+3MpJWopRLN8nmgKx7+zNRPHMZ4ojS
1i06A3EyOTm3Yc5SlIGu8IbytChe7aSZuFoyhaSGZiK464v+mHRGdnZixO8kZHMz6S57b8cOnzel
CIz3ZGuiS43VIpgXBGrmqvGdk1en1t425Uh8A/KoaPHbS5QVFxEMp1rJDxlUNb5udoOuOYVk3BV/
SabBIDQ5v7QnzOMYLme3nOnQuzTd4Zw7dGlXXqVwUSlqN9gEeZaeDEMYL0l3CIVHEGKwivbRjvjY
LLb1n8CoSexr3WszaH+HRIUgHQP9p+/ZR/xL2BONB6OmVHUklzfqGYh/8miMQc72DFtiNkXxzGZt
6MF3Z37LKzTDOsYYtCCrYkBfYaE162ivez85Ok04ngpBQ2XQFqU2K3EDnRLYiHWSE2T5Pq9oPtPA
jcnLis4hA+NHRFSvJqq0TZPb9+WErzAcqOAKu0sAB+Ny+7B1ZcGxp5eBlcm/WHzSZYfcrpG5T6T3
tyO+A+YmkkErP8IJS9mA5Ou1gX27jaYzF+i9KocDOT7Fg9eDjjes/mpLKbeABZDQju1VYVBTHUZh
p5kvrmrK+26x6D8XC76UDTxrQEu+kTPGLl8RtRFgkeTywn+bqO4tmHmrhAZ+HnNs91mC79oy+8vS
gwMmr4LbXnnL/cgjh54GPEbAt257RTTNSi9I5pWpm48ndDHH1B6OTtTZdLiGtWUgIVk90LsWUgyb
wAX2iFc/Oq+q+U1WsEGZJYAM0hhIVw7mx8kzKTqhhcegLa6oFoa4JhrMAHUYO3RhW9smj2IJBugy
4IzuZWtBwFu5k9IO9A7cCy2oEybY/N+Lrd+b9kOAz588AUgAgUZBkqkA/inR5LbL2H3WbHJaxc4E
u+JzilTwBUDTRUget84qktUOs231CMUQIxAPH9FSBOvdQC5pdJl09OaBhLPG7EhdOHL1Fv/xw+1r
6j//h9vXjNLsuBEcYIkm8ec4TX7o1WmVr+79IvBwYt0+vX3x9qELwmILExkahazX0NjkdPN23Uxf
/9Pb9Y/X6/bFmyes4+4CW7g6e25f7BNeZ9nAkr0KAvrvidMCjqOc2d7jKKvq5ZIAxDiImxvs9p2z
249z+9Ss6uqE94ALhKzgfz50aobG8s+fA/hzce4Xv2/elpv7ZvHMZznN3d71GlIO7f7wjw3m9hfM
Neh7sNtwe7P83H5aK13w+d0+vX242X2CUV0VSG7Ken8g00bzYX3YJ97+ZSVmKEfEGrNWfemEU+29
9U+RQLvn+4xC1z/dvjTBvtz3qfviVkXFCZqSMQc65JQzYSW5GLIeRIA5P6qENWtXpT/9xfu+/e9i
fZJal+heq8ZA7DA9gQy7NSIkDzeV3f+38LzO7Z///t9+fpNZvMuxXOa/h/9oxrGiVbH5f+dI/w8p
ftZIZf7P/+ff/TvRv3zXc4nkRnzLPi7AGPHv/h33X76F7NO3XcSLpCeh5v6HIu2hsce/EzmOt4ob
/7d/x3H+hfSbvx3yZdwUKJX/CzX6/0mRJuT7P8m4PQtItWWiFw+QUICO8f+LprzLO9tt7RG1Wxli
9V0nJWnVX7LceweNmJ9g6KUYV9zfDvgAkgMdyz/5kfwMdAfNWPX5MfXnF+Zkn32EudpfQsmWCAmd
ZaRvkeXcAYbJOZKhE9hO7p+zNaI6vQPDgbXUplRhn+5u1Bj8SOdCU7AXccais01FeB6Qrs5esNzt
srDQe6MCPFFas7e3bcDOeeJsW2H9giuWFGZ/RWIA0R4OyWYICg8FEXqdrgn+CuX4L32OUgkOMAD2
7KH0QA/0A7EPYwkhLZppu7XpMXezNzwthBSavhkHc/boQug8lWYsRfV1km321raLfwkxT+7GbsJM
vbj3aFyWxyKHFiJ6MC1M4fxpuBohFAeT9QyPhoiOTbmSYIpTjtThcfGMLdQISki70A9e8xBZeICH
YiziyKysre360catiFYlCvIP2t0/SeCQoy2bj2gGDlVNNY6i5TLD8NpmTW1uTXh/m3sLe/WpGc9t
lNiXTPZ3OK03GC6dQ1DM77QJLxUV1Y6lxo9oAd3MkpRmF3klT+sgWdf/TUr9MMjksSxEsqP2Zby/
bs1y1ZJiXjGuHvHK+FBlvY4wVDTX/XZhvDONNnJQ1/qRNNBMhtqk3SNLJ0nzPdHNsB09RiKd0ezJ
02CHPHl3nhXiiE5Ru4dnBfEEaglTOV0WycaROj1Ya7qbiWudfBZCeFMvem292mMkDG01pzlL/bY4
LlP91Zgk7PYSp2f7JUNSgLoqWu4TAzt3P5B9u0QyP81Rf2+n3TkicYZ8hgxOhwkTED1Q16ZviHNx
b0BFqn+Dx6J2188D0QzhjHSgrmCSM5TOQoILS/amU4X/v2LhMY0pepXWOg5++GFKb9yXkvBWAFXf
Rpe/gfRPovZVlmFDgkrF72UFP1lrfbrhTKs98uySkvozUCXpJZOod0lIfZQbRnDEGkw3NSMyWpLk
Ag5YtImAWuDrbTAA99Cd+2m2+R9IGNXObpjbOUwtJoMCk56mLFuGSgPkotkgAJwbQ4HZPonkEQeY
jqNq/gCGB7EEQqk97KaO0IqBzfVzUCkatT/ekpnPvfZ+q7x0D6JOj/Bsv5Msm+jxSV5YIvupn8KX
MlNO/N4UYbuv+amxlgNdJ0sGF4z/KGG9oL61+gi2XwDLrhMEs7gTGdpF00D//S2snjg3N+T8aIdt
ZztfbuFR/bOWpxnAag71JLAgIkiCYSCpgKRBkexPCn6rIpJhzN8zhLS1jyxJ84bO7PK9Nd3PpgyQ
aQ2XFO1J1MJyZ8bVTHf8Ts0k7qw8fC54xw1hePWolBMZoGryFLC9dUGm1TqPnuTBJnyaYe9JlcET
e/cYnsh27sbiiAhuZH9ooUTEaw+E67cNdWODS/2xQ86DCgSRppEhz7dRcJLky1zfsndVx6reWgPQ
pnr6S+I51O0SFxzepS2TbceQBTgR96svs+zelfKUfHZMa8BjZz7T93FLPsp4zDWLOWvw/iY0zBu7
1MklfQ7bBLcPzdWLa58DO/gu6yLcV0XhshcseesM1bZJ3QzVWSdI/CZ/KCkpmqhpWWV83ACl3AG8
zF14qyBbvHWN9znV87PWDiCyskC/Da6bab1zV4RGzW9D9CDy+K2j9B2lNki7NeEG33lyZH5PKjgO
n42vLGhBoC02Va6/ptkQOwbWWJuDX27OtlF+C7pPyHxkzSCrQOZSVnuZEWPPs6ajpUTZVjw4oiv3
QN6gNmHK2IFcNo4hQSwWccynosZ7zluFQN8ULY028isMhi0MG6R12OM35XejA9JtUdmuPinUss1m
KU1SvwSk6K4MSJMCTmb47AfHKX22B8busJuB4rOvMD3smsbdbM7LzgGlz5oo34I080FTtYQo+n15
WCUec4NqM+nvsjBlfEKwLkAMmQNmK4zDMLNuxZzCCxo0iJUBGymxau6HrnpPvNrkMtNAXvs8dhJQ
8VrBazCWgo4Hfc3MDBuov2381BY8WF3DRMeeZ8bRUD8ospvyPAiv0TQgeW4Y5ff6A+2yedLjhzHU
qNVDCElNbSAaWJ0DWUaDbMGuIIBFpvRsHAYcyrXD/tSeoJ3QUEEExKFDxq4Wh2KWUawk3J7S8d7D
Jn3v8C3EHUrKHZKKdMeCEw4Nlfo+n/HPiPG+9G0HdgmAqgk/y8ZOBSDg6a1o5PK+hMfejQgvdCBq
2yJWzkQKazEeVw/Pfqi9lNcMk64RdpTuHmq1lLEXnVOn73ZuHdz5jcGN6OfnJHSOsuYDIZPHKZ/y
nbaid+VnbznwGWDFbCvRHLpQdsJWXQHl8qOODDn7hbg224H1knHsEn5cHhRwcx+hCo9OiZOie2fe
BcUmiSC/LPxFtnjBVomKuR38XEG6cW0/+AM/o8FBQkZjbrA5IcHWGOQdPPx1ujs/zZX/xf4JNCpQ
kiW3oouXTjuNSBcC8UyeD2/kxiwPVjtmd0mBKHmubr7gLcE+x7ZOcrRe3U/yvokfu9TJGt3aun8j
h6hScF1NlvVvWSfPbdpw5uoU9knU7Bj0wIkzsgd7UeUdKbM1MU+s1Z076ONHK2evhW+PRCoe0HyM
juaS/ImGH1XhuajekMGbkzhmg7NNIPudSFAjFIlu2HsYZ154wuq+fFN0G4OZkTUZuDc4zGipW1D2
lebZFwwxecGx1ZOcLe4v0uSJOzDHDwVxfzuXhBLCK9ot2DiGL7Rx1dVMMC9SvbFin8k50G568dAL
W8XqDqaV5p0rXguDIRipFeUOw2t3Cs2VW84DGCQu4YFpnzCq7T8WA1M5NoW7wEJnNqavmI6zvVn9
sTtBQAHUrUb1p2Qqf7rwa3Y90hWGc6nJecRh1ec9ohhzOYVuhAQJFC0+P4hD7vwDWlMHswwcPztz
hlcdNoDa1JpCp0doONinQqIeS0Z2zEkWip2dEQ4bdfrEagxCOOJHcMFYGVfGK2gyaqaIs4sqcGTx
cdIO6icxs7zHzs+af2UVqny8tigUdoNnVQDTBcT7hF0axnPkaK3aWE72sxTZBBxY7sslvOde0nFA
p7hLUT7ziuQFWtbJjzW7ahlflV4jwPqJlXIQJ7iA9iwToQ2l9ocHgyeukYaGIfPWW80l2G/MU8hD
DXaSocW5N4oWXSf8uHI8VqF/bZ2gOE1ETG5ms0NMBg6WcREYWgsxVOE5K5lasLFqUXJlD9GkUm6w
mR+pM5+Xsj0OiXzOcidlDYaKkTw1dKYc4P2ATwcK5sjWzSoQQxQ1Cmj8c5QSU7AzFDKraYzUsRy8
gxcBniSXrtpW2mfA5qTlyUc7K5aPktqFRAI0tLaW6i5Ygi9imX+NSdrtZJ3+yqHc2CvuxipC5CQr
ibUo9WUe0zUAzQu26A3+oqAMyHZcRX+sSzbzBE6HRLe1bHMpNyk1E1d/KiQJ99Nfgs9/zpm/7xqH
3TwKzrwMUXaOzgdzteMo0Au7zKxalt0cbuGeEjGEFkuPb296WbT7fmoDRv8TmWsjOqFpJQWtyKCy
YszvQBHyoAkJBbZfrx5Kb3DrWOpwjYEnik2aUFt8iET9DU0Eo2hZYUXFii2KVoBRBckoh2hUU6ys
t2GKUoWYrlUq6QNkqU/BdwgPCTAj1EKj5n2CaDpkee+X6tJU30sWGRtPsXbCRn+hczVf5+lE8M9G
rvilHA4TtdLXSi3WpLMRE4YvCGITE9ggRtbbI5xg6LdinZoV8DT4oJ4ylNAb2+9i5atmz8ua2TXp
vSsgKshn8uFBUVmjf0eSGFLEKfkNy7TZz9w5YwBoCsWTzyxqX+Lv3pHSzk6QCB8V7EOA1tt5xVWh
TnlgGL7BGxNyxIG0ErCtxAq5ktCustHzgKQNP8I1M0Oo4mvFzQWF0d45CwimasVmeStAq4ekRcZf
9ASJ+c5YIVsamQshh9OnuQK4AMOhB3IgMZYvquMo9a27MMMXryLlb4smikthPsCwN8mXPrhJf639
ljZGOmE82f5JzfKa5MnJEPhnws4BC03gZzdOzcEvS3PDHYp212cFffHtB3JFuQrhjTkreIwg8zye
GYumMMmw75gDpWzdE6bdi6qNmxVg5kIyk0aPtcf4VSDCQruISz9ZsWeoO0m6W1FoY5BlzNpRb8cD
zTyZjmdAlOiP2GlvKGq5z63M2mQUYluRCsawgC67muRIzCkFOaHl3zAM7rM+2AMLiJgOAvxoobfl
rv3DWnFu0cp1WwFvRUs41JoHlL4FKwCOHce0T2nZ65nepHvGgae20QJONCBICo4srjSz/Wmxpt76
uYj2fk+VtULnihU/V8Khi+DRRSuYDlv+qxGtqDqYdTPJ86P5WkCy61ekXTcCt8ug3GG8w2e0gu+i
sHtHQwYFf0bHnebeL6P33toVl9fbH9GKz8tYlG7WMgqsnrcC9qYVtWe1QPc66HsKCh8KeXB8K5gP
WPkemOCEseFz6DHGNblJxse/sXcey5ErW5b9l57jGeDQg56EltQqOYElmTehlTsc6utrIfK+ut1l
VlbW857AyKRIBgJwHD9n77WHzyFN6jOAXaSiQbDPEvGMsmqNsrt5ccp9b4qUbiUOKGk+mCrwN/0C
DdT5ZlwgguGCE6yzb7jU7xlo9gt2/Ss+Rkwvn9Zo/Q6hEcYaKiF0QmfBFAYLsFBALgT+KzCe6EWk
NK0Nl3t4wRxaC/BQL+jDGQYiLYjoGKuHKv9EUl9cUOE2GCjI+DOHX7r6LYaQ8PJhHnAsaqLP837t
LshFpHvrcYEwkq7Vg7/0d5U3WtsyRg+g4FR5Q/S44OYSiNCnnEnwqsW4gjjgauImZfdGnOKS5OsG
wVMRyeigFREFHbvKoDXZnk6gIyeNCL7oLp1D0xteZciQDdFXYL6IgfzrwJ7fS39XLyLJckFT1kzs
8rITh46Kh4D6bNMPgCzlgrRkdncXLXVJHLFvggd+tVzD2XfBhPJlNFH9hK/S5k7zujdvgWba0DMJ
g+UfMq5lsJrDAtjUC2rTo6vlivhawuBcMmyGlAQhs0f8HpfMkRMUjlgqCe/MoHgWC9x9wXp2C+Cz
W1CfiQn0s4L+mQswoMzbAIJCBp3d/aAAhfq2/eHZ4/rahd1zOicv8wIVFYoFLCVCqlui0RTKavKn
lg9vh6z8leugPgL1yw6tAaRvIYnfDpYX7D3uuf3tMyAi9akly3wfONGDQKM/lb55jJIqPIkCwnuk
zXsyfWHOl/qoSoccmCXEzZ2C9GZjgnC2UODove0TK2UlyzUSH9IuICSGMErwFxNk0D8mAwlB7fC7
sjGJJJYHe10kD8oXb1rJxYjRVweb7Z3VEwTVsSJ/D8YDqRj6aygYdwIvQDLmVjgrQyiI2oPuWAwM
htMo4C8DEE9aKeczlt+ePx49Y6Zh4eolq9jdcqarLTY1ds0iv19u11USLuCFZ9NPiEwzhwc78q/G
QCwN+1m9SePmaHaaJpCVsqUzD7bqpqfIqEeKk21vFt2T4bbfLEVkVeENdoLylA/FJ462O1QUw6Y2
zLXM4zvhnwk9eh3sIN/PKUDxOkGT0nBpA6zdJqGAk2FirGRpL3VvcoUEBL0G4gmlqth0PlkLTQ3F
sDu1WaZWxHDP+8B1L1FTUdEZOdqTxiKAtAju8s77ETbiownLp7ZpFN2g/luP+C0HXOGLutHxLL3P
2piskr7AYFuwrMC4IAx4A1o8NR90KK8WgeUrv/bxpnALicpqVg3ifH8y7QPJes+zsaUke+xdI0dY
1OGX9vsPRGdIwiLk/mWZE4+pjwVashVzLclUPb+NbIJ2jvZxkZ9pJ9wRr3WZ4LXu3AUgPYSI3Ued
6I35n+RpsXyEmYPD8i23T8nfUGvDHgmPWgYniJb6LYlI37f8B5Ts9zAbYlSipEFEbfmqyuAr7ema
tIoAOfJANKN57hBvyS1EJC5YZFB7FRqxGVTiU3dC/NGcqhA1+RKGbI/th12Y/H1ziOGVGrJBqTcT
XOx4rFTLn2WM84A5jr3fjBybRgj/1t3GT/6QIHSL7T12s8/amR9lRskfuMHfQP4yjxmB//M5qIaV
mZGn8s9NPFUjk7c/9zNoGdrpx5qdUYdBf9fCP18ya/7ktvQjMQNIS66xEtm8Tpf7j91mC/Lm/XYz
2vj9yZqRBwCZfy8ReAX+/duX/5uIVhqkcVBqpDfxuTCqcn97xa6vq2WF5DzcPq8SMk99MT25tv4K
e3HWCe0TaFHR3tVyD+yHseoN+jyiF4cragOIYLxVsRmLh5MTdschzTvkRoDHb3/pbUG5fVpLeyZz
iH2TvAU+Lq9D2sUHRjyfR4xWp5CMQu31zoF5C6FzUb3FeDYiRRwoG4V+7Bgp7sYbaXG8ISNvaRpG
GFa7tgqfmFRUpx5tW9LUuBpp1bGuhXiymf7SlnJLgg1GY297Cptnmplnk8DasyU1O7KRdDbyZoeT
GXflqpO+tyEuHao0etb6dPt/Zggh7BhnsHtLVoO/0B1cw17XEHoOBBV55prm4tRA1Wj+LMl5IroT
9uS7jlAW3sKGln8bUo3mgAGjhQ54++h2uF1xZmr8ns2x3E5Vskw5YxrMwWLIuN0q/3kQ3sSC2fg+
jmomuRp5LKPLZbEP+WFkL4Tz3KKZ6tSO1pWCKpBpm0IPii1jx2ZCKTo27l9lrMWpLFxgIDrcmQuL
/nawfQlLtOOWBxfdn+ymRVLn2yRMZiFxDHWkYvrdrDaETaSKUp3NVQ2rNdrnI0kNIw+2jdWx67nd
jLdDs1zPt4+S1JCHjsg9QxJFtnIXCMYt6+l2mJdL41t7mqfsLT4nXugb2ns1q6w73t4HMpKqv98R
ujmo3b+xtbEV9NIvnLnTha3eDBgCDogLG3kfm/PrKFwf/Ux5PxmBfTWXQ4tSXhtiQnCdvJkuW7ox
mP7+mkXeg5t5oCXH2r2gaiZX1DC3QcOGqaQjcfECOl1F6u1v31Ah/DwL5C63r1nlcEHi8XtwOtaM
1tg7zKL3Zt5j+Rni3iFoRuL55kZbSYDGOFrsAxRddVB0Q61e1ixQhLRfCeZhNzbqEJng8qrqZkP3
6pneAh1cSZEklj/alMy4GmPu1yWFxjUZ2ZYaPZ8azvwV4kZsM1tfOoB1vaqwIpdXHRa0L3DTXaPp
d62t5ALSnx4SDbcVytD8iObsEMSeucs6ds/DMDnTikvcurJkimsvtb8RAQMFlNCXJG/ng26NfI2j
FxMBKVJ+YPxoCUlQOqPLCT00iKoAAAIx4ptmdB/NEDqCNZafzUS3xzWLD93O5IQ3CxxlCL5TWT6U
pHNiteuzvW6psU38/M28Tbz0AjKrOesQw6CYGnfjWQpLDC4d5pqTJIBdQGX+5+CPEIdJ8Vwo/xdB
gPQuCULUWNLE1zq1xbm00LvD7aYGiQl1T3nUQaPauJMQp5tQ/PaRk4mtASXrYJpFebbnoPhz8AOa
nJCO5rX2/xonwg0Tt9ymIVN8IoHEyXJsC6kzH7XL4fbRP19ISEE8jVEl1jkT0/XtC2biUP01bkm+
xr9/we233L7ZsdI3RX9915qGd+od0kRFnSl8c8uHMPmMw+QkMEBdWKHm+vav/xzkUPt/fqiSSKlq
FyeO1duUaCP4mq6D9DMvTxL65Kc4MgNs7yLfDaVJPPiEdnRmteHiHFqTCC/ZfdFccfgFFqr8YR8O
UXImw8Afw8be8ijgfWF5jG3jhHPZOTasqsPEslkaTkFTnrgen6iss4XT0MkG1GMlxaSFFnqhXa47
Ap92LqvAynYx9uJB6j31nnbFX3RX1rXXfUDb4/YKup2u1Uuas8clJeN9yIOI9EJws9xVtFv1HY6L
X0VDRvG4OFrRuTN6k1vc1ohj6WESSVR8WlghpoE+Bp20Htc/9pfiezTbdmtzygqpvkOfmXfQbcPR
Jk3tw5lojKcuYHJAOK88sgXg7U4gDqfTVctnP2DwFXgZnRMIBV25SO6cfZukRLpAT6OZgbhUB6Sp
lu+FyggOwQpT2ZqHrA1POHFXSqEw7FzabVX2EKjkFBXJMmFLXnriCMo+YF27tyeDCAmzvK+FYS7U
qNeoW272egsVbss62BytCnZF2FIszMnaglCxkn7V3AW0tS1SZFdR1J8CUXTnpS27VP223fz2yTFY
Cf+AxQU7nuNuhM+jdC66L54MAwaj+8IYAf5mD2M97ocs+QDOkSGmf+kYnHJhMc7yVnKoXqQP2iFK
8xgvKlcAK+U+DEfs/jEGCzvK7md+WU93sRqJDMF5vFdNTce4wAG+NTFHEiNGsx9WuFthV0YsmQsG
+y+qS+Wmt8XDzALIHRxtJRvctWhRIJmzeW2j6EdHLnu26Fzb8riYrgnG/NkwCSByZCEA3RU10xzj
wRANoklG3mHx2KLXJuV21UXVnWcB7CDyIBnDX71fAcfGkJD06U+EG1tkWrohQ85LH6MgwNGm0IbX
8K4baHlGKNdg31blYhvXG7oRGx30e4uWX50ZKydstq4jLjQCkSAG5nWI+r0eKD/R6jOFuNA+d8R4
V8Ac7A8pkXqRK7/HZr4GCLTzIT4rEb8RkPEM6CTy3V/SvstLsMf0/55HcuvY3OTHdgyz80Rc2sb1
bLxqvY1vaTncProdCL4V5ylgLS2T7LOZLUxEPkVZ7szJDhHCu3ARZmdeUdHpTwikzBLCtFkCmDm0
3OPa3CPSe9TtIQyo3sYJyJCJI/HkyYVJfftcKZ/QIcBPq0F04SrHwLrO6DDqwWnZw7HyDnFu/0io
Pf5AuNjObexln0mvgjfzlrosaZmeRDLQlmqmjLsTwGga+3cauV26hL7pGG42UFKyDTzYojcs9+3g
+/6jKme5+8PwRtRen6bAbua1Gr+82cSiULKJuWmtiNI7BJE/YbSIFjkBIn4nwkl6++J4nylgqnRc
QXYth/FWoZVm361LWs3rss2QnqTQTzLulSoRhNs6aNf9ins4t+R4MjyTN34JWkTlsO6rmYwciATr
PnEHQR8MAMUwmjj2wcqc4uVQsuU5mZ+2HodTNxvPQcUrqYzlkXf7JlkyMEiIaPyHTc1mbUlEWIjX
Y9ZEx1FurbyItiqI38XQ8XKgt1At3nRpN6Gd5tSsHY0qAzadrc/4W6k8dUkrfqlQbQVVGxo8+5l/
Pq8s92gOMVwsstQQ+YlM/qFs36RzDPaYdLO2LNjxMncCoEQI7m4A7//C+DZEfcF8W1IfheOJUgWG
nZ9so2L+YTuqY+davbm9lZ55FpDoVNBkqiufIV1tk06i9YdJXNHK7pdhIeWvp019ohVIdJhvz2RT
ugyBPIun0XKIZ25YrFT4IkPzdDu4ib8NIiNDUrm8QjXX1aag5KETkIk1xADaWFaGGrexXwuDZXE7
FtgTLL+Wm0ZC+lG6N7gA0ASy92K7kXp4EhUrKh/yjzfd4NCFz/9frFd1aTf9D2I927UX9dp/r9Z7
S2WcVunP/1Ot9/cP/S3X891/oa3i9wgXrQNZNLAG/5brBfa/EHs7vhP+UevZAGH/LdcL/wVX07Fg
ZjIHEpYJXXQRDif/+3/Z3r/4bXZg4ugKhBCe9/8k14Mi/X/L9QDOhrgymDctxEPT/K/A4qD36prq
D9HR3D56odVSaVfZ1r8w2lA0wTIEybrCYNDui9k/dwwInd7aY81Db1tCogJWOKBRJUTmKPw7yHgb
S4zD4UYarBtJ0kAO1I9uzKlsjFclGSz0xutsaeYEWgMYSVaMOMY1Ar5NQR5aZI1PPrdZrBlnmerZ
E69zoGj9Vkjf/PpaWEhw/eQu/z3P8r2Jxo/Ib8ydHYKonWJkIeohfZMughpJamBKjpcvms9MxV/j
Eh5bJiGCC+8pFR7WbUVvygOyZRyn3yliEIfZwC6GccZC7PcobgNmWgtwcTDjeh2LiglH5d3fVgVV
U/XRMoBmEXnUlcmIw8EhgsVxaO3iAcCbQocnROqBlP83omQXf4h338pQrzjTmJd0+zMbi2jV59mT
NN+K8BfqzRdcIdcsDV/R8Ic8ZpEB325s3r6nNOqxty0PoduTCKhnaTCHMDG6b2XZxNtax4igOiNY
18lsMOGo8CkISn4S5CJnM4Ynz/ETTFKV85Exdt/NWbrvZmrrPOXvF7btbSWX/SvNlw94wNopqvPk
q99j6DeXJvXORcvLvgV4Clr3TC7TB0HfFZ8EJht6eRqbBxncVRgf7ClO70uz+9UMvd4nIw/bJI3C
N/Z41ts0W/QGrI1oF9n1UIJQG6KMWSuieyf3rEOQYe3zyZkOhx0pbc49Ey1m3iloNzwv5GeHDxOq
9xOGISCcNnbGpnolkJYmSDwiLE2oyCzqTMiNwlq3FAVMN60jmh5+ridEdskWnHCPxtanjvBM3sCd
pRJvJL5C22Msf0pHGR5HD7oab39QmGSzBthbsuIvdwhfBtLkhrj+NQfGV0IbcTeIfNiaERMU6Wyz
gv4YI4+pcu19FVSXP4WFVdWQhQLqYGZws3I3JS+LVHlEh5bFuDHG7WaURJDZxEOag1PTh0gQ7jtM
/mRhsR0pn5s5U7vamr7GUQyoXnkghojHY68noWy51dwRuHglso5uG/2L20GWo97MBl3hm57diCc0
AC0h7WyqulO3HBwN5G3I3EO4NObH4kcqwx+OWV6wc9CeXTSk3XfOpCnuUG1kEpSLchgrlXJUq0qa
QD7c4vc/z6JUxReWlyVCqv5V+OW7BKsNQXSLVV5tx5b0maxmRjBEmPiWDtftEJGrDTAE+dBSDdyq
C+wlM7vlsYzqjW9glssSHpZ5D8opJLTYXk6MUbbXrJQE1BHwLMeCrHpXbbMlFjG65eOWMfCfigqi
Blh7rk31KOFp7efMu2P35O263L1rW1yuFOcbLHUPPsBo/P2JWg/MeXFgD6db8gUStC0d7/nY1eGu
i80FM6bvkywEtCOgf/XNCHmBvewW5R/kP6M++HohzSgHNtnimsD6SUO7N+/blvE5j3Fr7WO1+PN3
pu5zGifDrqdXQLoBUFibDmPUjga+n+RnkCi9U3zTrTKUizEAZc96/nWrasRS2iDOWUH6yYeuY0+A
84QAs6qd1ckmd6eJfU4tddzC6j+OhU116k+HW5oM3pYCRRwqFK0b0l7ogfsG202j+jmUeA5wID/E
AF7IEMaUICv1Nfki3TU1DnmlBSxCq310LVYaw+ddatPcP/k2uaVCZNMTgvCLp+dk45YGoJ4jMzD5
4IjAvmNbSSKUP59x/3pcvLtglP5pbuIXmYzVvgiJM40AQ7IiED4wTNYJVOLeS9RwEm7+SwDg2noe
iawuhKxzp4p009JTWhpMf5C30rmqmEbhFFfwLsf8ucLjuyde9hG9i7wbCbl8womLXVPKt0nWrFut
+nH7LE7YM/t2yk6hex8qWlPCUs7djFWT1oIR72srtw6alvS6gl/5lEdesolD09gI0hMuViv+6vrk
VMpaPubBZXCcdN0H3fxTkLqTSJIQMRyaK062wqsS2u+c2lWgSZiazGa8AFpYjyLvrhp5C3AqoVcy
bBjlE9EIrCmyYvJdh6xdx4xTg0k0+yCj75fjKzz4YwT10DGGxdYZHZSNvGGuIbVw4SugWaQrUoTG
D3Hy5USze65bB2kkc6BtMuoHOc8gytM25bKbgIlzT13rMf5qoixYO2NOAp8VHF2XroUIaRF5SXph
Uhfs2bbXS5D4Ozgd88K2zt1hdLIxuzHC1bNizh84yHhrw6H4plhXMQwAobI3byrAHNhq3AxupE88
09sNmbjBKWyTd88tK8BPRrdY8omMbwbvMDLhOnV1F9AMZ6bpThsnKtQ9dub7JKzrowYit887gSAq
oZceWfR/y+JXBSB33YW8p20enIfU0UerDF/SwTIPAxUZ6wQkc8LFYQAv8V1WFRcQswmVvH2BU1ht
/UbvWZSQ1Kb5Q5KKB4z3/XNlV96+hpILv7ZbpVk33XlhVV0Zka7S1MyeCm2mOzYmL3FsYxLE4d3l
0adyBVOCPm+u0lr3fZY/9/bM3s+hYTLOGvKz1Z0Cn4Rz+KeFORinBAwN1jHa4Mhsc8aAhd7jZY92
pszORGkZYL0ab3wabHX0feMhI3330WF6whiolWd1Du0Yf24P1W30bXWAkL/khUnKOCs8DEH3gmsQ
vG/JEBOU/k9Dh0+kOJf3OQNT7fbtBSrTdKmaC6FO6CNd1IzaH68+EBIy7EJnh0b4fvbVsEMcqkc7
RgnX4wHs+abZoy5rIL7oOYgfrA76mWhDpgBEiJHHW0W9/cxbdJoT70J1yox0auadZxkffVqWGwsU
0WsZO+RGZvs4z1C6DHmy5ik0n035nMwSZYUYijsnSszNVFr1Gbzbs2uiUElLadwnYFSuBlbyVfA5
VXH8QBFhgtaOxoMmhCzLsgnoFlLIxvD1a4+9D3daVp+AauhXHcDlUyPb6HmG5edwt01B3b6W1ses
LXmIB94eRC5lIv2rVbvuyggm3g7hO6iv7MxbWhHPHRG4l24hzyDQFO+ArEgR885hN1dryx9RY3Qp
zR3Bw1d35SXL5mtU9capUaJhFx/OOz3nPPdb/gTbSECPOql9Gdjf4/4ML+ZIrqjtdvZry/W1Jndn
oqUdwwZzA+gcQ8UAqnEPWQzSQdlDtR/qtD4WyG4exx6ySTY99jgdXuZEjNuWrfo19434lOwyaRTn
JpuynWgyH2WD+GTpY0Scdq/piFEznjCUJFxxVGHldh7jlk/T4uK35TcAdzh+BjTbOdPuR75z8/hT
5FV/n1Aibie1xMVIB1IlT8j7SdtP4RS6WxZ8H+4AxvLGRRKHSKzbUzfLvaF8tABzDKsdSQtjiE4e
mEaCKM5RqAg1Wc91w6/LKxU9As587xQaLhMp1KuJt21VEjn3CxEat14TvMrZB9mfQyb15WuVQVYD
Wsmq3s7ND6ZMdEctIyYQoxAwh8HhRH395TNfOcUTOiOvxm1Zqfa1yknaBXRE0B1enHKTLvFqTi08
HKVNAX4GhB7eBiLzCoSuY8dGJ/P0W1LmqCVsum4uEAqmJ+beY7VjmZKC7oaar6n+i07yQgVhhNkm
PM6BEgZpDxJuOa8GKjKswxTJkXyfIktenDhmK6cRn/c353PJuBJq20ZkJCyRhItmpazAwWk/+EjK
6JwWnvs4TUsmBuDVvGb4kzGv3ucIB+/qMPvJb4nOmGiCte/X7k+oBOLeTnrFGAIJL/u+7Yz1+KNj
b9jO8VM8YrgipaM61GWieBGmOloW5z2LQel2KIGLqmICVSkmG3NSbkzanLsi8a29W3S/x4WQleej
s7b94b2ScF5Lm+KQaJaNw+1PArx9hdvZ4QVyuIyBoEEIjR56wl11smgbtPG7auwMEcdRN/URaTic
jDKXByaZ844LrV+nnQGrMx6cQ8A0tYmUcRXGdMl4fCoW+3s/i4DgBcm0qcBT4WMr2w2m2V1qesaV
6uuegSo7I0E0uAzgRfgmMWy6To+V634lw2wRbuD5KzMkg00zK90DYiNeU5f1lSzpx1R3Lzi38gPl
L53evgnZBceXpm2CTSdoWDUIO0oZh0zs+M1+a/92I+LOWxzsG7AD2T3LDfVGY6knmY0NCv+E8VzW
hZgEqo7mMmbfyvabhdnBoI4KAy16fDeWgb6LftxiO/JQyUNJEwNBm9muqgXN0k3+Y6qwkiNxQ5XY
p9XK95aY4J5BnEAn5sLp4MkEC0bXCSof/2MC5lpKv3itIvMe4DjXYlLCs20170++dxYwaci7ljUZ
r81FvVkPEDbdfIlTliZ9trY+G3HPrY4Q6DSU+SVk7n/W+cxJjnxagrl+NHwuTKSFaUVYgN10f4Ge
aM+9yPnrK++nhISM+XcRfFadeTKgnSAZgJhn9RnCTLCkUnn6McfqYNE2XRdNCpEd0PHKqp0C7y6Z
wT0MVjBkLoG4sPenCJs3qv/xgMcS49BUPqRJH2ybuhY7JFCIoebgG7AQEDLihNe6EufIRRDZtflw
8aPh3qm67eDP4WNYZPraoyw0ykXzkDyDc0mvdG4fTCOeQUPVT4aswV0hzWOkYThXdCmXMqPQSxz/
UideeJ+4NN8BY4dlm+6nznHOhv/LrLvpLHJoE37W8l4W7cmsnwetbAzjfCkS8VZ7RXwsjSI9BmJg
2y1o7ceGt5uUHb04gUZQF9bbcW4+u4VRmlkPlfQTkJuoHqEQjYm4Uz3YKauW1Z2o6Wbbpix3oZvL
TbA8cf3I8lgxy/HQTWa9LmL9OPqKq5c4lEMcMG0BKYaECwJCw1x3VTni3NdBd85Se2PVFgVioF6m
cOq3cYd1zWNOvTF7qJfCRPZeIT3ddXZxUD7MpM7NPnlUi21pVROt2GFjEld2TIiQytgFHi3He42T
Su+JaTXwLFao9UxYXB6d1fU41lQubVFAL7WRiirfA7ifvHmyoKzBTbMRnO8dj4BV84UTaHwcZ4Cf
c9//ssb+JUEPus9y92APrbudUucvzIt/ucUo9qVVfrteLo/J3EFUzLwrjVk0oh6C8BZy0pvtIFkL
w1cRVj+xQwSHGazMarQIQQn0Scxee+0qNI1OScibtipskEo3PxNLPXMmPhxV4shMz5SCyWM1HzAq
LiM15tpJd9eKanqP4tk9cs/Z4Jic8qm0g2NYk+Zg+BlQb/1m0fvYWmT6HUHmgV0wurNhDGIlJSLU
GRvbY20kK2LnjrGrum8OKLuYObWN/5xkNgKxfmeAgNtCsuCKh9e6lmJReOTxfZqC1HF6ED8orUkk
QR3scEangbZh5Mkfno8gMYGTsU2YEsV+Nj+BvXgee0rPSRrRXn9MKuvZvusddJYGgTEtIRptaLWq
Zmcau8JLUfXmDBTjDsNU16XzluntIRHLaEQQahahpFlXM6Ir3qYSJSkNv9762c6gGB4wgLz3A61z
pBQ8CrWQBz2ba97y6U4PgfPA0u8+FCUibYuUlo2nm8dI1cHZM0mqEEZAReaOm1Y26Q9BFhMbquKz
nOKt42PY0GmbXMkIT6nUVU6J2DKJbBPkt5JOjBq1urdM+i8BL2vjJdEvBkTFepZeuSbWgE6qUWbH
Puseq2C2H5SBiwr4ebkZbdoeKBn0Yc540V7K/HV0J0VZYyUHmIYkFku8wc4K0wA6G3b9Fr4Ey1EQ
emmwPjixHvBQyY6nv43eNkzda+hZBFBP2t92gfhZAIKSbXwtqmLcTzzQtcuqHBC06ImyvhN5dEkL
OFyLu0HZunxB/87976U7rZ3nlIwMHJUChaLe9qH7wrg82oCyzzn/bfLULwdGR584GstHF6wbCSfY
75odwstuHfTwPbWy7kNj42uG+UiBxzbCCpPk636KwZUjdZxySE2eZSICtqu1kXOTeoQcScnsuja4
wuom/TL6Ye2G7bulnbtWTz/HVHzKWO9l5KrVKKt7OYAXagB+zGG3SFzsV85yD8xD3yP2+DFGziGH
p1uU6ePMc5A6BxsJzrCrCyiRVsYXYmeena/SDR9IxXjxxGCvVtHSfY499duBaolXIQFtHbNFp+JZ
9Of3o4fuQrh7PegzbWum+1yJeH46bAnJazxMV9Dcr4D0Y1x6xmtVYK6pWk3kOYJ3hDIJt5z+YeNI
2fTu1U8pmmpcavQAPHfXh+jOx6x8HwSFddzU7y69EYN6wx3KfTv1F4BEcGxHfqqp5x8ifUgSKoWm
+OCa/HQWh3tfAbltPPWjSxw8V1b0RojQdz4iC80NE60Fomme8euBB4CAs22onCJbYHQXmfXkTowP
6VGsPCymmHp9OkacViehvWI8+Vbb8KfYPnk3xVs84ZhEXtDQIXD0RpZi72D2xPiQvTq1OooCjwMN
bTaZtTFvHE7kxjLGrVbowmt6ljX2sA0CrR+a/uAqdzzQ4r297gZebFfOvwsjuOQx7uuR56Q1IqRC
QcVcEhERUbX64KtCruhffulg/EJ8QNuY9kHesNROE/KT0nDPlrVVVgznrFPhmowMtpbtX14afc4e
ziKcjLxPhJFkATyN0TlTMwimj37YHizHPQvIG2tnzi86FhhrJvz0wFsf6pwuTS/havTdcAgGF+tz
rT6jPHjElwxLcGb3boXqDMmaLWB+cMJTO+AAr2mzsJlO17h/xRquo2yab2gzwBGI/5HtEoPnn8Nh
/kIxhCcx7tDXZfoMnfyLsBl1xHeDb9t+yADjHAlV8MGUZRtHs0YFPuhHvmR7VoyLurbXeaP+ilp3
uJ9lBvQg/h6E039QqYAW8qurm/r7IRrefGrutWPE2IAjKrva5tRKJFcE1+n2M49MKPeGn993TMBX
6Max5/Pa8A7B8HTpeE8hdwBvXL8RjTyOcy1WboaxZogDe2064g5DUX4ByLQDCPYWtNbJ649+q8tP
02YSXxq/CbTUJz1zxRVLd8HFnDlAM9+YaOJZqMZoN1dyURlYWG56/ZqE47hvG/UQwgRdpaK4EFIV
oE3ve1zKVGYF+Bjm6Hb7Qt7QcbQwCfYVu9man4E9ZCG8INMlTdh9QuJ6Z0smf2Rew751hEsWuTM5
0AY64DFqOXO0vFZUjfpgQCAGhkqWoe1ewqp5pLpD1vlgzFG4AdvW7i2fLowyy2TVhsGEmaI9qoSN
59hXd1UzPXljx2RAtOuJveemUs4jaFSWmfLFnFGylGGAi7hwECINgbEVxhLyURsPdn1nLWxUgdFO
6/p+Hoqn2UQvmg0QsbK7UpaIj4XtbBIvSM4KkkXcxt5R9fNnJMwvLZqBK59NEvuYL5YbqyPfysCS
v7LVVwzBctcnV5yBy0O9h0ETuzX2qaHZFgr4VxvZchd6ib9XXH84FopLZRbVsaI+QMIR7pzhPZki
3j6CDHs9Z0d7gGTQVZLLHXKskORMpfPvKXecR9dknBNm42Ou2Umi8bmKpWvleBO8zZQ1wJwJtnel
8eK3nyPKdYyA8UfixnTdGwAH46M1Be1WCfHTk7F7LlMDZ4oi2KLOyDIidNSpmN9FrX0XiuaLK6Ik
S6uPmubqGIgnAtPKr1VIRcFgKca42b0OeAJXk567i42vgLn7ZsA3tqZjOm/KWr5lYffktRjNAhKn
VuWiSHJRp/te8bPCagnkwnybao8WwNxaWG0nsevl5F38pltsL6+qNS18+HW39cxaHWQqzraZ7XnW
VXvbCL9CSCgfhflZJ32/s+kHHKa20kD2DOswE93E0gQxsD1q2EpFM+xE7r/bbfni03MGJaHG92HI
QLYy4oz+g73zWI6cSbPsq7T1elAGh3LHojehJYMMyswNjKng0Fo+/Rywamaqq8aqbPaz+NP+TKYI
RgDwT9x7LhFLmfV9KAJsy7N+FX1FeI8wkkMtCaGJIph5olZbYh+zGwySA2vJFR8Emci1hi3+0VNW
QvgFOWcwg529FHcFQ7OAMcKcAezFFrn2sVxlgY1K1GZLOGCdiYV1N3hG0h+KlzgIOI9KIu4D0s90
JdjpjmhpRmYJDv9S2U0eyKqFX+J0u8L7NZRQUrMSDWKRGAUjUkp/cmy6incMlyJ6I/Z3E2Uhu6RD
VxCEg8B1bfagErKgNNjedPfWMr9PvLhd0KNWc+TwKyNG92Rk5vTktfKpJ1xCVSN0p9rlEPO6ZRky
1A+pkDjczqZGKD5ZBaMqEuYB0O3q5EgGzkwAhToyUp833mDtQ3Zv6yHMpqPblKQT9dlJDN27X8cY
ea23plmMKoQ59HPxarXdsxfLbVQ2hzDxDmE2ZMewN5PHsjeSx5iy8OSa/nNY9uZZOczltNc/uDxW
C9szbuy+vPKa1aSc9i2HrAlyR2qDKZlFK40eIf/IDR5McKOdpFGPY1Y9UmoD7dL2URmheMAwmMDV
5azKojeSGqxLxtQEaIb5yD1MAYyee+agWTcOCW4TQhbbG5eGfgrYEWCQLbNuM5jMyl2kf/lwG2a6
bg5WIMyYP6snlGfUhU710f2MkDQd8tn7jvU22udmNmHISZ8nC7EtNhK0CCOG3x40XMcYUhWMKITH
Ghsy4IBWoJp8up85y7GzmFjIJuupFhEeX+z5Ptk8ayfr98rg42kOGPBfEmfsruRvrrK6M3dDgDyv
TnFRJATIIVlnXO/rE+HJIMmqTVqyHqm08xpCouBQ45mR2OdYUnqZ02U22IhWMeJbKjmIkCjUW8Gj
DpsRTQeAt+u0y3isP7WgUDCD63lvjtV19okIEpPF04ktAOsDanguTN3+iEshSPHLd8U4AJQXPKHx
WQ4Pg/+jL5Hmx/P04hVcKKE9wLelqXQS63c6UcYmM+tJbXhvLij82P49zPUFJLCDfCgqtyrMQ74Z
hnoKtfN6juGgD0I+yVDi0kDEMTOh9as35mvZqbXbN1mK/jS67i2iK2XXktk3P5u39hD8SiSBFSTx
GMfKkPZmHJLPDvn0tnLvQvAcbYgKUbO6j/AIWKyb1qVU49HyINtmAnYuuVE/5y6mdZiT8NCT9LrO
rRbGt82nQbnb+KbeRt342QuwiH2ZbUr5OUpCoZr00xfTASuwv8LKnK1lYY6bvrMrhNQzJGVs3shJ
IxfDVPzQAzaENDyzbbgpM3jiHdx5QfDoaousjKQ99B3u1WFuV8D0oRWNmOzTqX0E9c/mygV120NT
ImzNYh02HMVsP0xTIcGXd7+N5B3GDxNgHIW1Zz/MCSDhbgbxIBHV9fYTs98PUQEUlzSXSDXVGBkb
H0LloXcfSfnTH+Nck1mG9XrVpvBeCeLJ9io3SfJ0x10blQ/xOP8yCjxs5jT84htyV6bdGXtd3wsz
v/tP8xwOryy8UC2r8uq17oPLCnFKMP4rh4bWDYJ7kknFsLPYLqs9mIQVQ5+k2nP5QJWob2xrq03Q
6ruIwquqDKzr9khuoStPrUYJA+9la0V+euyi5h3Z6ZY9BwYl+DLbmZqETau/b3sG2DqvTizXZpwa
cKA9ySAj7Vf+JEMaf9S3MRk+AYHeW4H7Ed4rvyI9xXSsHg4G5KdpsqpbX+gPVn7eNiInJcEZHuTy
lgbuUyWsi2Ha9w7eD/V7enVDZAzCYhbUZeGLP/7EmxPho7TQZQRwrVM6QA+h5Mb2vXxTCu63nOPI
mNZda5cfiZ7c86JtonbFJdw1Qw/2FVizMdW7jitiX5smuvSqwwEhB7EfVUpfo/HzSYkzqNUe9FLM
5QxN1IZujyBNPX00qr0W+ZCeq6w7jSFa0rT1TiSzH2JB20XqCxKUFP+d1xKQEdWo+oTz0GU+ewP2
T+sx9ou1zpvvWKBWUuNHqVOWK4F3HAN0SQl8QVhUnJoj6Q5l/rl8NRrGq1PLW2X4ZxqvLaO9VSje
Yl45Jk/wwkwkBm/nkJTj6uFpbJs3k9XmrI2Xou2HS1paL+YBRzcnOW49QPeAavz82MXNOm68ux9l
40uQ4tLTSQx+KI9Bkesdxi5StkJ4/2UI193rgRoYrTA2ecwLlFN5hc02YAVBuyS/dnkRwdXRdAOn
wlIs/KxorjFQYIQicy3tXEWiWv88Coqk0Ae34JhptRKmlwJCJOZBJLG/LR0kTQ2GaMBI5J52jels
xRAZaKOb+TEJuyvokH4XRDraWNazi+xjy0y82hQB1hPdaPZFljhGlF0Zqnki9NbQYIjvSYobjlRy
iWnvhzCdL1YwnhM+k7VLnKEKmWDbOGiBDYHQdxjGNGosyJAsjsy+Nwlme9v2y51jVNbaFvmhSRPu
s/pgqIQAH3/G/v0tSMb3LkiTrR07BjVR66+9+pRqTMjecA5zddWTDylDajxN3LUkbbZIghZ5bhwH
tzZ3P82Gj8Elg3FemoapYphNAjv8EUhRZu8d622S1B0y8ouuzYzA1hrAD0E09OvpNiFq8IwL/9Yt
6VMqSH870xzvHHP8pUvua1o1O+79fRrSI+P17J4841AikjoUZDmTWJYeYpYwPYmqa3IaCR5Lg3Vi
2AOZiCaqI/AzeS/vpuPuIyquje6imN9d9hughNF6dtsbYsboaAURxTeou7a+EREIi8+qni17Gd1o
LLtte+5stW9Slgr9SMYR/QdxK3kab+OCVyaJGjkx3nuOA2DWXvXazfm0MSdCCoSG7Dk1V7OZXv3M
fY0txoVT3O4RFGx6ydAoxYGzauSnD3P+0P/AI/cxsX1YRQ7ynSES9zSLoRhPzEX8yPuhVSo2UVQV
266o/iAmGo1leZuP9iZ1KdkruhFZYAwdOWTjq6W2lRLs6sIGPrA/Y1r1tjnrZSqtfHY/k5iMO4ND
4hSz8drqdsRzG4K4zjXtJfcTpIP8I0mAB+bxrxxPQz2E8mx7bJ18isCR46phDrqlJz4WlItvU3Vt
SFz4jn0Dy1JiIrM8Uov5/D+Ig9EtrtD2Lg4zeSbMz7lfPNmdBV0XB19Q8w04YQG7K7RpPkktpUmW
CswBlxNlF6kYU1l81kYEd6O2YDuPBA5E/r6z/8Qqds7mz5z+dGN2hnt0S4SbXgZFIUKCwEMALVdi
zbtQkyWhAYvMQvyJRvhDLD5fYDYwPvDkR0eQJbJy8SiMTjwynYMSEjIYtlkLs9rDEM5Kbs98HfDP
kCKB6d0PM+rBoaxMM6TlXmLVnMH9lolouKXW0+g/RG1uvXNO8H3HuE0iO4T2OHfMVBTwaomaKokI
sHJakPbmtE9ILQH4yCwWchzdEgDfFbozwmdi+63tvwesDM9YPlKC1ronriKICm0EuCe4pEZNcSqX
Ye1C8ikfo34mZKoGkkcyDvS0OnqX5VoYLfGuY3ZrmRPv8iFATz/VW806bx167TYC/cFHUD2jjHqc
gomoo5TYyyy9T56Ce5x/ayUEY/CY68S1UKwkEJ096DqG5bGOwheE7Z/Q68a2IeMguMoCmWxk/bOJ
U7bTE4Rw8+SSEMSDQTNJnY2nfkwoIYnJqGcNB6Kwd26bDRi6cTpZxdIZOE26z3EKcHmDZw8qyZm6
SSu2PJRCQIOD+TpnyDVx/WjuPOLnDJPn3uQeJpnNxwxnNZJEl+FyxzO1R3AIdrb40XPgE2sCcJOU
BBKKGe86Vv6e8Fxkth3cUKNA5DP1dGBq0NTZIdVVfgBYWJwSgtkqjGIU9vFRFGhf/PZmNtwT9owT
e6pcVmtBtkN59SPTfbWHCiFXNeiXncPbbdeMmywa9fUsYU+X2tMIiGP54FNAqbmpGP6VSMNUyYBF
cwtOvnPNwSUU0nc3YU/Mc+QaV9AkvwMQHjs66dH8VuuZ7dw8oqW9ux3E/VrWLenp4lAX5L+52UyW
FuGMcNRntFnKOaQIYyYGuHEPQg2fwcYFodZ7sfug2x4RI3M0jlQaOFjEI5fdKsXIvs1aUiaajm6s
pXKZ2ZtNY3zHy0nfhVvHaj4xkP5ND5ymU7maIwy5TcQGVDsUKxgXg1UpK7QTi+Yvx5sdOWlHpq74
PU9Zsg3tRaocBxiWmVNVkzccjbJ1j1mtH9C3eTsE3Dg5arN+SX0r3aWYE8EDcb18LdR6BIThGCQn
syJqsg/wf6Nc2RH1rI+uD4jRKasTyqhibVQM50b95kTPUoiZjXxwt7u02n1JPHNQ9SmRDAdX4dYa
HYuZvL0E2oz65sxIyAjxPnk4z/fMu8cTd9iV0TPDlbZ8aRYfbz+14qDNBvnEcJN4NfdBwAB89ZXW
ULsTY/QgPH69nMCTzCT5KUEFz0ONH50djrPJ5NSu/qr+nheHftS3d4bd1c4oPfJurRq3Ux+Ym76f
B7xrzPQQI8yQPwy3e+qCctq7FAHwvtdVpYq16S+3Zsan6k0aQidw3rXzZUDOLbjcBmnZCAJ2hRn9
LFVB/hE3h2e44Pw0pD5/aqqtjxus6avdRKykJzxiiSIGk6TOzQkXYpNl945zGOPSIir9YnTDHvss
zMzCyq0JZupBm8yKlKkwmL4tSgzWNPJlNjtQFxlqzrWoQ2cv3eLQ6SzbNrPxXTCBYL2SP7UicIFj
5XLLbXtFhx6zFrW+f1lZ2BeZp7QawEpXLIh10WyckBoGDAXgMieh8HLVxrPuiVmqbezUrMQwd3/9
gK/wxA037rG2TqchiT68HMmrMB+8NjkPE3PtLsSfEwns96S9gIM4h/zSFsHjrVb6dZaftgp7VB1I
hlP4Izb+aR5cMEmF9Sc0emhuKREAiR8I4lhiPmYFTSgtK2dbIXGizEwoJIOk3SIfXOIjkW3j/Xqz
LWHvsXWT/9Hnx5i5+wnwozph4sDELI2VsoVYM5NatLR68n6klrVIGHPIUxOXRBtCVLXa8pMW912N
AsR+Jq8cgPiXzW46FSlbfkXe6q5qqzvS6QH/lbz7tAMuHUk2tPsMpMw6zZlqTlN6ZvIM2IIxI6Kr
tXhuxuJt1g5Gv8L48JrRovcN0BsTAr8onCHXEcmw/N/EEHXvxP4TjQPF0/TpJos5oJ0hbTjdDYhB
eJpNMnDDB9TaOaLMtlrH1MJhOEcI8/JxzaLZOeU5oYx8bshOd6bLndBxRLPeEhtjAW2ULvZgqArP
X3eVWIDig6WbbWnqswEExubv3n5dll+q568f5prssTS4hSM2iNZ4khU+Eybi5qkoq2xnqemNIOd+
R9HxPkgiFTh6wt0EsIM7EAUeFBlgNpk4dQG6u8m88NhGmLy82rpAvVItV4oZmPHZmUK9MWNm46M3
LKfD9E0LuzkZVchf4WJ5+UIZfDnuhoB0u5l2pSqCj9w2roEXRwebZ5LXZ/cUf8Lur8z2VBt8f334
289JFY1r2CQTAmdUo9mu9xiqxaQgttVydcfO6Yuobi4ohVaHzsGaaPY9lj+DQ46QGwb7anZQXtrZ
0aeeYjA3rs2gm1d+0G78w5eBsO7GXwzIOfcxpWKU/5uXDLIVsUnWwCbTYFgdhQ5hcstDzkqeO9EB
gF2lTfLQCbcj9mZEGBaF9z5hoer3aYj8A/g2ASN+2XC7EbmYbWRCj/p3dqjHIp3CIv+PvMseSd5p
m//6z8XeBCRq+eXjr//6T5ekB9tVWG9spnIC38viPvr5eSe4dPnd/yP0h47GfKxRqMe/Z9cJoHwu
hkWPZdIE1WoV91y/GPydE8IT4HuSrdnkfZKXHu3/9WvhD/3Ti8EBr1zLsSWtiOUuL/bvXgx44clz
zabAWI98WroOoMOJMFgGnlerrJ7pSDaa9OuVgfqKUZCuWXgAG2mEmtEtAystiueEW+sioyS/LEpo
Rs33UifJg8ekLO8b2GGTZvo0BsQMq3wjLW3cHMrJWCaMxaPIPrVp1m4wFpCz6EhElC2bThG19bpV
8XRSOYXTkGT7SDjJvW0tB2HcQxkE0R829z/M3lQHYZUaXS5SI46cjhuefSwBBiTgGJ3zCs0cS0C4
RhNsPhllxNN96N1jmrA1cAtqezhtS7wZx2bo1Go1xGLH5Wh8K9Dw2tWxWKYoQ2U8WCPLwkyPEeIn
M3qfMbxuFncu0hEcKiScwKzoj53THgOz9G7gYD6sesgukOSgBNk0NlOQ342yVifGENgK6l485Irr
vKwJH7HcsQHYupyYs7Jv5rJfzMfg4sdG+MYQJQ3ZmdN12zvlxg+DlExhGrYSSG7tfZoGCNpARR+B
aRBbQeOzt3iUbhn8EDKGrQV4l/mRunMGXkndHYhO14Jh9KYtHWtbRWXPNR0TZ4pwmGKj/pEEeXge
UfvikSBGV1jkIDE5/MVRIU7JxMtMYoaIA+yn85InFclhvMAMbIEvtOMVpSDOTMe9mUNV/Bg1PGH1
xCmRfyI0iFau1ge2lu6nj+hxo6zyLQrG5GKwpUTV5nDdB8lFOzMHPaPFAm78i2Xgc0rn+Bu2k4Ms
U6h+Tg9huXdgk/lFvY7K9I9dWtbezLiY8KNM6KeT+s2X7XeRioHZJ6OwYUrNq+MR7eYE2WO3/Cz2
ejynX1/IuaCuttWmO1UWJlSOKq24XiDkq4ptvzl2GPJCaY2brz/59Wd4FDAxghnz199ogqYhe2Wa
DoHHVAL5GUHCbUmJj5dtNdeQMzjc8Mgioztq1x/vzVhDDxLI3EbABaF6c+AhnHIW0VpJWN3hYuKe
0udiKqor5G5zYyYxVNWSWepMJYUKJCFuiWrmuRnOaIeyRzOTxDh59pqV/HTx/YHYbA/xmG7BtYmq
3llG/Zu0IJzPsuEEIPwFqNaQr6yidu7Um6iqg1tacel3HYGDmbacHVnW2KF4Y2/tEKQYNBIQczWR
iVlLyI/LsPCO/hwnvPLjY+A0LLwDXHs9jA1RxuUtIQIn7IdXhZLGFS1WXYDr0Ft99wwPaJfCQHlI
VEsYY4rCV3oxs8BJ/lDYyw/K6p1LEHbPjRGWVxjO7DHFuDiDh11b1tgWOyjfc1ETfiB5kAUOKY8u
gxwDTQVWonkbjJigU+pindsPsWcOJ7soYEYW3Tm2668ZU0uPmDVkdmtnTQ7acJY+olKW0/UOwWi0
J9L5ByPeeo3YL92bU3FQqYo2bshY5l8/nIX8p2ezdD3g7IpHvYkt9h8OiqQmLNprIBWjKFhT+tZr
R+TxybSy+IJhPaBBSX7XXMc4ZlIkAyoi2Wwek43vmhGwFeMmoDFs8xwTCbuWP0wT/81LtJbgiv9+
lvESfc/Bxeso2/rHs0zVHkM+NFCHUcQ2Qdw16H7FAg+tl3U204YrPsvi3wGPchCy1bpNLapT1zYe
+3jYCPMpzRm9a8aHBE8p4qLrEQI1YrWoANCBLkkw6GZfxcyQzGYKekadhfVvTkGBdfgfvgtl2sqH
lOqYvg2fka//3SFYGkjpicookI3l1dUJ3UcMeCtoc5BVgW9fm+wEz+oS8gxkhlXtozF32GgiyOPp
M6BvL1+dOoo2/vjJOgnVXFEZ6HUzPGH/+pJw7P/LK3UsU/mWkLb/T+83NkQjKIIaJTwsM2AbQJya
0vRgew8bkBA4ZJrh5xjWT1Wr6o/W+wmvqb1Ir6nBvWPsUEF29mBZgRvuSa7M/Pe8kucsn8YL8WLV
tk446t268imwLWs1BhkNS1668AfwkLksQFdlJu19P9Sk4WUwzOgp3gNv/N3PNyiZ41NZhmigU+cQ
Rr6HWxapv9ky3kkkwggm+xHTpENtssn7emv+f3rOvzHkW7Yn/mV8zkNRt/o/1p91kUb5f7Pl/+2P
/h9bPgWgx2PGcyUm+uUu+F+2fOcvdHmeY5oohHHH/70t3/sLzFBhQ9Iz7b967/+3Ld/+C79VcK1y
S5mk/Nj/L7Z8W1j/VDgLx2JxwBOHx41py+Xm+LvblFq8ympgPYfIXMR8Y/nKUjLYm3G/zUs0B7Et
9VMYc2xmgkdzG4qNXbImo1gvVwkM2pOblWtOOO9eGjir5sbKd9AF88swlUhPZsd9JOFFoSJ4pGHa
hWEePxcG9WAaUcMhOS7f7frqw1uijkQO1HEjgTOsHixUBfCO6cvDGP1dG7FKrnxEJJMbZM8St1gS
clpNIrDvCjntrrWEdXaLiCVV3zKMrVilWbpyd+WYsdKbmvFn6xs8GKG4JsxJzw77usPM/bjvxTR8
mDWR5000fotUCZqzdcHdkRoHqrl4Z3fINhtq4NFOAeeBmHsdJ0xeGr/YlVy39hVyIxF2zLM2pVoY
rKbQr5j5Nrh4EHnOZKiPxcM0P02BdljrVJ++9EEAJ8leVCOBEZGrLrE3633dGbthQPXfigf2zO9+
qeGjY/VEWQwmOLv0KpnOpEhvAt6sNx4ELN2JG4z9+QXPtr013L7eeJ7zm8Xh0kM7RwRkaHjnSq6S
hfNR9Ztcl8hp5oGxTu9vpfU8SGtNb5ftclM0O8Np0F8Vl7jp/DfzHIM3c/PHsIOBMGTDLhtB1E1Z
TH5E3RUHfw++hynRALPLZzU1jr14dMb+zqZfPBCFgX00S/Xe51uAhmAoHA9lUm1bxsDrljUSbEHc
lY2MfOKJ6/gt6NTGieb80VA1EGS844fS+cV9VPGMzpwD6WjmLfIDZs+F/ULoRVBvJT5vHMs3ZWXW
WrpBefQB4q5q1xr3Jc3PjpSAdtf6eu+Q2rjzqEAIISb8nQMfKn7G/saIq+7QJoWmBHT1maCAP0Vj
/igNczpMYWU/mcYp7AP7KKzcv7idXxJ0TwRMGkT2tsXzd7KtLlqpqGIXZEfGDlE5u2tPgc/pfaSP
ZQ7ymEpo4U1/r1GnQKPnBzm35yDpo4POu/JsJinXvWaqh6kiC0D7SB/yvLSuCsDAldwtdoMpaaaR
Ez8nEQEWXFknBQxgMyyNHXSfx8g2oNMo72kkjRZOAjka9DQMUtGjMDbNU0AZUbANK5jh5RItG4e4
HTOih05Gb/LxZ0zmikiSiUzQc1tMb4iLSfXmLV/LaK72MfJcLxtAUQXxvAfTjHd88vqdJB6cmrRb
vQxjDnWn1j9Ad5A7Ws2E4Xq4wxUbA7pDhVjN2M+SCn2a70PUniuE/4+S/hIN6/LtT5YGHkaJOhro
3FqHSqZdLtYyYDdSkJ5Dv1wSQIj85hwNyTuQufqRrduzFyYnIrbsq0XJrznbz4vRomnmZEV5W3xk
hcA53MB75wl85d55R9QU8eQScifS+WkerQl7FdEwdRSTYFHqnW3Yeku4K5a5LvD2XZuQVBSzQe9Q
eaGdSNWG9QI3msNjoi5K7LuYNB5IXgEVgFsJgsF3x6kYVjKUY4CNZP/V8NNt60TdtWC8vJpqxIg+
OVpoENqTVhHCB39+y0cMxpJBnBSkODXDCMty9j+UD1NsJiN2FbvZNwEhvfCcAHqFUXyLYvadptx1
lV1ew6yF+YUe9V5GIlunstQXOc3eCtBFuybHTa6ZiZL6aWTdrZW19eQAe7cqQloULvh5Tox1Xcw0
mTAfHqolnVpV8gfuT4Sf7jEs47dwCOetypi+EoRDcsFxatjMdSKJjj2avk2TSRDylHL7SNNTRRZc
org0frhxMbBhtW5F6u4cjfHTMz0f+SaUTs6h4uLV9lM+de9oieWT+M3W2rqVXP1bbUbmQ+MDdcgV
s9JwBPoR+rNFxEpNWl7vBKe6sdZOJT/DBQNiB1NANJE4ke00bEbswIcuZs0+xNmIJtlAe2O6cNlZ
VQOSHh9nIrO+x+7g3KRtvEIRPme1170WElVnAMlQSLWxMI7uQJL9AaDS7QwTt3zSFPrisl4AgTIT
RJo407lSyUcaiecQ6MlZBXqDqy15qaefZR/cOm2p19gwPjLZnctSxrhJPQ1qnHw2S3f4Sl3e2iyT
nLRzVT9YOsMB2vOTYfq+xICxQkE6mkF+6ygv8dHkrPvCqQHb3kYHnyt+0wZ+/eQbR9uxf9F/+W9V
WLmH2QwfI0WEHGlM+plEEov+PbqPZKTs85r/8ti4ZoypwBeytSz9/uw07LOjKv8IMIatmRyR4Ehk
AYSBOduPsxHv0bB2O6+OiS7VFi5Ct3jp0s6G1JqNe08U/k3Z/cEUUu5kLds1majmxa8wmqA0VXtF
RMJWsuk6hrk5bACxQNbBM/0wGKzJksL7bgkTrRacnkEU4ynCODZHGdxdx3PvDtcQBsWdV6ApI/c4
wDqOD4KTmsRtNoGkhVl/rGn6zLoEJow4m30OICYd7hRGnzM4s3U1Nf4WreJr2PuaRDKzay4zTUeZ
qE/tMDkojOGjpKkHl7NhOYoEGT/llcXN+a8HiZzio1ZIkNnMCAI3arSIDWdi17UWNUBLzl7NTlWj
wnr0U8wBs/UJlcZ9SgZTHAk0tS+kdyErrDiptVOFK6fJ1aFuO3NVk7/0wiRp3vqKYx1Dkb0iPqo+
pHZTnGsL72mREVHRJdMJ0KA6cLuv8mD46aXA6efgXI1BjHKQaI+6SsQ9YTYr294/21WxdB7+qXHB
0Un7FnaOyUDwYWzK8Ayb81RP8A3KhHRqjBLnfgzmndAeHNqmbJ4aPzj7PIAuBYLbtU6yZN/UjXfp
c33yKtjsMb3NSqbp7wrx8aNjwKXrhifiQAG8h814D83umagB96UWJBC1uI5zUZk71YZ7QxYtpsTv
qW3mR9VOv2qGcNucmTXCBrHWkYqvI4jyVdvUwMOxeOd7DIFLNg20Aj5neEdh9n1gXLyzTFKkkPyv
PYj1DxFRc9h46vygp9Hc8Umjngu//dUOWSFP2NqtER6HOSYhRvkb3IMdsqKO4jEeLuzPxSEYAAk3
tUs6iqrg8PSWvnhu8bur8QMUo9h5GnFW4zj5sRlU/WgbxvtQ6PrsVM+tNIrneP9VRiQmwu1Z3GPS
1nbAOZPNkHT5B5nv5OCEozE/Cjf5iTnYhiHabFiASPT9xNSUYVnvNbavlfS/5e7d0A4O0MD5dB3d
7bP5YKqqWZsibp6AvGL/buVZ4USsaH4uwE7xTudn1Cp/II3pC1hkjJLhzKEgI3vtR+h82Q8n5xZ3
HMufaQtWXVOtxe1jRqkF9yfcYnN+pGbNLhnv4tqTI3IPJ0wP2qYVNQ3NVt4mAzuV3ltmNc0Kg4J5
yAp3XlsycSFpmO05cdN1v+R4OGkRHiY1vTpNF+1tK3iRRh2x4iBWxI2Hm6Z2W+X1fMzLLljPLfd8
yyvyLOMFJJ2FAvxDVmCqEXD3cXUrSZmxw+HJt6LqmIA37GIG8gmbAeSdiBUA1y4VdhWzdaeQwWwD
t3jFaHG8Z075ph2wjp1bHhVrmTIq53sCSNKM9HQtono1huP4WIT5mkQwcWxGjMzG6C+5Mf3GNijC
IZMwdW4S2DBp/itHerwKDDu6JPlEMjGqFzKEpfPQKmgE3uiByCf+fKUMm8WSNuSuUXOBOI4TpUn6
d5J0nONXMcTrZQo9Kqw9JdmgSPDoAqzbHJbrYJj9i0wQ7XaYjfe1VT4vXJZ1JCIEdTp9SjInvvL1
U+opsfEWT6CRWNk6cmd4ikNv45RFGvJVlA3L2DnWkCkCz2JA0cb+2Ryy7/ECPK2NPL1UXVwd+9xk
+WAgTnQhPUBl9bY+yryt8pBr+JZvH7oxXrR7yTauQv6pMXWfa1tVG6+Y/C2ZTcAjkX4xySyGu+1P
4qGGjfD1xahXmpeF0CBj450HaPBINLmHvsG9y+NYeyiqihA9I8PsbgXJ1N91SB0oMaqUqtI/GjaF
bxdRUxu1vWS9M1PLuCorA++Ztq2DbBVeC7jp/M0NozPA25Nik9h97y0qLJc+YMUqh73y+AcZrto0
C8sgbZOfDJS4IdGwrSTTGQzcxNrki+04bOx5gzA6AgmrEFSmeAwrI2N93B+tcIrXUdNaD0UpiNIo
kAYwrre4BNALb9Iw/ogTFW6DBjHO12OAj27bpG+xV823Zkat3hJTe8TwvQRXxXRQw3DwagGj0wof
fNJVX0SZf4B8P0VF70MIwfxujTzrg2nUZ9Shz5np9aQgmGqfBsAkHMqVdqRhMdOS/M4uegGbw6gw
IWvGlV616nw09/IZyx6+1HLmKZp0GQe4R9yTBxlDGka/T+Pp3Y8r8RC0Ml2nDV4bf7ksoVeuxABR
NkuSazmV75H2PS4/xDQqt6NzmU/fmgwd2dcoLC4Cb6eaEW3YHPCBRslHh55l1fvoNxMkzrteeVfS
2MnyGApulKCQGHVjUn/G5JxbToXnzP0lVN1vIVCTXhNijcqj1DiMISE9cdVgVsYWz4e0+Wq4I0UU
ZNBmz9OU8I734k9B/bLtY02Yb9j/nOB3b9LUX7mVo4CoxNka4zffXFapA3l+4E8GbjXcBShmCULD
IydBFgM2hIuEmYB1pw1zFmWSrokQbMp82UfoTQQ8jQhAsmcT4V0TERVXw7FPaJpLGt/A3BFGFmKO
dn9GpKgEJvJAawgthMdwR7y9Ty7SntUPSF+e28zkq0/PnX42gMLoOw9zM/rXsofVU+S5DzXYOJZj
grFnxFbdSXu8C2v0+Ayn4Twte1lmHQjUIKzm1hxcGWN+p3PlN5DNi5KqfVcS5Wdpue1jXTzm0bDn
FG9vAefR3mGUs6lK3heGVuj2UEql/uV/sncmy20ka5Z+lba7j9sxeExtXb3APBAECM7chEmiFPMc
HtPT9+dIWSlLee2m1b60oIEzAQEe7uc/5zvz0MN5dngt2jYzH71JjZXOIH4Vt/N3uo+MFUEpSuUr
DmHJ5N1lpmY8OaFjgUSfM2ZeVU0GjvQXpvkro9I947vunNFIu+i7MNo62Oh9L2/3EALG0hR0/riw
3Ar8mku3oL2RoJu3aKcZMziK76Js83ibByAI4XTT94fnAMdeYdzrXbXR/HHV4SZ7Ifu+lXqVbsLE
x/ptsdspi9ZmMHpHm8Y2Tqv0nhNBt5U+XSRVFgLPj2fqbCYP5ppl6kt4OqSsGlO/C/zk2Wm68a4y
VH1Cupun5gK6ezrSAUM2ImifHFJKrdUtcWHbJ84d26QrvEs36tcq05Se85ISx1vojufsqQ8s2RPl
LKoRLjnagOvXEruVEfRLLpfztg5suS5bclZxY/Y7RpYHPJ84rGbvwchb41J6H7i7OLAO5aUycBm0
kDvKObdXGpeDvUGMtpHiKOYC3HpBxU+O9W+TVohUrtCARlOGPRkUmlUk8VLyYJ3WvtAyhGBQfO00
0vUii98CIkfHMIg+bleshGbkoMXXYxg1eZNZe+4RYmbDAZ2kSOhWY52wcOqLSHb9lkXO3LOssGV/
sHC2v0QWsZWJ3jzL574RXK9oGdjmcW+eB11g5m0DoGg8ybsNfr764BBe83zDeJqpWOQgou98jSc1
1+p7U93bEfYSp2YR7/0EB4wVuTX8P9oO2O8RMgRvF3Q2hlW2c3ViojUZ4Q9nVvCYDEi+pbXXkS2g
OV1zW1bvCVEwr0vQjix8I96YoU0J9Pwi+YENST9hmF3beQTnFIl3jzufbOZIBqWDPXRPH58vvX09
YtyinQn34zaPBm3fxnN6jEdy52GKaRCeuHsqylLb1Z58hDfN399A7+nzZkeestjCZ8LqkKpCRAaW
p2ywzW2VQRUNp3Fa+qMQXyXlOLXYV/bQvhktaEUDVZNy0Pks8jHaUVzNFh8nn1dq/kkvP72x245j
PS2btoNtoPvvkcaj5aHPLNnshZTwzc0FY8xVn1Ns3JLTDDub4VJ/EAmBTWk1VBUC3Ka4rbzLSTlf
oyhaJa3+GvWd9RFqb0GgSSb3Ntw1J9g7uPeJ0WYH7sxwhl0IGMxUriJP32Ux6zxXcW2laRpiTI7V
ILGjRRW7/f1g9PskG1Bz6Sp6LGTNSIuBTGtXI23MPGdLJdZaQ3sFoYeY6VEDlxSwkSmpLZalwE3l
6sULbL7RmWakFOebaUU4AfG20b0HH0UOTzHx4LMY9iEa+p3Pddk0hmBntyO5NKaobL4FDHdHyzmI
j8k6ZxyE3ihRsQqXX5JkxDRoEVN1oONSC0N6dzT21oWcYJfi+VpW/YBrlPDWxq56Y3FTLPqZ2FU+
uPlWiwF8MT3s1n2o5RtaxNNNBXmcmTjmPLjOiEDRpdSmawkfiZ5vwh4M01+gls97rs/3g/C+9Xbp
P6aJ4T9WAoVgRJsAQTE4ZFUMQ/OV5Jxg8nP2miQbpHlB/RjZ3UJjc3cCZP7aZhx7WS6Bv6EzPKCP
LMuxTNfDPCoIPSWNIWQu8L7WriCVoDEgOEwGrHjNImoc14SOBvPdRDWnscVZy6yLXx0XLjkugpq6
bmyOSuHwVr2u/3BSnyYNJX8QKPssANXvXSetlWvr3iGst0W6yx6SsXx0CK9u2X2N+2wS92x1wn2o
p9EOqjsEoL7E+QLdmoY9HM1BraoKNdNn7m7Q4ED5KLwrsQj6hAxFD1LJLdgfca1ITGYRLcTJHj4i
eTyNaw40yjEHS+nBp/TgVEakyrYxLjGuOFC1Fczy1t9CtnLaMWRfgiag0hMfLJ0hwzaB6g6uqT3A
fxglmEwgXx1fcwU2SosRIE1DvdE/xxhpUIE2b91RHexNUopy0wXBh6awnAI+ZyJBqbK5n8l2oLhq
fJGmrHgeXM8p9yjxUqjPFuYnOxDibsqx6bYAQT0JGrRVkFBb1msHniiiOeEYCOamSiSy84cuKkN2
1WPkbezEn5CN4jV0rOFwK0Iaif95PGxotwBL3Sa6cKxYNQplauXiXg99Gx6Ac99KcKcDnGcRmBx4
M0VZV1DU29+ZKlAqlATO2FgelrrF4++Xz64sT4mATzrWzirrAa6ypWZxLSk4NhTxPNQBs37rWLQP
juK1JorcCqxjD5iuPdzehGzXU8V5xanNJnJI23VO4rvqAkq70ldMDJ/AlGLWovAubwH4FjFHRwuU
rAsCdQ3SGBK14symijgbwW5YpBMxgrH+Bm+Aq6iGVJXeJcBq5+AtUlZmc3Yx1lHEYSuP6K09KYQE
BFEEgsSt4EhXJFwkMLkSCpF7e4Pki/GW+Qv2xqk/CLtMtwFgXQzQzWEaYe2W0fC1U7VVpJYfXfZB
1FaSE59A9BoDrF4BtJfZOZl2fOPsAyD6DqB9C8X4deLCxpjNtF06B9TBcoNtGU98nt8xTba2bHWt
EcNGMa1TDlkLqJ/4QxVXWCv8r2FN9bgAm1rh3wVAHEDD0RVuu54ZZHCVdHiu7CcNLJxhhdHGjPSX
QLGATYHjcuqnD1vRjuGLsQvMti0Y5FbxkKdqWMyeia81yrXDhOWHTCTEC4zgVMUVz7oiK0tdJ3Tv
CHnwxgvPXC6BpX2SWl3Ak07yjWiDYzkQ4KTQbd7eCGusqS+96M3ncsbiwkwcfFYaQXBw5QZGCXCG
iqxORnLhNiOZ27I5WoX6Xfd3Rjzp9xqtiO9e2a0Sjd2H7bawDw37KdJGvKikT2l/mF5MEoZrHYbb
YsRZwhgjhFcC1tqWoXibHMBEhn4IFZDWUhBsFCvARBXjE84yUOwESQKeBHhjDYXQxuOHLxydXpHC
B/Vmaqtmw1Hz+sfzEhM0KyhYbgq4ngWc7mZyn3L/0+5emji6ahOdfDNUb1fhvRsF+i4gfnsK/T3L
9MdIVIbWMvIymsYq7OuU1UIMRxbWFm3bqeAIxs+uhLBdqeIBjW+OFHSc/Dsp1aJz1cV4acUlm6Kb
K59sZ7BxJOd2Sg73PixzvwVqHmvibsjEFcVxmWGxP2jC/4Lt7IMIDS/e4ghpFN/R49heZpjpQuFr
NBeMOnLDG6il1/abF93nBqh1LbjTW1yuvVSHavO50dtHMOkHDfdUMPXXypMraACriEsCZmFCfVDd
dYV3r3P/OW3oV9C854gvPbgRYFUrSXe2csGPQYURdsY2N96HNY10TDckfHZazCangCAIWM6AmLPM
ZxQy+PMRPXIjQ+alo9D0kHQ7joO1Qa7LnsoHT9lXTSZJ+co2c1C4yt6ap5toDkO0O4yvmGSvQDRQ
IwqDCg3csQLi+cwlfIofQ+Qnti/YaH0uO4RkYZUri22pjO5IGrir8d+CF8ckjyM3Ud0exa6KupXX
4CNhZMq9V95GZeZtcPVGEIK2IQciIp/DzsL5K5UF2FBm4FtVpo4/WCqjsK0swwBz4MtnGyfxi10/
cN2uahjZPNc+c2U5NsOZPXOujMgu0hf6wFJTFuXZ908xeSo2xCFOl/p86zOUN2fziMeZGjkdMym2
5wz/M5MJjhjKEm0rc7ShbNLMULCmKet0r0zUvrJTz/iqKVxajMpobSrLdWiVh1mZsEH5hZtRGbMd
HNq5smpb3vRSqW8LlI3bU4buVntgh0BGDqe3zvpzu9zd3tyq4oQyhmMFvgB/P47KMm4q83ijsiKt
8pMrY3kYKIu5Mpv3uM5Z62rOKibnQgzp+PeILYlDrazqkTKtWwXoB/4KMlBs+uDg3+s6PwKje4Xj
vVLWd0eZ4FPc8B6IkjBmjqZs8n9cpdVffrtFnXuvTPWusteP+OwZYJLlKPKX8QE4J13B2aJStvyJ
jW/FdgZ5Fsu+WbTbrIZsJ/pFgqef6xUOTFz+vrL7cyidoTYQAdBVGGAmFeCreEBPTsB08y8yJDgQ
qwiBpsIEuYoVEBf56qvdib32VezAugUQSCLQSusd0ls4QcUUVChLqOCCJMFgqygDy3m5IJeCHq+C
Do2KPOQV4QdiZgmlggQiMhWNSFVIIlJxiYzcRC3svVBBihGD7e26jYAl91r7xdK1J0H2IlLPFE+l
MUJnVxuCbvAMl2DrBsuqS2fUMtVu009n2UIRC5LNqDsMJytnK6z6ZeoTQvhJQ73oeLRQhI6CLPlk
YcC0ANEwkQhYip2RvG3eYQQYnjBPntnZPnBa81ae3TTr3HdAUMbFD9tggeCsvPKxetOok716vJII
bU9sHafTIGiEf011ae7ndnKXxWDxPxf2uJf17+0A0nosCVyw0gXwOBHzYEE8NhwB6fVqmzOKaBPE
HFlabxeYWOH8rBoPgxwxHlNc7SphznLLcJM+1Qk+7CKKHlgnAmRFZAybybaHsl0ZrIxG2O5lM9CJ
AyA0Ic5H2XWJoT7XdV7A2raxatou0zbbhfQ/LVHsxNLUNAINtr4HFrfBSo9ckHvv9L+ne91gE+OS
pSYxcWxofM8LHDeSCGQXYgJgY5I18kuQFKCgmAo73jQtbUOSzmmYPw99/VE45odGGMbq7KNeERPQ
k6+FgYUFHzNuAU8b9qONv5YDewuByOHeUWWm9dfShDyYUWpMVULi0z8Nbxj6J9OalZ/SHRFMbr9i
5/ziD2LaGfJTpyGuxde5tyq8MHW2LHzDviQJD17nps3WyF2q4+vkyWVgS4CQtt8+MA6D/R3fn8ak
DaYTZ8ll45D/9MsfTRlkb36BvNLme7ON0g9/W2NxpQy9yYhUFGIzW/Z3Ig3OOqEKagEEBvUerG2U
xAtnHr1lH1d7qzXKNXcg3OgOAhnhH/DNhbliAJouO98FrDFCRAuE88KTAI4XgpAqxON8hDEgTIjt
MZkP/PwcD1m4M7ur3mPdoWByOaUxGzwBzwPVWQ+/WGxY1Tjlm+MTMcc7zGzbJaAXwvDuPBbcQCI1
6o2zATzBC5wYiO0MTIiMgIdzCFGaHmEHhnssWKBKU9HCHOsvIUieCt5p7hufyPf2xZMurB3IkTMc
oz6stO0QI9cRjV8wUjtD3ljYueNABgu3LFA0LpaVveQo/UYTc5Xpn0FDhVZojck29oFuMvyqtoFd
bAOEIVYrdil6ssJCD2wX1p3br915on2XjKJw6WtsGqBXREh3lsA2ZgryjU0AjN9zyETZbrczLfd7
f5rXY4z+R5EUrRtCqC6LhGH5vBrXOgO0TZCID7N5slyr2csBj0I8JkLNr3D+4P5Y662DMx+RqwRv
gAf8AXOFt3HTrGGgjIUh93ap0LgcgUyDdrPwCf8umcpwjJcMHbuJ5KY+MO4qxHGklPFWe1vGW4rq
QgiP5Zs7OqvckeBFnYVLxp4tewKhhTEumgWLhoYpeQEw4Suw/om8Pn+YDWqK0OR0ZxagA+O2rgGE
mZ8eenCtHzWbwC4UwyeyZ8ZxKu2lVdPt6fZpu6hpJtW4zAFqWWEHI5CGzTUBfancrVdOeVykISHA
k5rhdVKOE8tpLzJ8QE1rrG3KqaJ8IIw/5w+56iaz4v6r29iPc9dQdB9AOaywpZ8dzwKYbjE2Qndc
Zr7c60208cTYHMrWXDuTnu46Wfg4ZcxNEgxMD23IhcJqNyMJaYgSA1BaAsv0t2yr1AYs69CpGFRw
5zVjGxjF3h71aonPEpw0bb4kKI1vjH6tpVPBiGkT8DyzOV50uKyr8coJpznYdP/hMYk3wps/6lgB
2IK6Q/Qa35zyFPptw/xGfM0Gq155g6uDzOB1npf9O+YfaGOdCzwq848MgrVt1uRrj2/ZZN54bQoY
T2UMC6pVP2VwdMJ2ZYXUhsupKzMXKWifgCB/cPLikmSdf2B+Qwee6ifVo3EHv/+EgbrA4M84grPq
yjIjkn9pKTZmGJ3ToabHsBM7iT0vz3qs0p6xsCAOLwqerUSHQNFqJYNm5harcOb6i5CyqIZ8HWrh
e2M+FF0xP1f5duYZRXMDVdemaWzipKyWrcu1yM51tF530Bej7t/hG7PgZzTjOp+J+hXOW5FNcunR
BbbRx8cwTzjc28TvxzZmupurZ0PrMoWHUm4HOO2Gbl7revIkHePVY3yUiw59BZuoZ5QRr7nnDB8i
oWaHYzrPD0xkVvtgRQDhGFMRbAFCVoNd3eDTPnpO8EqvQrCSnbtJwjE+OkQ709ymu0QVCbUOxhgZ
WsuE/f+sNauZvB7ozqFkfYjSNb6sS11l58Ad241h8LTxRBNg7qu1TZ3Hh7wZovummt6T+1GKb1RF
MxBQtT5dzZS39z9i4ZubyFdI+QzQxExfFcvmMZs5WhQY1KHRlNBnOg5vh9BK1lV97BjFxybXZZ9R
GPv5+CWwnYSNB9ylLETn1O3uMBTqlTiyh2bto8w6vpXZ67LvjpXz7JE+2t9ifLew4O3NH++6HJyc
ScC6imn70aYaCkOdLYZbYbT1n907t3KVX+/ebv37j+WoGIuOg+fsZ/D5PITbQNVc94mucjmcM+mc
MTZe4z3qHAnTMphwG3XbW4lRknQDmAcKpqP/vHV791997PYlv77jX32JECOHhdiWq1YYKSsNmd+k
bSI6NhJvHRozscWyw5k3EXbWVKA+mpN1ETXPYhCfoQybc5zEwzpwUnchau9IDAx1xNGLDexPzAJ8
leixmXYWtYTBGg9RBdWYHqMQti79B6iFQ5/c8czbssSam3FiT0Ix73geQJt1US5WhT3pCxylTCqR
OWxGtQsh42Oo0GcRvmN8LEtJfbDWBB8fNLb4J0F+Ku5H0i0scxKAAWiFbmsLmqJM40uYAIqdgpZY
JulcevlYJaEKUFOwQHynaTcw3z2Wjn3gQDK1PiozuEwhdAuXI7waYmty+GpWjnEM4m5ldAxBHRdd
aCJ7lUbnxk8sNEML82OPo4j4AyAxdpROoL3I/Ife+vnjYFArOn1HXFXEteA5rDsHUX3aWm1XHcoU
IpIc8dUQshLLxtumlRSbYOBkP4y0UgGXYO/CZVBvX/BDo0vPLAWTB7jUZcXkRLSIwIyuY0Ne8wAK
r3bFRWSBdbWfh8bZckoHK2boDe098bcWgWKRTPEIM7vPd2bjPRUaDJeOAsOVIeNuyXn5bM35uyeH
xzFn4wC1mx1P7lM3XAnEljA8epEkOzfP9sGyaqIW0rMPovSegApI9ryc6OCHd0ouGlcu5S4bsmL3
mZTaofYhMAfSgSTdfdZkZxm38wPLltLfckwQsh5CFFgIw82xHM8kY4MFi6Zs1lRqx6s4B/0zlT7w
lTF/mCf5GPkeCbHM7FdUkhCcMkb34KhmU28iHdLa5F4Sxi1pjJw6+JQgsAry16Gl5/m09QGA+D6U
bC/ys+MEOb1L82F3i3mDvkmZH3TBMiSuTlUrj4UR5uZRuPMrB8XF3PkGvJEhom+gIQuf4vke6RBS
999ozpZDqxwFHvdMy1EyJ4eTd/7qpunFHoG4DvjeoCgEuIA8vdKxJSAsI0pfZcJ+x0R+uv0g376z
HO6TNiA5R4626dAM+qhxdvg2pkU2o8XS4hzi5vOCQ6cBLx/9YVdHfb/rJ5tQvT4xtFLZl/KYxvbC
yu4BcBzKXPJ7ezR9gMgh5HTNDugl0HjisB/G48rpP/U3bPJgZHAWFG6LO3Xol1PF9i1LR3pyT55t
vHak+5eWH3xpK+POSpxtl7nvc5G9jQ38/ZiMkjsE71YQBUyxE/nYQ+ijbjc6gCrgVMPITFhw2ANo
UbBA3owapp9rUVhYx9M7SI+JiT96VJ9o6ZoWBP5j9Uh/LO36O3HBbQPU6ioxMiz02lkmQ7YdUhFf
i4jJlpyzF9dz/ZOWsV/n+LB2mUgxmvaSc54mO10LIDKXIjolnUNBXBHrWz8/yGoQFIz62g7CFxPH
xkcSqm083tHZkAbHmS+OmQG1nb8Uqu2kdq8jUk7IxLHC1LFpp+ghU6eowS1LlCl8Cx6TB+aOyYqB
2pOXoXNkEr5Eq6YOZeV/TUgf4OaSxdpQMAVTSQydjVTvtzzsYTG3S8bLx8iEBh2mqFs6O9JlwD5j
GxTtfRQ6zK2q5DWpKngWQ1KsSFPA63A7rmJAMWZWP5P1z4BRnoT4gKXD1GEa1xnhleU8+dD4EiCr
Op4ZZjvD+w3OYUk6ZG9vfKrq2N+gG1RxcyqMnmZi1bdmYQrK6n1BwPUQdKbOGKF66Cl67VTL2u3N
rfLY1jUd32DwMqbkGckdqOA2kHGrHz9zvQTC6WN1ruV8ZMsEOI4rSArK1QyfipyNIskJWIkI1odf
Za1z2SMRdkwWZRsXB8OMX2Ygh8wRqDpIHFMezUIdeppPk5g34ioFrzgAOFipNc3RzR++59GrFosX
0UAZ4qmx82uLmWffnDz8Te8VKTvOHe26CMbXRk2wSw9ctj6kn9ilon1PoPpMei0iqSkQA2PtBb9i
PgfxBZMxrCNNAGl3U7EZWqflqglOjeqocll5hVwhx0XHWfsxoddzkqBLuo2ds98x0i5mo/nuVeti
mdl9uBSDQp1Zb4NkUEzoXULh9uJzKuo79HMoP4hN7MvkKeevb/yivFLw/HVsrcdQRPM7Kdmj7w7j
99yKT/5lsOfovcmZac9ASpjgVLiTvQTeSli+mNG0TGab0roEBX8iMgBtBeSrWcVvpvTfrcFuPqf2
1aWlOiv0S9gJWhXbwV6JwvoRuJhRkzLU6BT0knXQm5wNCwxbFlmUlRGFdKnHwXc4yviouxnYBjbA
sJyL0+RiEW0MEFeusoCTi/Y+jGHfVe2l0+2rU8dyZdMJsm89QK55/YxGxeCK0rGtzOcNzrgvdnIR
Yxw9FYqC6gCQjBnq88pgZYOa88XMmvBoB7gpu86SG3bZ1d4OMZWk0AAIyxN8oNUm8lqd42x9HbCN
kpDvv3mdN3ApoUKpiqpDws6WJuarM8nuLjDmdT0ZhUKcBHgFMHZNICVJwBiEovh/dCK32oceGqw5
ffctuMkh3N90ED9MqDoefQs7Du/OJh54oHyC1mfpGcaepVBuycgmj2S+OOeSafpuhztj1qrdzA53
5YazPALmIjEjjUtjY9UegRaNruPcmbLcTuVQn/rImi/SkREYJYB9I3LbyXP0hw67NPbltjgRvmS6
Shx+3Te6x5oujffWBGgaq6pUeld+vsk5Ex7S1yHqqlNBfP6UN2DRvAp19Y93EfK3bScmBc05TWIe
LoqOGU1kvHLA5Cyo5jXxoNBYPpWiAbH9dabVKibiaxS6dctAs13WuzFd2yO5WwBQ3b5z2zdXcSRC
Wz3mFcqNSCniq1Pt2Zamv0YHKNZd9MOgopBL5PTCOKjnjDrjhxS4pW3GwZIeIP57cDm2VYrJNZsp
orSDe+rSNlY2HGKqBS/e4+CkWIhsMCkenSB704co1hTA4wfsmIQ32BKbAi2pIjRTshjvtLzw1nRA
Z39D2rD139OyhrDJM5rEBk2X8OBvAWoZBbBeuzjZOWZLiGduzVNP/01MD/oDDxfNjWlM17pFJRC6
zdoRU8tVnMn/XBBKYSuFmT2b4gxHS/IC9ZgNbp4BUE5jbYd9JYce6+QpcHfrZxTKykjTl9T90D0E
XXeMk8PEFh7HQOY8dVS3kP2QxtFK8eGXhqkjJNAPip4U7cwqeL+FoVu/TvamtM5AxcLTrzdeXrQ7
+mOeQqNmriXYJ/U44ED9Qa6bZVtBmDGu0vWDv3kYxV8YISrbbTDvEq5n8VCqEPifcpdDRCBiNrtw
1w3uJ5gX453eN0hCFkFvQjcOCkcfv81v1dTi+XEzGLjGaF1xO9rYQbISHkZmXZm/tmcXnAOeBQIs
Iif+gtj9yAuXMI50n/Sp1fapTw8BktxlJOG84rFv16XjfMuMhuJZI44eTGKIWC6iDyCxeIrGOX8x
yGOvRCkQTgWABuyfwb1ryL03TvURS+ilM8npibbed8yd2Z+1xguQ6PZvwtkWsdv/GiPnMbLg1eum
Q0zWdX9jqRSWDMoIX8BOmsFqLPJ+7QQtHF8KUZ3EnNhK2vQDNXV37HWsrFG/SXgObAdLxnvk4fug
8PW7iAmFO2XN7hZgS+yu3tmh7a9z5o3LT7vKwzNcxXGenvMxvh/1fFwFKV5GLcjfNUhsj9pA+9Hw
N88Bfu+/vHMOd9DBLmwI9fk/PQmKiRQrdFBs706W7bGXIp9uhtKKP6IKEDnoRIi3gv8IpldiY9Ut
sFUt1r56tcG1C8gTI5dqJxIbIIHHsJX5aU8NiNSfG98eVm6TI3XztFLlm5hXmNieQ4vM+K9bqR3d
u6bV3U8SOpNGtca3niXS0afi1emCZqMwmYwkSOUa93PZFqsw1N33oMr3uWAaV4z6i94l77HZx8/s
buQ2IwGzE640rxlG8AVeJIyYw+RgUddeUX2cR6ISKVy+WKwbzhzLsvRB1jI32U0ZEA0amoilHc3o
0ngm/MvQ8B656B2wlktwMVl0V4H6v+cwy4IQkKWkjCw4tnXx2rdO/71n2BWI7qOUE53PDlZQ0752
PT6G1LWhvdqdeKzQ8rdVPhZQcEb+lw2CpHmNnc+VvfNWj+XZaGb7O0vrDvUzUMxbArUxFO9OeiH8
eJGtpWE798TsSFxo+Y7QZcx1Ag0y2nDdbjYzFbpQDNq5at+JvWEcb/e8dsnvDn53ZyakXKgvWlpD
U71R8efDR5qe8WKJQxLZ+a6zGhhvHVbMPjFdnFWdtc7YZkRBabz/e/yB9deVyHZdw3ZBH+i6a/z+
CmPAE2sWmdydj2C6o+8EoQt6udu/Zr15iQHGYIlsnDVionnMDDp2I1oRdljoOfF7Q7du1Mwx1s2v
uY3OK5jdbV2dObk+UdObT+CIfOIdZktSQCpXPd1PC7drc3j5aJAttH+r9NHvg+gdYxumDdRRgOrz
Se/4yoz+kl3OrPJv7vbvffRYC22d1JtjCdcy9BtR6k+vPc2mKkSabrSb3fIcp3TnmFMM/CTT4vvQ
lvAbzHxXhMVTaUJYEL0unzjRnKnH4YDZtPLSUtwle9dk+mOHJ6owHCVWWthkyCxXPe5vevBwDioj
5Dx+MUj/LejPZGySJM+8iKoV9Gk9bdp7x4oOZmnvkKPTTQaHedG4tb3KzNze1DZtZtSWzYyz/uYh
4A7/Zf2BSCBs3yHvgfpo/MbocHu9IhFcw6k1q/48ZaF3ko3FvMx8c9yue5hDJzrUYfyNQlHyq3H1
SuvhqnHDceO4OoJc7lfvWXrueuMxAwp+cnPTegKRA96xyNB94/Fo103/6sfvNHv7l37ov9ajru/M
mm6ORBP6i5UAkewcXmltQl5lKs+dFWDfZ4wdldlLweDtPMfNqxZ2Mf0RaXJotUY++u4hoHz3SaII
rep8rHZSlhdQ+sO5YYQMNGv68PS2x2aab9pqwh1uOy/tlNhnWFfizHr5lolYBx1o8DTt4u6Kf8i6
gzVwb9bS5miYEw8ZtJMkVbSk+dNex8NcnVtGNatuMk83bwlr9p5qXCyC+uhhD6nna2UbV08RXWXd
XC2r8+5GDFHXnMNg5c84jvFLbpm1HjWge+h1Rbz1pE2aYva2cvaPnV4zKhj0mCXPe7ANmW41p9NB
99NlOWgYUokphtClgG1W3p1ptxqmJewvI9ayDfrHpzv5+po0dbogAlYsB5kFVI0ZZxSHbJv0WbOu
PJzEbRE265jj+1o36JocPRfzHVUcm5ii1Iseyx2WU+x7MefyYEbsto0Qym40JEc83S0ISURzO/KC
tQE8fSu6lKXghc0V+78MRU+LCD63X20DPnMzT1i55v5dd612CxmcMvC2YO8nCThWYNpQTzg3wIr9
UWfmBd/mycCydaZMCN8cCVMPY86i5th1aTJaIhzXttbjhOASTwYtEn2BF9DFbTHF+hM58/IhAyi2
HBy+MwJu3rmz94JTbEExebLGYepQNjEx4KkC7fnfryyG+Rf0DQIrHbuO4QlDOP7vjKHI0BCGelfb
Mk2ljoPZ0TlzA0jWfmdSIis+AepH16JKgtVktNm6ckVxGCLjoy+gS40jwp2WwJUofX+8tJoZ7Wk+
HmFF+U82DTy7BmTBpocZv7Ms57Wj9Wmspvxkl3ZLC5JqPK/7dmFFWXfvB9rStz06OswLsLDoosZ9
D2xIyVYYJuUfBa7fgOG8p5vJ1uu7jv6Ynu8LkVNGt8i4ClnpySkxP/T2QN8GUemTLXLG5qVhMBkG
34ydLNK98iSjqMLdz/Mxtg333sxgPVpO3G6igYanySC6nU/daz6Y7gUa59oibaZyepuc1nJNtt/c
qd3HPu5bQ7uY5lfki36nlUzLy2Qzs4m4d9nhciUZhh3wEPwnTrIaWJDXNOS0OCUBE+tgUHeWE166
IsFywxGM0dy0h3tB04fKwduKdo2sB9ht3uUoNgC8Bv+FGO0JhiV0CkHdIZ4rNt7WIVIYsbxz6x3x
eYjuoW+tBTFs4HCFdU4LtuYYk6hOH5aGVrHZIOjVAGbH5lG6R+Du+gYbuzK1KScE5mr8LvZTQvIG
5cvLV32AFxMc5rwDOlvfx/hBZrAVaxESxsMlmYRJ/g0u97TwExpJmsA8mtCO/yBO/Q/m528wP5Zw
TC55//v//d9v4/8Jv5erL92X//W9YK2f7r/k3//jH8/dl+gfPz+iOJM/v+En3MfQ/X/qtg5KTHcM
0haCM9xPuI9hiH/qKHS+begU0esCDFlRwgz6j38I859sNrjiOjrNh5z/OPG0pVSfstx/6vyzuBK7
NpUkpv3fgfuYADD/6/Vd9zg7WWxydDY5Jp7M367vZV3GUUmk9uQYVG1m9IxnqJpYhv50kxEAl+pe
eVD/uPn7F1BWa+XUnqARptShlO5MLa3Npp5xw7ZgVpKr109fosnJUtyFE3WxxaRdItcYdo307ppG
G9gDCW+tGQDTSi2+FNMMjHKaUGU4k27KRkPdFzOezjF0Oc5xsEtckLHzIFkYExIo8xvSvEvR4RDD
gtHSRTqMcEdkDbLBx0spyG5ltZOuyPfT3BgjIkKB4a56OXrj+XZTM0pvfrzdZHuZ9UcytgOvwa5d
RJCXf35DrGysfzwUf/oxt+/606N0+6rbB8lnMSuccZAmUY/lQoHEjbR2+rfbzUAO2UaIiCJLPnH7
0O3NL2Lrv/qYGDoOg7fPZAzmf94UGviIxe07b5+6jYZ/vXv72K9fU9y+8fb+X27++99++0G/fm4Y
V/Z+ipuRs35THSgnBjOrbsEN+Hnr1yf+P3tn1tyolm7bX0QFffMK6nvZsmX7hbDTTvq+59ffAa7a
3pWnKm6c9xMZoQCESEkWC9b3zTkmlud/bvvZz9PyGHb0v7/k5+n5JfOqH9NuFYNYdP7Tzky58J/O
z/ztiN9b55drHqABbnp4f4HBDVXhf7/ZP97Tz/83H+uP/2pe9acfhUAeIUkl//o8ea/y7c/rlJyJ
ZofhgVAXvDNz7ukRChvXcZU20PcifkVk60lB5b3M1vOz3zum0xPz+rzL9zHmxe+dpqd/Vv/2dFT5
/D+NyvXpe3He64/Dzav//ek/36WHhZS87CDrUB8SVBFOYvto+ijznoVHwggdG/Iry5qAw+/1bOpo
zDvNu8+ro+CHu+5h3jpv+DnSqNccZF6nrko9+q+HeUeun1aESZNjzs+YQqMDOZRhVYC1VSgy72qJ
TE+KrH8tNm5a7hJJLnbz85SGokWuWSSRcJuHFDFSFm1jqIsOf/IiUq+JpmlbKU2qnWs2Fc6PChBO
K6yMWhg2I5zYfCQBA3gTpo7vRUlKMBrzbXIfPSkivhfnreiC9mqIEXVemx/mF877/az+7ZDzxvnp
ecef183bXBmXODFM/qrwRgQFbUKOwTDln7klKP5s8iDEJHloRmC7cf0GOY6RbXpQgD/FdjYP7fq0
QUpK7PFcixx1ao51E8OedA6dzq84xfucRrW4ZRqiFrktmSJYBGnvqE+XSTVsZ0uLOX3ueennYd6W
6kq+yOSxtYXp+xhLbBROUqDMwF5/V9Fbcp0AHu+XhbL2/K7fka3RY/eG5x2M0o2YHzD55qSAdlv3
ZunatQpclHNlXe/qoFTsAMUs1F5WmZbaas2nkNuGsL8+GnchLavEDlATOREpmgikUcLkpK/uDFxp
UxV4VQcFIVrNs6a0kNuRrSSVV+yDCauFSAsktVVzhRAVd9VL4+NkWtDzRtzMIuRvCfTk4pmXKrME
NCY3qCUR0oOg9JcaDTB7qEg2mXX1VW4i0Z4XfzYG+K4UcsNQjnAGzQ/+JOH/WZ2XSrITV5Nnqp1+
9PND5JdgglNpaxnQou3ZCiB4ZxgqwhqnV46truMUIJZIQmFM+qcgwnErmwv1ie77h6hMf7mfn9+8
NG8rYmSERgsMPDYQC2ZZzISKswATAbLv0kKU+bM+LxVyQx4iXaVhYyqg0YyWKATC5/gLKzkDXkqv
OpjXfZOnSFHmr9LJLXUto1aJ88AqMogYwBuzEyRHHFWKiPMixVerqeQtSV5oSEp1h3ahICkEj4rH
/NL0U+tbdD4rz4tmq3a4vXSAu7u6rExk+3h3AjMtbapixMqhIq9oOK2EaAEoD7t8DoKLoOFgIw3X
KlwNj3TUFX9bPfZvpr9ugBFCoE6d8TneAHjzcRxQQHDwwPFTjD4DrPukrKxz74WAvZzYDXEzNC/L
X0p+QpKtVhu8PujJW1T7dEWDpVwtNfqGg7FJTUSSJ0+8SMOyUD8b9505P4cOS9QHDqnnMUbzZ7qx
pbAU/fdEOUCLS2OsTvvGpA2xomgfghbK6Extk/FLlrEuAGjzd2SRa9621YGqOBEobdKqTfJB1Cdd
3ajaVlH2rXc3vvR8O2hPFLazhl7lpgyPmY6Lel3EZIctTYS8w15FFuAfS3Gbixv4FFVNKhn2pDVd
qbGpF7myrvg6ZXxCDDgqbys4kjHXANMwAWg7wu8+r7DnoLdpXsp+QYeRI7r5mUlRkq58xOYNLrMH
Zo5dc09Ie2u8S15/6u2aaIY9aG+q9Ga71gIMfA7imzTe+oLmTEVj2t8ArqIHg5BuFerByWt3OtiE
Kd5zo7zDGcMOuKZLnkdbOcLBt21JahZPyNKqFkEeWoFboDyPCApQSK0HmXvUNfLb+reMz/ClfDaF
XS9uyBbSbYn7tbN0TCrs7yTqLkGVB66Nr5YQlfY53ANz6c4eWUJP9TFYkL7lYdgE7KPYUb0d9C02
utzfwpXUyq8agUK897KjGWFV3GA508eDKX+EI/eRDJMN9feDaF1pMWf62pyoPbvSuEQAkoNdO3Je
KNBdQyAiv2G/q9URZsu4z/FfIV4FL+etMbHEqBJ+49AyYIAQBMLPtCfdwnM8hYA/R23XY77XCJCy
Ve0TKrNPeLyMP303IS2uabTFL6pgHCdAIl0SkGK79Y5fp2zQh9uGApQxFMOODhm6dabq+V7DJ9Kv
snRFsCnSNo2c8PCIIALEWKc6hrkX643UL8RD/qARGaberJikhw0hqdU2qTduuUB5aeBQGJddya3D
wSCCj4Q52JjkbquHkdbusn/rnxAkhxsJRJx2reVthwS2bQ9avRqwdaz5mEA+bS3eNDU4JqbUtvQV
vmHO0Nve7qo1io5OfoAkiqxFhGW+UIVXXMuBcQ5etN5WxrXe7qQpnM5JXi1lV3EqeOtEuuSUJMTg
AQezPZKfxVlbhlsxyJ3JrqSu1ClhzokT6gt72Vu0mu2CI4t2LEt00QGAT6ESWEE/6mSN3sUOpVtj
nmvssOEmgUc+OPpnjqHjCQmHtlROOoJ2UE1cmy0bLZZPPx/ZxWvU2bqxDge7SVeTVBcG9ouAhJSB
M7cVfSGSfke0jLAOCZrEz7CRqKs4uHpOUOnW6Qbxh1AjTbehj9r4ygnWQhXbQ9+IMefZSkYn9ImJ
ExFV+b550ZQXGJcGBoNN8yB/usoyQkDO+0I4jA0rNhHFQvOE2rA2k4Os2DpaB8d7wqiHjh8sk7WP
92KzBFECaXGKAhAdi6FY6g5td9ChHX00wWm0Fg2GnndAL3ZRkxcprKvgRFbjhB+HUPGU3pNjsSNv
5yYs6/HBD1ajYcvFGxU/H80vUkOs05q0xAzQFmslPko9hZljiSMIRW7+NGQrIh4NYW/F19a3+8hJ
rihrJHWDigfpzhBv6ot1T/j+f2XPxh50cr+h3/SYUppXt9513OOSAWze3y2C6oY1vYkuWtKqSjiX
hUX4Iio7JMZBihLaImuPa51Diwd0S4SCj7tgzr5DLtw0+ELjTR13w3DtmJRW77QbQTMb+J1opICQ
VbG0EDi+8koHJZCaPd4a/zaQzmJq0FscutnYPQx9nTaPXvi7G15blenDZKjw7wnMrLaGY3luaYmI
rIgrpXVEiLIm9AUSSzaRe9D7TcvIEuxyEUnJe5cfJGFfRWu+ITRwkHapnAY9rESbHC00szhRR5Yx
Knwi8Avts/8SqPQO7WjPhAalJVigSLf9m+4U6+4Bu5wkL3Av0hmK8Zkyz14oBe1Su/6Q6E0RFrrG
GnTD16c7+k52ENesUI6Vi1+0ZvM78jj9Qml4q16VaDWuwkW6Hy46cVlvCLJDB6+CseSXZhC164if
OcPBM022wBEfjVMXLnnnhJjT2r3Dj3HdDdnu3pN6MT/zjXf0jl/lvaEAfsJQPUkMXWdIHaCuT6zA
C3cIU3yoFvQEN5TWbGSmDh7hlfbwy/7Kl82vaqUvtr5oyxfllG7ky8CgwA0AcuLpjEnv4R23vgTx
6q49tK6DLhcFMFHB7k2ntwnLLz6ya5etKlKCCMhdK9nCvbjGspWfYtLHQe5VqOMdLaFGD87N8VE5
2ka2qNuV1y23Mb84f4PAJHujq33GLtbYIibI6oHpEo4/l0ivcjUsg526gO7AXwKCu7oirn3cKQak
1MWHZWPc30AtauSVdN+C5e/eoH4ph2HpwYGxq5PwS3xGsdoGdvXucRoku+xKT+0qPnm76EiWtg9s
AqcRcbawGJ+yNRoEcDdX8xXzMM9Jd9K7iswZPwzeNQGQUDQo/24zRFKOb3Lb5rAtsMNFcK2IICB6
nK/9LnKGUSZi9vQk3dDAt48kUJ8gVqzai3bA0tJeor3u4NwY7VWDt5AvzUEoc6hO7aXcuus30Aug
dw7FiWyOwqHnyKrlL4+c3snIycZqD7rhNoVYtvZq5AZhSB/ZI7PJTD6NB23lv9ZbjQb4+7AkY2n3
Vr33h+TULzRUmmvuPg7yLj34sj2uMMo4kSMsoevY5E7Y4dF1EptdFtkxXlkr2Qkv9RYvd36LTvlN
eAkeSKt4D2+4eG6GLf4unqE2b0Ebg1az61fvjoZEW1g3BXuPwRCw4DGpbWKZV1w17oxk/HT4htFY
xGh8HX6xPVg+bBqX8aE8mL6Tb6OTsEFOddBuxJAsXCddWxesOCvjFVuOgP77qJfO+Ioa1yHgw2GE
IpMXx+yroGwyB2GY/prwqdbempuSLTlPdvUc3upD9zs6mev2ULzH3PVQ+XoRf78kp+BhWLq//df0
M9mIfBOMMYTY7psjMqgxtRk/H5sjsROr5k18Cq56BmWYP3zFSRXYN/ELh56AacChl20jVrhZH81b
DYl1Ge1xV27Md/WpfB3AYDMZcdT38jX8pTrdCZ9o/xjto738pDsYN67qU7QUHb7UtXzk0UHsz3/w
gdqZ0WeFXXBBrVA7GBvdIXfiZfrRbYR7j2cKTS1z2tou3lQWj4GNF453klylTXrmkrgrvvitZk9x
am/HPdSTp3HvMcbUd3gm2ZGrU/Q1/+7re3j2kZpydeEsWvT7hL8Xnb/aJm9XcQlTcHKCTFKH8zn4
qiEU33mOkwkhIFp8kznKFPpp87KErwlyBNeMj/EjfBRcSv7Q+mypXREYqtLpF2063eKT8CEeGZd1
R1v1WwGX6im9EO676beIUDfDqf8sX3EZ0NtZ8XtPbx235L88ovec7Fk4g+VceZuMK1IobbAkic+d
8hKtxS22vm2/5FqMsZl47Z1wVI51FiyNh+RrMrVXC9/6RBtYkAgpc8nsLxHIL1u3Vv51eBDXxnk8
NMM1OpZ7bikQwXGuiK+ZYy3bjXv5Cq44lRr6U2iIQN9xq7wLz8F1vPfzADiPEuQeM6gUql09ZV9E
bTGoiLb20fBCbBUpBQwMhEvAwkekv+pzvSVNYYs50Xyvz8XO+kjiJSSX7oHmkPnOUvnqv2iH9oyb
mXc90rZ1qocW4wWZGNgdH407GpgzMacRUdHX6f7gTfoo3niLYb5Aell8tcNhvHNBbD/gT02xzOk0
GDOwcYvQHYnEWZA3acu45XbD8qPdcIfHXPNBOdHXtyEqOb7jLcszYymXybcxOXbDunqiV82l9dwd
+V6jjegUS2HfeLZ0lncYp2xugRzpTdzCftUP1tIE+mqrBME6+bJYAE5nuIHudhbX4inb1PVCu3l3
UuAWA/UqtE2cvN7mw1/ATFz3Pte0/gpp1Sbx0AnPvO++WEoMkvQDV8zG7lBkvQ/jc3ytOwcs3qt2
Bvq3CFfWKb3ne5qie79yrAcZV7KxBD3NJU2+cDtIHYYf7RMWNYbncts55ULYS4/mGkgVDS+uDRdC
PB64p+i+zOnTe7t2n63xvHy1jBObZAPVwyGRehU+Btfoqu3TVfewAosj3WV+ApHdCwv5CSlkdeWc
dZ+pLfIHVL+gmqbBUnwe3of3/FLeoofkVB9SRkHjl3X2b8ajdCbGfNy6O32dnMwrZMZF+PoRLoSH
ft9yOiub6Z/e235nB0DZnuX3+CJoyzC3OySH4F1aB6c9BtLAjriFcoTAfjH9I1ca8Zm8VbNecV+8
03c0ltf4mvMt84VruJJO3Gbyq5WfLMmOV4zTGfblm7dTtxbSdeK1zOVofIl4KU3vSsOOv+JYL4xb
fbOshbcDLDKUnLHZg3XnTXx4a27wp4zPGW0StdxYgcFSmBsxP5rLbsJUiMw66Z8P39sqF+O0rFMr
gD00AxjmpR/Ww3c1ysTjknXhlVkIRaiZODM/zJWon9V5yRs6tNudQuzyVIqa348pxngfrBx/gPQY
QXna+h6xATh+sFjT6qwrYysBf0/bYF8Jby3FHGlsV7RUlkUrBxsgvB7aKr4j3n4gdBvcP8BXCYaW
qcmvy0kwND8wddFFQd96BbmX5VTKm5eqCijQCKtb7mkwVNhmufOJpzp8WRFHOi9GtRhwFegYLuMq
26Y+iJPApIJpPnkmRs2R4DqQOCmyjoJ8yhQM/W4M6ScNSnEpVWqDM2ZGmjb1nd/ufF+qEHZEHxJZ
TlggRTv0uaPOe48GVd9PN+WJ00fxEXsJt0HTO6aqRUdAnJxyWjS5ylxgkP2YnWRFYcAthDM1Wtr1
ZczAyXtSPAXATHbvW8MAvT0kmEumXgqpW9S2p8Wm1ylpBGrOaDp16+Ya71zXnZeMuVnXFcU+cb0E
AyXl7/lhBsnIUz7rz7ZcaNAK+GRupAPGbKgN5a4utHLXTg/z6vxAzDuG9Y4Z2A9JKRfIGV/O67rr
IslO2tVcl/2u1cqjjLCuwO1oo2QFaZbHRJYaeAf7qTI8/LWEt5Xa57Rtfvhjdd5vflkk5DQ2yMx5
k0yAZ3r1FYnVF5oah94qAwD0T+qdXGdqiWz7Grm3hV2rzvlcPUXKHYqXcldIChDFbDwl7rZrMNCj
+GUkUqmK51MXp6/o7M1LkYmlNyWXOBz7SybqKKndgipjUjRGu5cUMFhFKa1aQceiIufFjpAUjC2m
/mzIZrP9XpufsERwUYFHzf5vG+fXfa/Pi22/tFIj3ytIincaA75cUkSuvZL6MaHJPr2xeXnePD+k
9Cp3eNWy3c/qz7NF5VJxBa407/az/fsoSgMoxvl5Su/SK8b9epUVhuK0YiA57aTiCCy6oLZcDThG
qGy6GOv5ejkH3WxKoVVbeYns5BU8f7nOLHX789y85E1ZteY48hnmFyh6UYmkm3KA+aGQySF3CHnO
7CxvSSuZjjq/iOo13gppbiNOu/dGzJ7fh/rZ+r0+v2B+6XxQ4g25DM+LP8f73nPe+PPyn9d8H/7P
3XvNS1dl2T7+8ZL5P+yMklTgkpr2z2F+9vvznf1t/T++s5//utCieC1bIZ3n6XubD/m3d/+3T/e9
OL/S/fmO//Y/fS/OO3x/QKthnomOGM/19E3P7+S/fifz/2xUwb/+eH/7n38+5x8fZj7s/3gHP//F
+DbW6hNtutdqupKk0+A/akTMzw9/bPtj9T/tAniGutYfh5HmptXP7vPSzz7zYbNCZwb2s8/P0/9p
25//zXyIPw77vY+hjA81/bbV7Ocy516sFw7ZuqhCfI30NZvpejs/+8eqMXc4GZ/T7x3Nuas67/69
OO8/IZuJG23W/+kQ8x7zw89hvv+X6dv+fjf/9XV/vLH/eph5v5//aT7ez7Z+6oLNgpr/0x79/7RH
yP2R4/537dHtq3+v/k189P2Kf4qPLOUff5ceKQYH+5f4SNT/AW1YRoGLNtE0J4vOP8VHiv4PlWRB
i6gvyHAi0oi/xEey9g9sFhpJZCKXLBMk3P9GfKSp2h/ODYlSFO4gyyD/4lt/9O/mBtqWQltkmbhV
w7Ld6FX7iCpxqm9AhMgMnYmeAvfUzR8Szy0peA+HtAEQPWrLdmAXOc4PigsEH8njSjOR0mrJe0k+
MekqxibPRnpN7Q3dT2Qrln/NNUxStXQoM1Sk/qg5butzgzpSSRAoU0SiXB3gDb+nYrMQmCJytV/0
gXzWKWGC8N9J4WTHzd1NacYro6nuBI/BAvbTQ5SbdEsK7Voo1UkruSXJ0o54EatH4lool7jBOplW
47ozoxXusL3c1B48jtEphV8hAdgrIifw85dUfyg0YaqSF12GvzaWuEs1tmVA/dEIJKD5TFbRMz8n
IuQu8DN8sHQNWflW4XhwOkOl5xZOwbQd2TVkQa1FD/snNHbTrd4KU4LLoB4ag5pfj2ZUN/g+cBhA
ZpRAsLTGsAviIgGfKPAGZIp22I7kIx5zcW+ElLWmNbUvZNDhLEklmWKxKB5NQ8X6gcqW5ltg4Q70
FD6FWh2QsfXc/tOkGHqI3rJuCedUy7yLq4zehbjGdZp11O8G8Bggh3siNAsMmaM2xQU12fdqA4/l
MqjAiQJrpcgDbTgtUG9GWxHQQMcanlDrH9vMvXtuKpxFy8tXjRe0jgGm9jw/lOYgnHM5w7f9kVi9
sXFxFcu2GevcCXq0stIEKLKasE0smZC7/JXDgDRcR0mYbY3k9iwULVO8FehXfw8QUSFuSZKdWoiA
/6WGcSixMsCDpMPW9gYejgzOFMdZBHHr42w0ghOIJvwMDSWE2m8apxSJHYu79GIxvznqERiAagj8
9eAF1aIxtPoxLTX1Komn1tr6IJmfQLnwIL55yug+zisypBC1y9qLAfBY6kL9qU2mCoUQMIE14r1C
9pQT6VX4MuYiNQJRm3BUykufVcMNpN1zC8jjI+yoQPWjql7B9SO4LtJ+6bsikQf4jff0/0+G4Alf
BYiwzuzzU1tIEPchrS+Zr6U7K220m6wrJ0sP65MudkzRS/mxF7Lh0yySrdfl1DcyYFmSoPuvWccp
TkZyGakJoVG9/uB3UfgmuaBTSe0xHxHgg8QTDXwyHbYXE/vTNg7xwRX8na+jm7ZkD5jamzl6WxD2
7kcrT+7L/mz1dfdUGUhlfb8XgG8o1Us0EjRLPsVZc6e6eYd3oQcSsLBmpBWMY1pqmbo0e4ukZyDR
y1ZDkTs/a3XyWkJI5YQY9EDxN8PdqKT7EAkZzg5q/31ZRVssoWiJqqr9TN4FKXcforGiu2YW+zhp
rVM10aA8Sadr3Afmwcfi7agkl958vVmTbwUIDynzsgjH9ma6uO102gKWrB5VOH3viUCZpfTU8ZJJ
4nBEnY3aJelVzLwS9dJcMXa9OZYMFFb/SPZQ/5jK8qbRwFyQtIfRbdrOzHVc1ojgl/MeRlVam7Kl
DNr6idMaCWW70uivmlp3xzSg3fzXJv6W0doTg32g6ygmCRq7g2mjwGNmwnJenUMPc6gIMpSZfQnN
9Y6u6uxmUXWFeBXRhhvAY3VvOhz4Y1f46a1K41OQVt55XuvJBiOCEXhZxDnRDz38Deg7AGAH7zAE
kXhPRA+upabdhr5rMApbz6ReLgxRjx/wcsbXOkvXaVcRd6+DTRHDODnihY+PwqSXUppwZaL6juy8
J0zClW+YVolpCkxjlRmuBu16qrvEbvHlk01QhO2hLQzC3wV662Mcpce0AMLH348QsbYlZ5og8Y1o
Zc+eKlSPQiole8KQxEXiErNHzgfSU52AJLENPsnvPJuxKPzqV41EZd3whrugptqusVAvzquLrPXV
RdkU8rbELPQS86uKfSm6q/A89saoYSRKEvOls4AniPy8kD/lCr1AMuqaJeHy5Ys4Yj+LA1hfUl7/
bgXOJ1mXzjCe2mcd19aKyRwU0NbVVuDUQoxagntNJZobhAcyeakNuO5toV7Kgby7VuQULlLkL42F
U7RtICLpqp8/Gxl/lMSog30fpCcX3sO5G1G/4E33drzl8MnQmOBDQnqRyRMjncILCBLJmivpOBS5
cZwWncpY7er5RkNdhMOtPkSF2V7UKAfEbobNvdSEVRhkKCKpSzz1FakrTO2rbV4EwZNMKBXoAT7R
/CzVTiMSuCOY0sBIiAIwaJTjRdObqzRby+dt02rahtkyT0AQ52N9NKeHealLeT/k0fvLuo/afW/I
7X5ewglAu2rMSf3xXfRCHlffPmV4EomtWpgBrrZAlon3i+geJwR9XIg43xhR9VsSRWlttU3uAC2j
nUY2jgyLbkfshLeSTApTI18Cvx/EKjijHH74NM+LV0WXum0UeBs/FpttkgUT0ZMLewf+TC4N95C7
TAXTOjzJVCfKSyLUyVVglEU6E0krQf+SSMCxVS4K6wQ+nx3JVTGBdSdGqPjYuUHoSKErUTEDEWSY
mLCziEqdUrx6VrKWPCbyfRt1G60rPxiEaZIVgnX2BhUPT9ZQJo7CY6v272pB7b3JG4TTXB+aSMf3
OzwGGIZW8gRpVWpcthHaKkNVa9qP+DVCENEFI2rkdIJPz6fsr5JGRkBVFr9dCg1NU4qLgqAeu6ql
i1DjlFLk9lPpB2rgPbwWQwpWtaAVNlbjYmOGhupoavVC3gZ1tYZmJ+AcyHV9seoCuJ2Q3XFR5b+8
isIbZ+uzUGtIF6ARawrcFC9ZWgGBf4X8S0qEY21Adxbd3mnUVzP312AqruRIkwIQd19GY/hUvEi6
DAL9yWuqZxyi60qH2FA0EfDm4SvKKx3tCR2Vur8TKfqrzZDHWKO351bDUDpCTQZxUffg3wBzeiO6
BRhpndjiznXfMtIn7PSzCWD8RXUDMzOv1l5DYodYSmtcaCsQTT6YVA12SuD9krHq2mKiXXMqiUX8
KwjLl1HVFpRVEdSXJMwECUiHeFd0SEJGTboT4/PoGtFD1lhwcOBBGOLvTgd8Pjy7g7LMAeXlngZZ
dMotJbBlFHZwpBf8miiPes7YXvrJw19ih5F9oEyK8B511VX0xG1FSz8UdPBw5GIzEtum3N9MWfGc
TMiRCjQZLeCmQrE/ErNDpEobP6RGd5PBBC5G8I0LJSwWnP1oWUz914SWWgEV4DY43BayRgsLDyxy
UM5sRQeZoCw8tXjKaBzXFtd6ZRfkxbnwgNyWfnXg/ilaM6oZ4J1tjPAnOe2sRax2FUwlx3c1GfgU
GRq+ZZwJ5bMVoIDEL7h7uWBpuu0ORAaYxHshvzM9kcX0aiTFHrDHr7QW83UlDDeR83FRlx2NCEPZ
JPJ46PICrnvBiWiJaC7x0EIWHVD3QcxTwggysEkXL+fPU/rN4xAl+wT2IEILSFYDKavofBB59pCx
GpP83tHDK50pp0gE/dlbSrCEUv86FogKKhI56sokkR4s32jJPTdy7XOVKK/VdBxJ0l4pIp8wwxMu
aJK6Mfhfhco5ogjFL3IKOsBEVejoT0ZiveEs+QjNT64AF7eEHqXkMJXAdKSV+dtMhg9cMQe5ruqJ
NVxi5m0uEdl/XCd1FEPDe6uYz4OkfrV69zUExUHNv6pKFYEiJgc19bca7D1+tP4vXwuudTd1U7X8
XaLmdDD8gcsXrm+RaxEI1Dc95LfMdWBtav0m80mOidsX0N93r0GWocPnya1rLA+XLMNjMiT9q2gS
iAqLWC2EPbdGsp2V/qcvKcX8A0zUwbXjjCCoJoT7l+vnMtL3zYjUgaAugJcYABaZWV3cFB5xV0Kb
BD9F5C11907oLtDVLmGuvmlicPG4/uoEGdkZFftVWzUHr1I3BfCnJXUxB+lRWCaXllRLbJmogjxs
MmWSnD29YcjyqR0C+hJgbS8KJJ25+aZGFlXgcfxC54qFNyr2lX4SEpKkQsx/3DRAdhj1aKN0wbmK
5ZpMzPZiDqC/4/LNhZeZCUa4UlvklnEFj7cPjk1B6biuESvqAcIztUCLWmhLMhzeScBFGmv0kp2K
gnZivk8AJvzbsslouOvMjyXiNZhX9/5RDaH4WZV/MUr3FmTl7whzm920yghri/goIkK8h/DRbJRH
3UqDW5Qpd9fl0u5VOckrbrdrtSoBGaNUW83iJ5VaTb8ZZVJSivou+Wp86Egdst1giFa437DLF0zl
iN+hk1qE4oMQI8w0KTZrubqIFV91mvbMzE9deAOjidf2w6KwELkMvrWSdDDXQFG1tUCiM2M3GtY6
yJaamZ6NCFlgi354IbrGPuKvthf4pFXtbwelBf4kxmdB6ORFoZnnrjOrjScmkCIsWnhqaS1ykU69
ydDvKEL/ppcGRAuoA5qPHm80zWRTahEJupm8KxNm8Wklfkp1WXKSC8QrW1nCtUYNuSEeVrFUFy9V
Qo4IDvaBif9jRDQROGz9nfYPgS8ZY9+bhonEMX113NRwQBjsusAuFHQVpCtf/cGFHE73pSjNB+KU
mUyUyjMoDC6XJRFTQokmujbPMOLIDWeAN2LxWDUC2eyha+4tYd9xecXhVO9QqzNBzwfhqXIHJGdW
sCgtJJAxiY+l1k14zd/+AJy6qQNw8hG5GFKhMrH2rFXVqPmu1FvoQTEOHMaSf63PGxVLv5PSRPrt
tL1LkMMTwPE/95ufDvEtMxsr1vNLS/qaWUAx4o9Dzk+KLneEIJAP8yHnTR18YyKPkCKbXGhdxYNp
gSnUDpOMYblbV4q27crsFJItU6fdl59wM1sP4gsFj2OwrQRUbLJAKmBVn3EPbHG1EidRo5Vo9Bct
aD+ifPwywuGrUJDSN4MLvFXZKl33NUaoM6Hj3riI7RPfKay6h/zOvYImqyISUfkLwnUUmai3c+mY
Deg/2s9xnBLoMKXZrSYdCnKfgRiR+tMoqFdqy3cqM5cYOTE0RNMDQWD/XBpj17TbrjDg6BnNpunE
xfzk/ODXNWj8Tnsq4F2jigreoZDqO7GON22nIvrLccL1SC56uUZ9RC6ULaoe4biTveVbuT+L+Of1
WeOfAwKp42uGX3ENKLegYJWh8qSaNJCWs4v0mLRMjbuzUU7uMU48BJl084oRDjFS/7fR9Gu7VTyZ
3FxF+n6Q/1rS8R9yK+VxEvcTLBDAx3YAaZTK4WM8kQ4r5SQY2qesU4MTH2vZe447D41isqgD6Whp
5S+/cp+MoN+QnaHJ/SkhQTtKDp0iLqe4P1Vq1m04HhWpy2xdlQ/QNpeqhj6jQfNIKE7QF8xnFjHU
L5ffBpMUx+LNulnqORNSO1GZ6hvBtc0JIxyaZa0by9oS3grJ48pgpKegtz7zwdwGtNinWwS6cuh9
3YWBwhTWx97AbVQX195rjnlanITAW1kIxiVReKtJO6T2xy1+sdQytKGN/yaN4lEppgDY0Wup0blU
UzCzhKp4MVOrWGD/jmSyH5vuRCgYNU16nmOMyVndtytTJ4KejugBGDaAmxI1WiFx3QdR4YbniFAw
pydHCWlTt26ZUNvkb/IxDX7BaRHfsobCZRbjVyKtJ74NAwIzVXbvktCuXSFkftHvLPmsGmW3EuP6
wzUxrJUh9CvauBc53CoiQSqqkv+OcjLEYmFHKGa1h22903S5p2bD5Ke3slPOwE8cChUSM9vCsoP1
mLf5tsLn3QOHE+rmUCTuE3Ho4kJUo3NYGKS15edBTc11qb4OsPCFmORlLk27LLw0GmLDusqBChOe
xn2jtMOSsE5gVtoRTo4uS+5uYy57SQEgHPhUWP3glqsQ1gzghAWzAG44cLKQc5eXj+NEpSMpXXZK
nbiVSh2efI3BW21LbyEUrz5lB3P8f3y9127rTBNt+0QEmpm8lahkWXKON4TTYmhmNuPT70Gtg+N/
L3zYN4Yt24oku7pqzjE3ITumVd60X1YJ4suS9SZN0q+0zD10fFSsckKHMJyY9L+PYdfguOLgXNAJ
1gD734njdV6R/1OG8fc0md05IVQlN1GHSpaxzPNfUgndIew6NK09W5llKFoMr3WWrFOV/QxO+wJ1
e5fK+Uv5NZlj2hKNZ6AQMMIBIcJDZjSwMUVHIAGZboAKwQRDebdipG9TZ6yazj6KhMSA5D53xU2E
fLxQ092CZz/o6tXCsqKpl85Nrsy42gxdfRAktqTFRNqEq58HCBrrrCalwOvtP41mngDibMo6vSnr
CapqeMrCVl/N5kTyQ31us54o5+QtSm/JVnjJSqsKigr7gMAeth0crmhkPm77Ib72+zB6g4TxpTsS
Gr52DQLwJoyePU5Es6cK8bAcVF54p/tIeyNKEUdvH5givxAPgQGheIiMPGizgTVaHmfA/m3jPuQp
UmJVfsialD+RIMsvTTTBSnZvseXHu2q2PsPUQWXrTdjTSCGPY/mQz9WfmAuFMdd/MBGuRajuMlC3
oHGuxzZEx1x84gL8DLko4Jv6Q47gSXUVUgb3fUqrd8gc7DHxy1gFwr+S3n+vw1QayApzJYBbeBfG
W2ON6d6f50ewZg8Q1TE9bzi7nkox3BGJ8Y7GIVm3C4V8gOjAEwR0P457f3rqcuVto4mol6VUDavi
jyJnUhgdxO/QfGpYArpIv7H8GaFSR6jqtOQputspYSuYwjRj6UNQHN1lOjpQ+8tgCavwM3EEv5n6
uaN6c6biXM4gC8foLu3ne8eiKJvpFHe0PWyIhIO8tUrSg5NEuxlx4rQ2ylWi1xNdQJ803Qeyh9N1
Mx1slDl0fD260/rbIHzy/Uhm9BJj41Ibighs01CjnHOzJYI0m3m3ZUo/ZKKCzjZORMEzl+Pd8hZ3
eYVxxK/WmKgp5UmTUvGXxr4smKqSMoeXEL+lM5orH/aUIlQOh4P/ZIz6aXD4ocB/1MwNV898tg92
lt96yVff2tMJPBGxrbb2miXZm5mAiCS2KvBm+Qw+A9nK01CUaIfy5OZyIqmMQ7/6Q/HxlCduuYlG
lHJIjDY12TEOUU3DBKNIaoZBZiDKkK7RINCOL67DizJCanYNDjAdKZZJOZ/gsRFBKa8Zj3Ff/Soz
OWJY0eu1wbRrF3fiM4yrQIfIkQz6ZwYMgqZcfRvpmIkAXGymsuKsNHgDiX7eeMt2uwQ3jbBKv3Yq
QUNQ+mc+fRKYi0VzRjtEG0UMrY220aKRiDx7P7F2rB3XaYIQW1jtvI92TXdHfwpjGhz98Ica97nL
HuyuL7cJydnh4JT4W3hJoQk+mrET60riaUE3oiNq7AnYt8VFQco/NsT7TT14WzlO91HF42dd322r
zmJBNYBBeUiD2wGXlx2e7K57GjIkoq1Alg3SZ6+AyK9acTQyjGeZw0Z7MSHCZEFtbFGXtjSfBBkm
vc7QbV7PSV2SpE1gLit6SodOf5v1j3xInydGMMQvhfQZlitk3b5pY//hkM2w8oZ44+S9fk3sOZgP
L0fm3fD0xtLGkyMUMUasrf1Y0Hc3LJPdmT2x/rjrGhIOY6+t05GhA70S5SzoyQ0N7ohOG9yOSsX6
LomjW1eLHRA0amm9Su9KkZs3ZK4OeTh+ajrMiG3TbBvlv8wwjs1BfXW1t6Au54lzLrpxM/+uNeiS
KvNB1eNLZfrnPmKWkdXaKx1bW5CUPMZlsc81WpROnLDOsqAlyfQJGXKfzCRBs837MzuLPLtnz8qc
D7uskayUy0Iw+OmG/rp/CJNP2vYup9BMM12tC9N4Q8DAkp0l36MnNlbu8sHFUm5ItIVH6N6jwsKl
EBvlc2yRv6p4An0s8NU3dJVnIln1vIyuNdsLOp9DHMg/c8E+qrE8Yjm0enurdP+L8uYpAoNNJaQF
UYd5GH7wnzFWXzlGBpW41K5+gvlSd9hAhltBzPlZV92z7rN/6tob4tL4eI9uRD9pKocbrYxJMe4Z
BLcEaGSNfILBSTMqoFjqrDOZ1UhBhUGXNir16zjP2T6QSPssKgPZ7hD5GyZsqJzbDxJXcBX0xCOG
/amAPxqQEsEbFy+eMMxrHp+SPbBPZwaFwMJfJdr4KGR1ciOueX7JBk3i1HT96sMyGCfF0UHlI02s
/serCMNy2DfpqbFCCPM0DnLaJrWgCx+nWxunZiHBVJY6aviy/Sm02t5qrbm16PPr1bOumEs7iUsz
L0k+q+PY5v2V14udVu1iO70BkWlQmXg/XevR/2euByx8pWnLFSC3GEEPG55avs1RoeGNyMG5Fwga
qwjDqeG/QNGkboj6D2JIcZQrhF5NvFZmB1u2FJu2de/Y0D7G4fBhSKTgkwLSBpp4p4QJmteddqHq
cHSMzXub0d/Sky7FfWvJjQ4CUp/0G5tBoR2SuxB7XPlMTZ60Ktn2Y4winmNSMk0hioslnZK92rcu
1vuqcShBM3hQ5DlOnT0Gea9h0HG+B0tcVZ0rVjqCviAUuhOkjk5cV5t+14zM1kOBBSNj22zQCQCM
qnFlpwnIIxtMBECuoRUdtfbdDuNkNZoUxiJE3eaSTwbq7znSENvnHazdwRsS8u+8KejE+EXyBnaK
3Lj1ujhdeyPytQFojzNw63ivbDIj3RiZQVwee7/dVw22vdDx1FrXm2DKTY2cAK0n2n6+n1qCeid9
JritLtTGAHIaDIlYRAUUk/ZL6Jp31hhluMzoEnq6FxAQ9FZGODq65y7tiiAufbJFCS46mkQaFW69
tQxCUptHtzLcoOcCcwXU5MzlAYDXKXfOYcaZzOTJ3KeuZuM0scSWyHdz240sMpXTTKw/+k/C5o/M
FRZa0jubEuo2Yvghzw6SsJl4aId9ns3ZJrOcw4Aimqthc6CWvis7hj3pgHbaZNqQZOMhkT4zugzD
QabP+9mjDHHwXbrGvB79NtxpnQzs1Ey2BRDfldWMW6/vShYYiLqpw4Z8brVXSK9XSR0utPCgrcuj
iCqsbxENFbPx9I01pcZVn/VqFUoUq33ptzhUp08D8cQpwxHP9AzfSn6fROO8rjX3FHa44CLoTQyS
NmWZ4n8OkwewLBQeHs9sQn5ZWwvQhhipJJbblOnkSjXdPfvYbSeEv9FTJrXAuYgoxoAM36w1ilsb
6DbVq9dBC8/uhz7yX5AY08Mh8kj7pju3mZWzg6EI6IZlxvLbm9DwyG9K+2TH433EPUGHOjEPCnUY
eOyqxNxHnhZJQCVgUsTNLtdYzVSbiY4IgVBnuzCuWELvK5csW7dY6OLkt45WSVCWQ70ZwlBd8180
2xDM66LY2x2WBwg63kZnjSIg2yCxKGTosHRymEdGrv5ZaER8dZV2U8vmGLvukzcJZu5hJm+gVtlN
tq14SfuojOID25IjEeoW8wPaIUgjDrI21kiOcCoLXNfdfG26CZgBpkRCtbc5ye87ZRJLYLg9q0Od
kNumIoZL7Jgad97MMn4wvcLExlEAD00qceeF2GltzXwC93bfxwo5XB2z5ezNpyTEwWLN+IcZOh56
vSrXwAs2Mz3/rWhzFYTFfJtp5C2qYsdxdzKldkZUgPJjbM6QK+hLsIdDvJPUV/asfdRx+uS90tA/
ZtozvNiDWbLdGyLbWRs+S4/4MQeMxqrNniWY26UXxMSh+xBsvhxCivAZyLueHIaVL/kkZxNY6+Tl
xHs7WAqYRr/0hsf4rTC301zViFuw6k3VXT9FpAhHhKvLBfZulo5HH8nDym7121ZQ7Rm49PMmc8+a
dI9EJSGCMiWtte4tQT20myoP83Ue0qg4CS1+ozvITkQ1ECxJHzY6HHyKKE8LwR6TD+uc9dBTuzXL
hbN389xY5wyXtTWYIkTvBp1slttjz5BuXbX9J7w3jD5WXQRm/8q1vWI+qX/rLS681CXjLDehP+Y+
QPedFxIj0BDLo4GtGyX1r+z6nZ+VWEQpY7uELRVN+dok+YyZJQBZg9moLy2wgZIrtt3RVu9pfNuO
z/ochtPZLDIo7VF+HCssUrKrBYHDOVDZ9k+kp7S55B8L/npQ8Yl4PVGkTp3gonXRRRRbN7Y+J2Lq
fFu7MnQY70B2obr0T6pMH1KLtmU8EAUwD08Tr8bo1fuUfChbQfxGh7KJhRHEjkteTFFkm3ISHOr9
sHxM6b0yc2wn6H90vbsN8XUUfGps9/MHIL1LpHqc7frSjYh/kt9GzJRHOOVjGI57ZBNvHeN3vC9c
iPy6/ZjTeE8lLdzZxc2BNZMkhj8Mqp4XHwX03a1F15aA3O7Z1cdTS3LGNpxo1w19Dju2zNcEVX04
ZAtx5TSOoF2/Q2Jbg5Han/rWe+ydXdybzrZMh9sJ6gvkE3xiSbxHWIN9mybueiAXe+fJ9lvqg2Tz
SQWcCbe+62rrmLgLHlnJbe1q4ZLa+KDUvmeqwqBQgLKLwxcGUw32FerPWsU0nIw0kG3VrHMWT4uO
BviA/N3xXAATy7LkxSPXff8qZR1fdxkRX3mPd50Vk6yRIagcJ12VefvDKK5k94HwKsJw3NOnKybQ
ApFuXjkjk+2BYReqJeLaeg447porQ9pau+bouDWdDst/0OLMRnzRfiPtYhNF2jixN5PaTSZ2AMZX
WAcNbVcmFJu6/jwL7buJRuuqrcpDI3x57117j/oYF8c28vD2pg79zujBMX+cLG1vy3S+i7oay24S
hGM8nkd8xd2y42oloI9hiflzsP+L+gTMvz+VRJTtPLMS68SLxKp2FMEhbflie0K8Oq1935j2Z2nL
1ygH0m+lE9b6NWfEvU2DFcO9TI9Io7BtzxScZaHsk5NzgZQE3dBmagLh9ljsbO8wVi+yxasTLsJ8
YdefZdtjaahgFYTdrapMCBYGJWbZ0fCpGq3ZNArjVWTvYoVEkgTiCMeHtSKt4RyC1jzo/TTd6G56
nUWquQoToCHOLG5oHNDNTuddUwYp2dsrEXf1XkFgY18yYAGgQ79upczJvG8psIf2ukzS8DvOGbGN
dbVJHR+kaZjtiHGtAmFom64eB5DbmGdA3xNZzJplchh4fXqeJudBL0PznhjxA3F41m6M9IeEWdR+
FPAwJhVelbajEwa9hFaBzNc98lRccOFi1J90OoS21c9bSY71WiIFvzJM7yOtaDtOjZVtp9xmeIjf
vdR7di0EFxFGipM7r4o1+i559EXyrM9tHISe+gCK4u9irjSFo+XB1NAhC2O1kyZB1npGkCQbYez+
hd8e0IEILiXvGZKKNQF62pbZO7mthFmShONOrGHitq3BVoWDTmozcbB2rd/oC84y/wyFLZ+zMLtL
MvPTzsAvVzkoz4wY2CbcyCVcOB7uMw4FFLUKg95l96sFoet8q0a9aDWU1MQptqELmSUjRX1Xsy6L
qvkmuZjC1Hdb9oHVzaAMVsr+aigrqPl1dOA6xW6qiF+GVOPqayLty/1wNy47zu/EU8XZSpK3qmRd
zmlXJ1pRQPSQeGfacm961pVAmXQwa2rroST1HBgCOV5oM+Z3k83wiPPXqVL8vSVTjES9EhGfbHyp
SHbAvR/SwltTIf8MTUUUUkvQq69UG/gJTbu6oEDuhkluXHebaxyv89C1iG5brlwNT9aAThIlScPz
x2PRu8eKi41LmjndYfEiqO4Dt+8fRdTgEF7axFaZVPAm1GOe+GqrWmei52SbgR13AJO4OPWpDK8m
uxCExsdPhWHna6MkeLMyADE0s1ZsRcyVDy1JvYnM6aNR+R8lxwqhlHtbNsLaOf5sbzPmDmuEK88y
oQQc5uK5w5tGkx2YZ+aWZ+D19HgNcLFeNTwKgvz2NZmuwZSZ3FKHrS3XjKgOsR+NvFArPl64XWKx
V1y+o5+CWHNhef2/b/sf6NflD6flHn7/paIUwtMdq+Kop0C3L/d4+ZvqYqq4/Ewf35vWv48Yympx
vC/PIJlifnX5h//59vf+//6GtIrW8A6/T/efZ/H3Sf59RNa7dt787y0RXMPAra0uOzqNyfGxvOrL
o/99IpdHM2KnxMP+/78/lSYpIS5/Wktnbv6+f3/v/HLr771cvhPu2HA+cJAe/P49coATefniM8xH
468T6tcn8+u3+b3tr0/m9+f0Ylz6/cvLd/+Ym1qCdccwtfaX2//H4PP3n//LjvPP3dgL+27WI32t
X9xYSafr1A3Rze8T+WvLutzX/3xbthyrm997K5oi2hqj/SQvxpVeimnrdeKGs5APefmSLlaXePny
z22/P16+I6Tl2pWFv/3n9sv/X2673MnvjzNVKHsf8kMuv/39xe+D/d52+ZPs4sT5r/u63PbP3Vx+
9BVQFL214zUdkN3v/f19uZefLw8HOS6d1//czd8/+q+7vfyPnP0rv+2qnVM66qotKMt0yJ3svvjR
DQmMtJcv//woRmWC+fy/fz2IbTp729RfOi5iSZda7uP3yz+3wRLEIDzCav59hH8e5vd//3mo//o7
3Q95Tr/3hb6wvmqu5svNl3+wqoEZ4D93+j+//+dBLj/++2vNz6v9lHab/3wL/ut5/efdXP7w97le
/uZyW4yCDIe7+dMlYMXQ+SIj/P+sZYrRh56bjbqNSPLc/r1cDOazZgN1n0+xUT1drgbl4mWL07I8
WKZ0Y1Zwug/5xpASzsjAls0xtWURI3hU1z8UroMd09/mOCFDgoDPd3TrGosttlNtel3apLhVZ0PS
OiPX6FGEQOb8ON3JsX+siTjcOWQHr1zIg6uxRf3XOdG2CvsbEqVP9szCEXbUzG0+3U5V/22FBIKD
JEWUtkTPMoelB1gvct0pEB6sr8IQIcwr8e1n46Ne+XIb14gi8pEwQdXYoLlDOHY5VVIkT/mSsNYk
cNOKuYqvCVLPT9EyhynNlilIfs51tAAMsWGbOAWCAEphpugVHDgV3lUA+0byc1bgvsSdRfAJiVA8
M4ft6ui+UJqwtVFSR8JOoWN4xByR6Eglxgy8z9nq854GJXsVdno3lqE7a2Y+2ibUAGQs/RhMLQj9
5yfTyg5FVZ1Q6VbrpLXe6qG+Kssp21JAJRubtZ0K5TqOmEilMW03duxl0BaHKe6u6Uqwx0hpA2qi
bGEP6CthMgUgbTfZDjXvHdTzfejF8WPEDHGujGGthaQ4VmzMW2+6kf34p3V5Y7zef2Omzni090Ef
S/AfZIiHRSqu9KqCX6aLa6MXMaKnlH1LE7/U/Z80pIAUgopgnG1vF0JD0Sq1Vwbjb62BJmw5vNMW
7fSqHawNtfEzteS4bWtBqJlqv93kNo8Y2qML5H8dWsk7U5ume0OLULUMhL0zdVuT3PHe9tBwGN/n
+0qjQVB1MZEusz7sLEUMDBqNjWHxwiN0jXvp3Y2J3+y9lic9Lg7vCCsA5FE+6Gprxi6hfGzDAHh6
RDhlnEvKYGcfa39UmM9BM56WI8hIHXXK4vmHETZlcst4oLbeleaG59LovurcGNcGp98aGWCPeRup
XEwK2doSBLqFuGsYUwxBgzfEatsxyJBvmZbUdrMU6J0VdCcassxwDPUSEgMWONDn0awR9J3rPGEe
y0FJFhRq7tfd2E9XTWejo9O2edSGd5MO/Kr2PqussGC+RR8LAlZ5C1tEpy7TzRP9hPgYF1i5/Phb
W5SvJeD8jT7Or35N8qtj7XXtx/ULxCeJmRzIFsnXfiruZkUOnTllQRj3j5Pu4U/zrzuP6rsk52Ir
+4Ykbvkla+AMc01hTOOx2mrec7xU0Haah7ikiN2z+oJeiFZeX4LtBkV0XaLrN9FIdyJn+tqJD7u2
KHsIcNx0zUMr6yfE9BnoH3IRCOTQVX9mhkaQlqm2meqfSxGaGLEhyDWhAGkke/Yb+ghzKCrJtJkY
d6QEodjWEoFY6/dOaj1rKU1RbGv4iQHu5LUAcgFt1tMj0iK6vW4iuMyy6SXy+48wqhumxuV3Or/O
BhQvF3WoSGJm98aTV8dPPe6DY5EofTscfX0rnN7/UGPnBbSrxgkxXgqvduWExp8iQ08tnLd0sM/o
Ml/6jGBqgz/L9eFkCvR3arbSTY+khei96xB9CK2paSdj+A8Jlv799Alqsg+zR1l073pXMBdS0y1Q
5mDo8Aw6dBIxSXDtthiE1YAJ9IKETLQwQcQxsW7KDnVc+tHzJkGSQwiDzeJQEeGxwqZVrxV7xFhQ
s7v4fdryaFbbJrfDO9QoCuo//J9lhOyMeWAWxMgWGh2HLHsdoi4LdHKHEPbRjmjb/KWydXNtK/LW
R5kEEZiNwGkEDZmRiRgq+02rZc9kXN3149Kcfukdpr51IrFSIohIjO9Sk995Yny1tUmXo0HlLkA/
EbmLY6ajXMtDuSa1wGbgxlQrnqJXHZXCmKPrHKbyQaT1uW6nNdCFayC4P2ZLw8oYeMKxsfVbrHdC
Gc1m1Bz6mqICQcfctSRD3nQj9q3ReCh1FoWciD2ngi2QLuQvJ1qTkNswVXdbl7SqrDznksaW6R7q
2vloCdYrR+s29iArWmBYYt2F/RqCuumGEP2HN8D4wI3jFFZQs+puOjNF1z70MnA0ZjeI+yb0DQUB
Xab2RQ7WdRz2485MyGWYBjRKkPSYej9a+rxzVW7tSsvY2fNwknHxRFjV1tIzhOgx8hDis98Sm8NM
K199UaZXPehHMlyq+h4N8GNuZ8/TDEXRatrHuJm/ytF5MUp0NbSGc6feOtF4mr3AlTRc9RYpq+44
JyJd1l4JfInmmhs4VnuQIQqVxNkNiYa7BKXaG1P7dz/KIMh116Njr1IxIHDN9q2VvcmRYyJV7dbo
qA3M/jqeERFN+NxEQ1NLViQykXZuNpyfEjntwrRByNdDDCak0UFiX5IqFdnvkxrfo5aZoJshCfVK
2gQJE99cfg1u8mTW41tfzz8pQ9o+MndznxAolz8yX2UiJ8r7Cldpl2hMxyX0O96PB2tGkEKoeb+R
8DGCHMOr5Ucfrdceog5bDt1NQsgASgzK/WmtFiAWK+yqU0gYCovxk0BuoUE8qwtgi+HiEVLFnYwE
3heEERtMUbvR8Q9vhLItDTLvUI6M6TGpRWttgtAZJ6zNmnGss479coig3XKN/aKjrquwIAxHHpX9
JXKMR2J47XhSB1G9JJWsV2LKnv1GO3Lle0iasFp1nctbH511okpL29ipdNiPcFvbfUsLueVt4SKB
VCLBcrUaGBO+xxODwc6tzom3qBdUuxHt5ASjf73Ec2adiZrBAHOUcPYOXviTZSPB2YO9LsbmBVXI
teGr284D3dkNd5WK3u0cMUHn04ZKh+zN9X30B5g91+1MU4usiWk1c2xIsh1Ag1I2NPpARTNuPFNc
c0ruLGz5Bx9ncpmf8QagtsEMhGeG06V7cRRtuTnzxlUblTdZSoMElw/vpoWe08yjx9LJfqrFuJKr
bEB63T0Rup7tm5ipCoIeF9cCHgN050XUH5Fugc3swndsMAGXXGPr5PXWbfuT2fiQxCqgvqAntCzB
88Vo3dTQFWChziXqVC9ywZDONk1+kzfZ5W10SVfkgq7nQWe4/qrFw06fhclq/oCeuuKYQ8yEhnpl
t01CeNtGhY56ZIGjkrzzv8XYddc6WFpI3PbeC9WjRpAMA4zuHc3vappgOulD9960/jbqPaYaycRv
kcxlNGkapiJZWYLbEhonD0VYjSawjhifMetDkJpL4IK9d/Dm7MWlqK9Ywbu+QgdObTwNnJ4l3O00
ubbwY/XRcDP6KYdLndzrXH6CtuNcC0PJmLC+jpLyD5QN2uM643JpPoWtd0Zw8qmPqFLmpqX0xiQU
Jt6Wce+pA1buUCxGNNl6PzpTghBUa5/IB36m1n72HLMC76ejjzbGL7pSDFugb589n6XGmQLpdR9R
BYjRde40kqxWBMUi3a45O4a109C7tfucaZOTkenmUYM5mbVNo+RPv/UtdbRLvVkxd9dW+jg82eWw
0Q17pLDSWFtd9sFOd4sNlWGvJm9NeuPMXD9piRU7xmw3wIKYYs4xbGc+8Jb5tu4VTyiIPtkp12tb
1shedSb+pISetD9GaHwkpSTVnulgEqtjZZ3zShDlESMmznIK0dmOENxJb01e9BL6e2o6/5GgoB9G
O6ZvXSdjuEHyHkw4pVdYjTaqj27T3rIQkdRvYwNatZjvZxMYSl+91xb5PKOPaEyU8VNlIRkdq/DJ
GxDQ1iKi7sSUj1YWA7iHlkOAEECcwnhl3vfOBDHc/ki7HGDcMJEw7xhby5weDYF5KeUMjHmHifUG
VWxrPzaCkiBTLuHOm1h3UIKM7/N4xdznKXM5S/N8qDe5zvtkDdY5GvPThJV52SQtaXLtqZX2C8GD
6Adhjlp9/2q0R3jxjhgZA9jaA7mcWxJkMU5oiKst4eEDnZ69xbs7wBWWkgubZh7NuH0jZPfTcLRp
Gxr9gyBFeFI6PP0oy9ZJQ0Vo+xz9pTb5GwqTiDNEUlCZLBZI+kpp/jEZV5DK0v0w1L5cN2HD2QZp
s+IuQV2/ims3IF8U9ZnPUeLaxofteT8J8yWsguXBNAYy3g2fyYN+X9s+0indR1RsYp2Tpb38wyZJ
bBUgwNqPnmQwbkxrHVGkq0PjjdDzrnUfCQ/ijtdUrw9NqI5EYN7UJaI/oimf0qw4xcK56ps6mEvq
50H5zOAJhgAMtlj+0mBVtvOZVsBrZX1PSJKqfE7JNkVMZrbdnVsMb247fCVQq2eG2o6hv6PvtIPK
hLNezDVkpAZbH8HG65aDp7IeeunedQxDV1Oan3ocSxozylWZ+m9ki9K+zs3HUN13lmAQytZ9VTTw
oYRLgGlcnDLburZ0Jp8yUhtnHjFqCPemYtfRA5YIYqYCvjU8Gb32JHyo0FE8kfto9wFog7s89BmE
p+GBrdar59979NoRmeTuqmCOvFYqpcCmwHRcfEmpUQbTYF8hG1v1TbdTbox+CNdz9lTjAL0SKTTd
mgTNKjY3Y6qzE+sRvOE3ABFuOHSer9oI06Xe4vOLknnjd3hPC3cz1OJVywDXN52xC8dpV46g0fsM
00tNIFDUq6+4boPJNg/UF3jCKTAGEKhUley+hhshD1TS9kFblCdk+aKQ6UGyt86Gel/D9+G/FrWJ
Bs9LvyeXoGYVb6YJQ7LWd+Y69Q1EV9NLaYGMDI1dBoZkVfQFmGxcLU7KaM/qXmXBhD1k2hmE0LXJ
YmrQwvgDbkcdC6e758/SRXzlyKdxZPW2SwSt1UDJ0Ttq7XtttWIIUCAS8q+s8rsK3Wgl4+qsonhr
SjvB9DoeK2l8AoLYh3HasWlDj1yrr2SYniQqtq1GgNuq5ozf+JrL3tDnVBoGoJ7TlqQVFiryJo1W
1Uy+IkahJdTeOtxYWV+tUkx2QRbSC0mS7zLMroWLpoktGLDk0K5Wc9Lu47FUK486e9WUxvcAk5kP
Vmd2vUP49u6iZnHnkf6Jnx+kWX2XzIAAsmffaYbVd+iHbW3E5zlCqFrzZd0u83sx3zSxv3dvR1ZT
TsUzTuWPxAi3ht1D0a/OoY/PK+EapbvNJu/dZxBhx6nRUHLUC9zcbG76xkJXxvTPZXolfWOnLayr
uJquM1uoTUYcxzZBwOgwbF5V1fDMOYoaRK8QuQyWs2miacf/rfK5iwKZxgd4f094ULUgYfr3bBlo
R4YaKF387Y8vtWe+oJ95dPOOahPqio3OYt2GYbJC1IEiCS0l5FyTgpdzE81uWe/qxtmab8Ix8H+Y
z2PeARZOmvuSN29VDOadlskpUJb52sP90KOhD2a0WnwyfnSNheAxmp29vujeLPKXKYXBviIY8djD
4pLF39WZOX04XI+9cevH0V31w4U3BNQ61Cbg4/4us9ipOY2BbmcgG8USr4R/GKvJKM92NjyO6BS2
U5zcpm5/bfroyDxmshZj2IBN4PWAzXuczAf9Ayn1h4tzuRUcmNJ+dmPnwXAIbo6SU+zPO6mwoGTT
VdtwtgDEQzSyb03x2in7k0iPbs3rOmCq2uLGpRmTsv67c2KuhNEf6u5MitWp5QLgW0m+bpROiCfX
Fk+LrucGrYZeXksDyLHWt19VPS5ageesq9EyxMi1BoA6QtiIRUKOFqqYrij9/SxwU9lMkMtQfZKB
e1fF3QwfgOj1pntwM+uIyKJdw46jpkJq7zGx5IlpgP3z9IcCQGcoYyhQvOVXDDo7teVVg7dYSGIP
vIY+VdNUgZXp0XZMdsZUnaUjx3VTZ4eKnJK5E6BWS/tD6i3ASSaxvp1sUon/NlXmZxwWd01CKLyD
Iiq+caEhtPNwXWjQb6SDdCMBfzGY96HScGeEf+ZCezQWzxqOnUdNvvdoHOwZBHokKmouA21nXgWm
0r9c8gsMP3mAiBMdykJ+q3B5s+PsfdL7F1lgVSlMnMZtyWtOhvMkh1OZJg9YKD4oIT7EInN2y35r
V9N7V4Hj9AQLuZZDxI3n0lrPhou8ubt0KkfosAoH9kRrViTGFap1ugnxu48laJmpXudZdEQFfZ97
g7VyhfY2R8P1/2HvTJobR7It/VfKat1ehhmOxdtwAieR1ByKDUwRkjADjnn49f1BWdYvO8telfW+
N8ykQgMJAo7r957zHY3c0cgr7gyWcKAofluWSAwGA1VNS/Zp/CPOamv9Vdnqt21mvwKlQPUb5X0u
wDK6ZNUiND+aAeYPp4KuOGwDbK8OHb0s1dXJzPJHxJCrgjhHo0D9Mg1YmCI9eE0SVLE2Qdicje4p
ni2TMTVielGGvlMVQOHX7TwmK9eN4ceH0PzL4t2xqp9Ix699HshtzHnKFfKK28Hdim5D4htRFTL0
jTpZu6Agt64o1mYyX0QAmC7rZ78iP9TuIP1wyxNbO1tLg6sLFWW/t0noxY2FR1tisVvelDK9ByB7
hG8sKZAmFR1ncXFnZi8QZDZRVt7qqP0R9Whfl1NwnipjVVAe7UKHE4Ve/gW7n09H/Efgthc6t9eg
CaAOB8bA6qRv7UQRUZA/tpHxlo+OxUYvoqwdlC89ojyslhtjET+iXuA+rNGUoXlM4G07PrZT/kO1
yW92v0+DbNuDix+EWKZgA0Hgh63OtQreKA+6QxRRogQ06s9CkoSAjmqN2D4FxWTsa2HR1ksmk5Kh
Cs/5JM6lq8SFvebrmNPbnTt3V6sYFLrtDOzpEeJgqKEzbmXpvqjvilIwIOAXwLASv9n3rqauf7Ji
clvGWVwUu/JDmKc0MSWs4Hhg0yjqnTk1Yq0SRPdqsv2pyfWjyNAyV3MFtDR12ajJSPPzQPenyasO
tpDI8SdPElNr5g9iatDUQObwv5/+8bUg3ydcl4xvNm4Wp2iBlcG9qrXZxuelnxHFHRbjD2kRa5Ob
3c5x8VRV3nQo3TzFceD+dOgj6xioV67ZiT3vZzeTEOx2VkCnTycmpXGImKkbv6dCrwfuYT1h3Wnc
PqqxfO9aEFCxw91nFsPB0nvPd4Mvl6ix9ZQxGqroG89N1SOXREXQ4E0R3QR136S0dwb9EzcwFw0V
dh4Ev8zEApsD/nUDVYmsR1KhNCRYtcOyJCtSgZaSLRKINuXeDdzfkWdgfoFUTQYjI6LgYM7xWbPo
WLWe8eqllw4pAh7hu2r5c/EygTEdvUIg+nPw5Iu0IGLIYm/hv1n3U3KeNechV1eVgGFAWfNYhDjc
MTIdamXR0nSveBhXtSs/6tF2uRlC8rKz+2QZHXgip2041idLCwdcECZXhFdM205rj12P7rEKSZAo
JyRrCN24rM1D0Vufnmaze4Ofgk68SiM6oU7QrXRXNZxZJhkhE8Y7EFJXUu1/jHlDOTQm2BrN/GuI
5+auTVs/pL2t2eyUzdDjBjsBYcFVtfUi7Uc8kZwSfqGCSk5avXgR2HAqwqRYHpPHfHgJTGwpvWSP
FoXIY0us32MLH38sUWZ4CXtnF1keDBk/iTX9NfVYrdMWSF1KiwUalO3r8cnq6L44vXVhj/3kaPlr
k0v45TUGg14HQREKWGHS8ONFCpegyORDDNm0k55D55AmFTpN2p4Yf+eMWQmWZgXYdxbOZbRTgO5o
QZLGOJnMwnaadN5nDIn5QKsy6Bmu9CE/RWowG6GRPZwwISwRYrdOHQfK7dw/6Rm0dc2scBZD+lmZ
NKxs9ZEm1a32imGfTYu7KMMzYsB8zdsO6Q6DqWam+eS66XtHk4+7TSkwm9Ixy8roECb9UkAbb7aD
/5VuJXhrmks3LUezNBjI25bRU/CzosOCcUlQu7ZnjAOYBjFUhhk0PYqR+wDMC5A5mp2dJjy/v/Ri
QdDknQKfa9fU/Iw9nH6Qh66i4xfPHRkIYNR2nhmmMDjqDeI54Hd12t1XOUOgxm74aIbyRF/+LrTh
KnT0bcYMOfJAW5NaSh2SHgsNuyk/qiywA12s3bWM3XGUsogR84zHJr4rLO3qKcv0LY3E0X4qD3OV
YNBIi21kWCD5Qm4OYWg1p4F+eyqxNCTp+OIU+EC19pmpGZ9/MQOboyMbxOBCs5K2OvtW8N7oC2tY
1YVmwpytivjcusxPq5qmvTJHcao5i2GAAQtskXuygfjhecW2sJf6s2zt09wf7JSVNIvLl8KZTVLr
yoQlrJyOVrPMhGpNrDo9x7flpjV1bWavCKQlZTjitBCDZZyYN+YtFxrbLMd+yTNsY65Ouo+01oUB
JcIeFL5ZLtFGkVPgBNds5E+QJsgFkdUkA1mWiYquOuOvfW0djm2gtw6UvRQNDZf9Jh9faod3DIpb
rokXpxMTOixrjGQc2b/aBOkiBc/PkqYkSVr3Gi0UzigG3Xwq2yiFGW+CRNgG/G1dTTuzYgnVlyrL
ZdazdSRK8CSE0s/GfaWJXGyNzip8hsVmZBc7DxlmFBHm2VXvmmO1D7kRbPtkegXHcFa920NNSEr0
lFgriokR0QxAYIxnvkl8EXbNEbDDX8p0uo0ru2PIDJXGoWd4NQAL2uaO+jDajEM0Jbd+cerKQL5k
US+JUC/6bVgptWrRoG6Mqtp3xakuOJPtANcUFxJkFnVnTQR/lGNhHFwDZydlhc05Zyn9Ywztd834
6sf5oyuqe08lW9uubnPjaEfiE+lDB+9o9/hpyyADK3sKIEttRsWSmVHxOGLoLwMzZgf/FAm12yYS
b15NGm+n19qa9Q5JgSXcbTbL31FqMdNh7LVGGUutMVOLTFSs7Gt9o2StzEdo0dy2D4kZTEcHK84q
ZutjFR3FbFiOO1Kw/UzFj63ItF0tb4YlKAy16aUfAVQ1Gl3hsX5ueyYizoDvLiwaMEAeeJ0xm3n1
4V3UtG+EncGA/zL6+CbZ7bMJ5q7Y9+OrZbAd6PCrrSJPULPv69KOriFh26I0GRtQqwwNet6yfwMe
gaY7uEu7lNi+7mOQNPRVQgueWPunlqZAaWTeKjQKh+aH+UwOMN3WrM2JehveBVv3OnInyGGxRc5b
ci8sBYTGhm7jzgqmtUf/GhoxYTdL9mujik/NHH61PfE9JCLvddYePy1KWJ/ZLxzlZFnYmEuEZGds
uPUD7yjhrMJXVCs78yMTjOdcbVJBfJgGW6gOzFvVeMmxRJdMNht8JLyAk/JOnEfFWq/w2kTtMFwU
1iyrRsgygs6KuvdpKq/cYROqYHOFqSSGiVqgA1EkqpXNGWcZXX8vUTdtVh9JgxakjZJHQ/OCdVTR
eo1KG0JfReMEA113LZx1nIvf9NqHnyLcM31Fxi6W4ErGbPNY/HZd+KCuxdaobi7V4sxJdG32Q6h2
13h5sOm+5cJzj99fwqfyu7fpPKjU4d028glwwbjPEYgTrWcseNN0J4UHWbDup42qWIcDpT8lXUy+
UKy9NioaNrphuETf7aWDZ8yavdcwjoDK1PS0y4Zk+DpgI5MPM7UQYZBldajG5ql31ewbGJC2PTCl
MbUI5iiYzsECqXwuHlzEEotSK/H+6kziKOFYYx1U9uy80nJr1k136ZV8yAoOaDHjV1V6fWm9Vq3S
GCQlP48AXrSMN6ohudbBRJOfNiOOwl9Dp8MkdRnLJ53+YjqVi7rjp6qKwI9GDNYl6LLavYL9J3Ng
tpATo5wPlNj1jFj1TDSbEmhZgmkrcHqs4SQA1x05H3kFPCy4ACW7Cx32KmzL0MEqeLGC+JNSRw/t
KUWRM36y5AJjc+VNN+v7qktpwziQOCbmnxb3pTBr2QngzQz6WxLgGo9ts9+0RU62Zgb+rdLll2uT
uZK3L2OL0swisWHtTihsYcivTHP+sEbiDkzorMmX63CCznn2uxohaWhuS+0nUP0XU3gaTPVcp4gp
Wk4uo3ka0+bk1Sh88Glu0Zk/6ylcA3K9f1t9jU/e1EHLeYa5Dgz3bISKJI6EDzF0Dh6Sn6NKxmd9
xsIXKsG0veQAuNYH3AC/i8QapwiBHYFMNkOSETrLnNpwcfIjI0dJN117k+mBbQVv0Q0FCqsK0Tzz
tjPajejrO8BjpK0V3WHqg6tqGBC79CJSfUSq4/I7sUG95oX9Wc/jnQXegCp1EwXRCUNyQV4AQYVx
1uxSC59WulRnzFGuThJh6U4bDJu9ua/s9qBDTOry8VFMM554tECGsrkNxHu4FDbFu/lppCY4Y1gR
omyJDplTbgYcN6MigBfRUy2jU8ssjZ7bu2G17Rn9J6u9nHaibT0StkjrsSLOlvg+K+Hyhaz1Ze03
ln5weqInUwDJ20xXPzMnxlo3YlcyxGdod++plf5qISpz9hv+UPG5WPGwxgeV7py5AVdLEzJJ8q0Q
CRM0Ez+fUYIEsXCx0WFgYmtzmHs0ywifWGGPSZs88/k/uL9q/JKbkH4BbVqa/o2n4TtkW2WHn2Mz
PjSG+6my9lVOzSNTCCikCWFZwm2ZO+MuqwK2A5a+qHeYowo8144F3kiLPLnq8rliy68xdXYD86Qq
/ZceDGCWCnRiyzSraEOEL5kEFlaoQz86p54MCXPyXa6gAvVezsIdOOKH2cVftYETG5b16JeAmocA
93z9WbjNq6dCutGky1fWTg+4c7KmE07g7XOrvxsBSuCdHRiebDsZI6nTLLUj4ZZxNfmL9mJzYfH5
cI1PBppyG83e3YgkbVPo1u8sD+8xC0dHGELH0Z6/DeV3CkAYhXt+dgAFpkWV++1ka1tkc0QJ0vjp
CsfXhzE8N62qdmFTPeAD22p2yeWfWseaTWnYVgKjPOiB3KtaVniMZMlnBHEN00J7MAvB+wanaDl0
cShv2YQ54VZMAxaIyDvR2ViPDSHh0o4JT3SLp0jVN7MzNyNQB15GvBnw0W4k3fJ1Tc/PAZi7qhiX
r+MJhp5rpufEqe5DWLcrY1RMrEaGGGOe0KzK/KoVAErUtZ01HWrzkt8iwKulFGWq2ZcFqI+OnnBc
QN5px2Iro/kuhl+9DqKq2GqqPYYyOQShRgQYiiMdAOMWfs1rzGYxG/G79A0lQBvCgaPoBwDxETLQ
qxLACl4o4o2YjHenra6W1pLhmU3bVqfezVrcIdTVYl1kJazt4daG5i9lnUKTVXOMB5dx2JeHxqG0
bIiVvffpTu07zS+rki9MUPyxIA6nTk8mm9IopIwYQ+PqJuM1GpBUDx1qD/2gwizf6bQHnNy5jQZm
ONpTta8qjXBJE7RZbbw2I7ybioapTU6l3fbJ2iucSzGbj4GZPFisKTvpdn5az76n9GPAndySyboj
4uTogExKSL8yscAlWCSMajQ3yCh5JkOKHYUupoFnrLX5ISYWeep1wtFbqhKajV5BXp8S2dka648g
6T9SglUCwmn16iGruo6LZsIKU/5Ad/8Rj/Zn15fbANK5qWXK18TIvGwCZFixa3eiX7RkGdhjIKN5
RsB7OT9FtvuSuONeM8wDpsxqI1rjHA9iwcui0em4IdoNXtvzF1rqbaUR6F039br3rJ1NonCrDb+Q
rN+y9JdlLoCD9EBT9x5LmMHnV77OgbepQR9gddKfvbJGjeS9RR2ucyadZwEmYYXQrkM4O57tXD7i
taLBnctnre7PXVBev1H+/z/14D+kHhj0RskJ+J9TDy6fw9/eyjr9c/DBP3/on8EHrv4PaeuGdKWl
ux7+wf8OPnC9f7gOnVfHAvvPfwz+6Z/BB5b9D023pa1pjqub0nGN/xN8YGlkInim7emYVm2PBs7/
S/CB/pfYA0vawM5c2zRtjWQCx9H+/jf1+/0hLsLmv/6u/y+9dyq2AGF5mLQwu/YAth6CZc5DATBw
X9rMOpmek0exGgZfjAwpqbNBbv500G5lNoVl8TdmaLcyLtrl91r8lT++fPj4r7/b368Cfg79Ssmx
0CUREH9+FX2jCWSuenEoMq/aKTt47L38bu4nHZoKW40pr+9qmis9ImMnpAMe2u3XNMLIjew5ARdG
4+vfvyTD/deXZGlwMFzNtQzPlH85MIClDFdJrTgwlCFgNiO9UutmHX+m+5G3iXaDaLevIPf5phn+
smxYYZ3tOKhIaB3a4iHAbb7tkDb6pm0H/ALCt3FoMaLXCEVliDH4yoST5pZtuJUKnFnp1nsqiv1g
6MFRhOPzv39HOmEZfz3ItuZytklOKKlbfznIFbTBEa1fcdC8WaMdN+rckcp6q2KSYpVn7Y2gjv0m
HY29DqUspSMKPd4pW3WWYwGI0zWuhSFfAzZf2//w2jjV/+W1caKblgOeUbrL+f7nEwC8a1IP0s0P
bTg8gPXZgNLLDtwHJj9kGE45DSpvMqs32+vaY2Yb+coYqkPmEDRsYm645gLQObKQ//C6/uXEdHQu
Ql6V5XgaH9RyTP90eSTcCpTRAKm30AC0BRxOraMVIiYYm3pxxoiN7qz1toAHE98IhxeVDyVVGp0m
giMIbGcM9u9fkr18TP/XteLa2iKtsT04BZ4hl5f8p5c0IXefw2Ds92aiDzs7CQS+snyrGVLceVlc
Py5NBMjH99WQJU+F7iy0z4jZhxPv8ho6gBao8VKAj1uVPdOnfswsisnwQCtTe60HxkZ9UN/NZgbp
SApu3Kn15EwowJxeO1qdtSv0pCbi+ppI2z4QrWCDtjXmTQz8cZKjue2D6Ve5DMjYF2MDKMuz1YBT
qFVzsM3yLWpbA58IVp2M5E9TNBdzqMWuLOvpUhcbOU1fcUKcm0YswWZ0Vb9xrQKoQTcSUufVxOih
rFsNBXPuyZBP//7wGmhX/vUA6zpf57rXPM2w/nKAi9yTYUIjeW8MS8xhXl7MMDhVBRR8duP1IakY
uH3T4scAO3VhzSeIPsUtiYqbgDy1YoqWUheL8OT19efCn9kxYps3E12dCFf0OFUBO645OEVMQVSV
xD4CA4/ja2xsxxpI3hXqLWgZlUbSW2cjxveSveRxMKxbKo0nb4r6Q9QsuPCah+//S70wPLZI3noP
TJAZTQ5DAj26fj9kkXfRA7CHQwksr3PKk9sUD3yMHal0qJea1tafequY7qPgCjC9uxVtrvtaOutP
M0Vo2tTRlSYMs5dJE1tOnpkZz8Yxyoy6LmefrNk1GBkVru2yqXYRN4SDKpKDZc3pXeup9I62OvQ/
clJHPbwzskjbzZiID9zgNppDMgIXNxRjo0730dRYZ4cohuSc6mV7diSvnvkgIzCofzlRMPd58jqJ
pttza2OkpM/TqYAqdMEhY2AsuTiudoMRJza9grugG4V3HqIKDp8NMzHTRhf6k9IP3NgT5Ps5fDtr
IqdPdnRxorg5d2h8knaejiKyRjr/apflnblPaV0Wff9M91Yevz8jJFv1uoqQh7lD0+5MU3uzI08n
FpI6dRxs+5y0qMpycQlVW7DHy9wzd9WDV7nxvdvKU97mJkEcaXwfiD6+1xIvWpVAx8wa3Qehhvpj
V7gBKzMyUGdk32Y44ZmZ+nSpZDFdBhTKG8OaIE9l09lwExpboUXX1YmTA+IWzWd3/jNuw+LcjDqs
D1DEDC9QLab2CCxQgqmZuMuzVc23sreMpa+ZUDXz0EwapqIhugCuCXbItCLk8zrLrBwfEtzAR7bK
8RWIG0E0PQmQaBWgNcHFOSDim29lgTKMgAWcFkl8qKbufayr6daB87z1bf6C++yEHcLcY+0wHyyt
EmwtLOoNnpmW9gRFk4Osl951ohJ3FCwGO5sPXQgz/fsBtWV88CSZuN9PZ6+Qf/xDavM+WuYu2++v
RQlbHlao0c+NkmTg5ReYuOQ3AJqtrZcjZoVDid05bML7ennI8pmZzUI1/X46VSymOHfpmNSO//0l
xumg5jDnNyYsHKzzkW8YacjIO3L9EBX0mgVGoLDlQUvsI962+aIt3xFJrdtnkghwEzBXYzq374fW
4IBO1vT7+1leyxmVNBAoCsfj1KCw6uMoe/x+GPvgTc4gP5Zt1qphuo32IKGz7bYMyrOcADuoBTcv
Y5pgj177GCKB4wY7nxHTwbMwvRc9houWD83waCIO1svwRRW5u2dTMxHYkjDfdRqgs5hJV5rXCHiM
aUcTxyjx+1bqTTLMiMFcxWn83E6cxFqPOT+zX2gie/gJcuJWLUR8kDncTYX0N4P4f6vZmrrGT5mb
/Y0Od9BNL53TnizE4VCpyPGFSVGg394j+YQp6dmbhHCSUxYkOPQSbyuYFNvdkIFNtKttM7T2Ns7t
M6kgkM4IQPRTZDQQ1ZH1TrImUqQaJj/LU1yCAw1LnPE6Cvv4CyJdvvMwgrJy4enJBtaJGsDVWvfn
klFnZBabvB6D+yjLf7ZmF+0sFt99jjugqDuJAQOtCpBxcIB97mtMm9dsxJ+TFtUtS1d1c6LiPtaG
pwAvynYIl/m/HQVHT6evzWCMlqEMsZzFzMqXowm+WBzmol7pNptJOh8gLZNXEITtTcPwmVQq/GN9
QiBvPk2cy3XzQ2pC3XOnuuTmjEkp9mixy/HRdYbYh686sg/x54yvUrojUTNH+EnD+NNqrHlnxc2l
MwbaUAOLhCPl0pH24A4POX0wAoukrHBMRWvUjcVbmM2PDrPCcxw23rZAKMiYAIgGU5AtJDxxRCxN
FC0A44j8GT6/mwzj4dSG7o3+NSRcyOfbiqAisOLunnZnvRI6zRdKYb8IFqiADMgRlua0m3O5pJwR
VCKiAhGU0H9pBItQr3ZbRdOOFkhXnpLeTPiuNjqPoJ1BGA5n5CCmXswXvJSnokzE6zzv0RFa5IZB
HZQxqg8zVpe5k/AP8PH4LnPLnSWi4zxMuyjtX2NolRDTgifNTNdhqtmPKXho2qAaxA5dvIRdKCHG
lQhkexelaDjfZHVf2wldiwa4sqtGxZ+HE6a1khtrP58kg91DNI3LjUDPrhqEyaOX0QFKkjWNYzJW
qtw+KplTgS9NFgii3jla6oBc7MaWzFsntOzj3PSgJYHLlL81WZJ9ymxzb3bqrsqQ32neZzTAiA4C
8wdFjX0A3vsZJ6SqVxqBaIJ0Cr0jmcme5npbOAs8JMM8QqtmfICCRdvKtbgdy7ZitJe6vrbMwesO
V0RfONZ72Uj1FrvRC3ksNijhWq4HS8WbLmNS7uimebC6sD52ATz2GvlPw6wW11B60CrnUvVbVyEx
h92NCarJ9zivbjpsdF9AtlfgaypPQbB0S2xJCUkU0g3qw/eLF23Y3KvOuyvpkR81IndW9lQirFrm
3V6OWwH6zC7ynvq+qlkG8AOZLVJGqmWMgXHyVkXIRtoU8hbvbBI1fPUkaoAqx2CaohFcXdKhAaZG
rcgV2Htmdc3qvt6Pza5phDqUver3/fhZ22izhhIQxxzUX2qWkFVDbuBoOtZ0bQ96UhHuFZb1PitN
88hNrdgCV7LXnt4gaw7pPUYp/MmmYSnsgvHVAOm9jibeQhrnOROlUhyMhLNp+R1tEBTrotArnzPo
QJ8SqvScMBZD7LU10RCEQ2pvxxAiGeuKB7vTOedFhXJNiTOjrGwzEwiw6Rp3y2libNp2HSfOZ2bF
8y1qt0YMAM1oPdi1CZ4Fa5LHTtEhj2KZ+MAbsVNCNWq8Pnvqhk0nKrkloqE6DWBIoFg+1Z2OP4Zx
3NiVryCpFDxM78noyENk9owlrmImjRIa+i2sJenI5LmbtK/aRkoK1yp5qDs8NM1kvve9QJSh52qn
C+QokegHBI09srKYv5PZXLotc9ANFLiL07jUpmae7EU04qtbnnZdP565s3CIccxELfeoHk3LY5cj
Hhbetq8GJHZFNJyUY4OznZzgjjLV2LhGmv/QowBjSNJ/mm5zoPdwhwoOl6+FNrHOC+dETKR98poO
i39vHAkL5ALhK/EwOCdpZBOpGWa6TaC/0ZZc/kV9/1SnTjRTrRVo0midFfFwrrsQXAsIzjVy9wHi
0xTiHWGbxCiKpyL48HDs7oZBabvYzn8yBxanPoxDZqD83/eDG/XRZtAQOdohKjS8H5Y4eQkmEKOn
Sb58XxOnx5FmNFne3pfbGuh2NKTQsAvpojrGHw8FSNhV1VfBJu7h87lsv7C5rpKNrZXZFZDom0Zn
eSe0i86W7t6qbmPmODeB8ncoA/VAsJG9r+jgMAWa1MP31zDf1Ouw7qXfKFNQSgtkEVOENDmN1sj7
GPsvz2isMlSBjrT6fhru7SJsd5zGyKogGiOHsBfJTG3eY04076eUsII0qxnrzoBYa7oth8okemh0
9PGiDe2508LqkaY8gjvzwdUR6ZXTQlyj20sbX6/O0kufGaG4jI9xRlmDi3tThTstjPQH3PzaQ+To
WIx5gUFLS7YcwJ/GBhkTOhMQo1suH0RWhnL3bDfKs2T9xXpCoo8txFVn9HOcZk07DnM5M+1cnrsK
obBrqWojS2eVsEE6iUkiHskzZkU00Y6WCB/MTtY+1D15UtFITAmFXTeM8/H7ocwYtv/peTQxzpVw
IbfYmlh5u8n5jPVm2jr6nk4xjpfKvs9U1x9dLqITdTn6DNB4IAa8DT+RnHBV1P7YVBcjmOGjxPYP
oaEiy1wsjdQNh7FwcEHGqL26MD8bXfajLp1f0B3Ck8jqveYlDr8tPvclZOl5Cu+1IWF0G1/qmu1I
azxR4e0TvbuM0HPwhqG7y3LsOIOZnVvuAtIeBIq28WeFUWddGcmr0Cz8kxpzqCR+cpiZrGrgS9Ro
PTDIxSEHQDr3ftuz9b6g5gbZP5N50637+S3X8Bg4BdLukDEOw6G+TUq/gJO6imTIWYo5WAf/mVjt
PcXJa7TcYchc8qdy12hGtVHV3tATaJ8Ho45uaeEEPp5PxOOoFfUiRAQ0oOChmXnGoHcY3AagZ3/U
Gu297B6o89HEV4R7zCNVjV67+iIqMdZ2P+7xcKWgM4W+zxyuqQpRXayV9Zp0oE+0Ksg27fR9TGfU
Va7Eleu0wCBWY0CFLkPyXGi1racegjc9paO7LJffD7mNxTpCu594n+CIAQN3jV+ZzkGXLfJ+y753
yIFYtTUSZfwIK1Eo4rEw7w+9zFepyeRXJcY+ccSDwFyF6bl3tyP6DtwSFPFLeydnyphKMlw8oBUO
etWqgW3vTDMw8prJdYlMAvF6hLWU7VCZ618Bh1oNQbGZBfdtoVMItGn1nr6ZicpvSGdBqBGrsVs6
yAU02w8WjivLEPMYE0Ylanwb04Jb7c28/BpsVCBBwvBYHz37JVyCOyv7UMatRwfU0RE/o5PQ8Ng9
gwr4UUMRJGmLLbDlBeT9YbQ7G1VzaphR3qcANFdaUf+Mi1K98pHcIQN4qStghXFdvWNqTbBlVbPf
DMyZGCMHa/CpqPtZQ9i0pyfLBUYvM5OGmWtGF5F5xH0YCCbSzN01rXjpWX7AAsgTEzi5VYrblwxA
2hk6UrigDqJ9myEEnLUHb750Ki79xlXqnow+sKTjKieibmU5rsum3DH8HmufKoP83GcK/nX3rOmt
dtYYNm84hYliKyoOooEkdQGyKOBvGzur0ToKrT94dvuzoHG0GmRzLI1xyXeCdUAz82pmunuLaFAX
wrkxX+ytSXtX2lCRCeVaJ2I4pz0SdtSNseanvbzXZuduDsgCTW3d9slCA1/fA9dNhx77y9NAU3kv
mElu6FJX17KKH130XvDj5ZlPDfEEMspToHkuIgFaykRRbNxudk5WytV/cMe02um9u+gTuG+Ewnj2
FqcVhQIexnCAwsirz6zkXjoMq8uEpAA1vbgexBg8UUhqp66iUQ2kb46TYgP88V4XMJmLMSyPeEtt
nDjIMnCCN9ho1ug95coMq2tfNpdUgFuJFiRSSiDRKtaCgG1RtR+ayoB2AIOG3sQAAA31/gxSAUzf
Ue9K7pu5W8Kim5+lLdUR9AHo3e//bXRSR1ZNYMKCUz9llwWrUXsqAUaJdLBAFTTEgKg8M46RYk+p
XAKkql+Yc38lNCgwdCxCi96w5fH7eYE9aYzi6ODEqjwqYyyxefDw/fT7ATQAdqT/8Z+/6Yn//d2D
uwCGh+hRGoWvY/KseufNTZGSYdc3nK0jrF0O5mffozjd18s30Jk6ziWh0RXK9hpv5KaN3Ao2PA9o
DvXd9BGxByciaKRYOwdZFx8yweTVuXaKaU0X9/dFoM6pl8hjkSNqyFT+PuUj6gezAezadeI4G9cG
ACs7TSG3yDrx7DrRgL4gmR+CKgceBHxypw/hvevXTZA/xogca02aPnbo4g/i28jYd6xr4wSXemP6
yhvcx65mrOL18lUb8/LJC6byaXZJ8gkx6fbDQZROCjhYTpeIbLiN7aJLSqHfIgzXOTTZMdAibR8y
x+eD6+hkTMVhtgLw03MLfl+MIj8uOVg0V63HkYVLqfTolfMHHzZj9F7YB2socBYTIEocDXmj2Dkv
QzSbfuY5hBzb6ySeuRvXTckOcLI2fSlp62Z0Vjr0alc7ae5kWRanqit8jzN5IzRS4Hpon5CxIpTh
zdYgBeKHk+f1CVAPy2VMtETDvOycZsXF1Evxojw57CDAyUPWhv29t2BKGT+0v8eUlNi59fu5tR5d
Nyp9LoEC/19UvBCJcSqKRLx3Ad07S+r9ZSS3iQRKgjbZBGwVxfjiz/7f7J3ZcuNWuqVfpaLuUYF5
6OjTF5wJihSTYlLKvEEw5RTmedx4+v42bR/babcdfX8qwiyKKYETsIf/X+tbn9l1LUtnMr8MYfQJ
r4DzPUfTNoDB1hljnjMo3U/EHJAOrIpdbbb2t7wwXLZeFt+rSiE966OLN9HQGbBbLdlQO6sS/Ohe
V0Zj5eSkjfUB9q8ZUOyK0C+DuQVigUdhsqzGZKuiZaHE0QInI6iPwGr7FOKApx5YaivgAsqT0yC8
gFluwqzIPgzAqmwo7T1BGAkao+I51QbtSrHNDykoSLe2OFjs4IRRRi8NSmIkqtXSqWnH9XnnnDp6
vMjjZ2XXANdcmwLhCHsEpHDsgkNwIcvEHUrU1d3SBnO76lmZk7V0FInlHJOGyFJVsd8btxV762sx
dd2px+M/4VSPLVU/VLBo6QVq5n5MyIZuUPQexwY6E3qaJy0jMNlRJ5wIZrlnzDwOWtJ/0nMbbRNL
YhMUSUnF95yoiKj1iElKm1w4rf2lb5mM21B1VwQx/9TWOQLjAPSMQnGVGJao2NgqDdymiTZJE+LP
muL2SPLEuEpGWG3KrBKVIZpd34svUYSWYhob7fQoS3mWsaVtZF809Y7qstoU+DO3Q+e+gZWuVhGW
XD+LwSYI9Hy9rnOOTQ1dz3C+xaIudroYX/i2xN4uUIrEKeSlAsnzAjIjag0HXy5CQpLxOMEYIiAn
JUQep1SH25Lfj4zm1evgMyF9XtSCIPAh654oc1pPk/bF6XOC3NvmUzQjOS3ssDsqmBxzkymtGdtp
a4kvwiO5qvDUpzDt1hYfry/i4g0N8XgYbPuQgIHC5zq+hiiKzsj1yYYkxdcYgVCpEy2bVNgo6olW
TXWyCeawfZ4pbYcOHRtzJGBxhkJ26OL+QmIilXTrJywraN5BbY6hwmI7McW6NQq5U++oTCou6+N8
3Y+Gs0USGq6msXtXRxEdZsXCCDBM5W7YldgXtzlQ0mNUw2XPQippykxytWttDdFI31kFLktWDkCn
2KugA4XmhcWuccZiDxIIIgjMmZ1I+TjQvJ/i3HW+NJCkFzCAumehSxnZkL6EBHAQUlfph7TTVnZt
qutJYEXFQFweA2WpeewiPV234RXHm0iw8Ywo6I19r27nlu0/peLqldGeVbiabGYjKb52814Q4N0b
Zoyom14ziyTiaVWYTs9xyErIofN0jlqGQ6PplKekUTioHp5Hi2IANMujaxIS3Ld9utHYhKxDuhJL
e+bzY2FrH6LS7Q996X0eJw+LrISxak1hfHZMvLAWQCyt6iy0jb030FFJ9AOoyu+DkdmbKksUv+gv
MYY5LLPSXsoM6xRzsY1QrlLJNrVt1cwYRfpILCP68wLq0CctsY0taRmgqFV1ONngSCr0s0HSmU9z
WDl7bypvppZET1aL0FGQXLHOKlhWIm9DTkIl/eRyiFXsgmDWjSTYqhFZnTKXAtsG+/9D20Ww3Dxh
H0rWjI84bFSY3ZYdbn20FLX3YXttC8AXxziyb2pu9mDYjButCmARBbK4zSSXFlpDwxdYHfUl4uhW
ulvB/BIjSS5gAyXEGi06Yc0UTvCqDUy9vhnrs1+Z6bA1Y4EaM66eDHkTk2glmrA/BCMrwgo836Kn
LeXHNs3mKtauJC902yCRarT6QCU1R2ZWaMt2VD4IMidSpw+qq2G6w7OCF8hyv6iWsK4tUZHXmaI/
gaxfYnXojk6mNU+k3e6cUSM4Y04Cn09kpk4XXztRWSd4HfTz3A7+MIWzQ44B8RCF2DMKMumXtVYX
hwkXEXvK6agkLPkiFWdmZtn9tNLD+Dt+ggwIsWX6tpq5e6+7gT2kc4CZe2njysNfw8ROuVXnbpOF
sx+nhH4ElCxIlmHA4AVOftHSFUCtp22mIaToRzijifs3HPYJdaEGn3ezq/oWj/wAiqRES7GwYuaX
WQ9CpKhdNZ4iy9U2SUYjfii6z7oRj7tilKb/saDFlBXGeCT2ZPYYktPWeW7qpn3u5M1j2Mm4gtGh
pDtneqZpyVq9Bpx/cmSb2py09mhNz3poAU5PGOETCMT0z7T0mSygDIOw8j0t2XQX3WjvxkyjN+oN
K+TlPBYUR+xQ7ZOZZFuXZeyhsSdrXc1pto+SnJ1CFNFlddiBesbnogH135mqulbMIGHmDu3j2BEn
NubqMZ06H0FjfvDGNNrXeIF3jHtIcj0NqDtj8zYr53vkkM6skgb6QmzRsega9UtgkKQVjTbiyFk7
E9fcL3PsVGhQ8ES3cV1szQbEX6VmX0dNj1bp6IE/sQrZNcfaj02H9b7vqEZ4xf5NwW4Sh9BC4Bkl
Tr9A5PMuIrPZigBWjBLph4i+0ZdJJbvCBuHYsCSFRBIGR3LRkNNZ0nJEdRsWBOr2UvuWYn6f45zu
AYvQAu08a1sFbZ7QqexsB0O3FlClvWtSeFsv6pYja1fsW9QThlz3CVkhIlotnynRr1M07/dpUL9b
Yf+OcajcBV4rrhXlaUoL17gy4t3YUVx6nA+PM4N0mq3JkmNddVm50vM82GehzXUexpzxbfrZbGTy
AOWMbVuYzaeCnamIcDyqBvChmlIZfaivBFRA22XeWNCMb57CRLvSAIcQR0I1FiMy4qhsse2j3Qmz
v70MaW7uQZuhmp7IjRuacroVnvVdwWCH/SRTwZV1+ue5Z9VazPq8fQzCRklXCfTUvCWX531ElkI4
RKsi0qxhfBR0NpsEpj06aOs4t84N2GV3LVTPPAIrvaX1J5v+/4sNt+LqNRgRoiLWtlFCLK7w1MY3
xwo+PeINpi95YyBr+vneLLxffoyEicwqjgEzWFDrujjx9obpOaSi9VntP26KYnzVmjRbTUgwTC+u
fJBZdO4Jhfn1bkpbez+KI8XmkqxSbiy5U/MktP5xT+1jZg9U7sGKSz5BnUoQqWtRTKZcAtMS7bG8
X8Q2cubGgL2kKxn5VkHuQ3f/5cZzMQYv8KFrXa1COOh/SglzXSez9OqMklrcSYjx456WljZjuP2a
OBZZMANFM//nu5O8G4c6L9RhNIpItlzRV658jUnLn+XN48ffbiwnIjIupVcbW2npPw7wOODPh/rv
xxrTW80Ypna4oZp5maVZsLam8fb4tfTx2OMAKayibPF4CT8cMK0QZyFmvNXUSP3SHvkilCSq/Z9/
lg+GEca1EVHGqhhIPnCxrSzbgU0+vbvSf9z77ccgUlio4oH/4fHHx//DY7/9+NvfG7R5MIH895Gz
EFM9/cGepT1fYPTbt/j4WVEIQ8SCHPqc/CqNy9j0A7Mx/WyMIM90Vo4gw0u34+h6lA5fHr+gmN88
va32kzNVOEY0iP+P4zpzwRnxuBuUIB0f//K4p0Vuu1aT7v23hx6Pu/LXHvegj7VbUu73vx3u8fjP
xywnCn9AjjHY6gzCVPA6HzbLL/cePz7+oY/ZgWcpTNS4evFofu67KqKCO9gZ8BeuKGJaW5910UIn
53L/+Jqjx+n229eapZtBXlSPK2mK+9p/3AzynmkLMC1zHK2VcJz8uiomX6c8T1GPH3+7eTyWRzM7
Q2wOCURetNFZXkJd5I2ECRfJ4wbgZbgOoUwiF4HS5SUDUif0AplFAxmdS7OQuqYIe2fawHXAvihi
yn2eKtZu7pBKYaHYcq+42ZoF7eZtkksk42Bv8roGShl91oriYqSUYMdpLWjlg7oIcb6HGrIDsWWB
ph9csE8xCVRLwQ6PZIvhcxbrz7meuBtdpD+5HvsdGuGf7ZInzDvZWeSaVory1RUGuYct5tQgCret
YRxho7BVqhHqhTXqI2u66bX13OlJ+BSa4SaaZbE5Dp6C1I58hxe4GBcES3+jFkevnMYo6KN9WgV8
MxwQFQH+QxxLHZG6uahl2AjRMFmWI2pJbcksOwYmSYJGj2eD3nDfAR+yk2fV8Q6maIMl1bpBGgmS
XqxgEb+aWXOmYrbtg8+aGmqrSLjvlYVVllDvsvP2bZi+M1pD1xt5P2G8TRQXvVYt3omYxm6X83XT
mHWBHyzCyvqsj85dUbdqmwMcdbp3t6PPIjwHKK1GvyBoUwh7gg5OpLNZYBqPwXRHQDaWcZ+aCyVQ
171qWYCd4691DJRt7DOwBzpQT8QWCZ2bIWdvGQRnEh+IFxEs5QtSbp0KyI+HhwAwAd0cCjKuq29G
CqhmByoRPcrM1k0DopS5Lxk2Ts3gk2vZifkAyPZK2CeyrxBtqiijf+5pX0p7q3tss4ycJX7V4Cgf
oKl2p6KEJlHCZDC9nkxf1jWrzlgO7GmzFt8Vyy8agVj2TEPbBohtFlNd93SsqErqenz0GuNFdIDH
QAf2kAPTCyWqI++9BTZB+B1iqmTjxHx6DUmsiTUDW7aLG1fnh9atupk6KYEPePo7KA5kpMBa1nfB
bNLDMCLJy6zXdq9+YwPRcsnq5L1xbhO/iHkIcBiSxE3QVa+iM2DvlfG3uCJOE030Svos17MFNcLI
tYtwLHJ7gpU1+lUKoqTp+Iz7Bi9WQMQ8TZQ82DaTucOCTAgayp2NqmCP7KJu+qxngBgnRRFrVsn6
tojIqGjqctgl4eQtzagzrxNm1XxUi8MMXHzh5rl1nQut/URXfTPLbcPjoRDWUtOP2kUtIG1bE8k/
bT1/AdBnHfO5c/ZOQpZLYlIumEPd2YfW5FyVHpaiEQTqhr4igk4ruE6oi/cem8RFWRdcoEYMTcm2
NOQ+pr4KeAetWRWfTLuYXyIcSGWD5VoRASseldPGQ+OHrgW9EiFaNpWJdrhOk0hwXCafmSiG6+Om
m/xpatWXpHyKSft6SWrjJxhQHnusAAqUCf0nUUGGJvP3LAazr0OuOceGQpIPJOkKXliSZxCunFle
Jkp8CSPHj0zjqaQx6w7WcKhnix5BBxQqdy5GZziXSYs3IpuHs9rrL3VBWrmae/yToFYtjIJEHLiT
o6rB5dVSg1GjQWxTatNKA2dJTlYDkaw1Tho7Oxhv3QHh9531DlFzlBGp+8GAgz08PjnJLcehzOp/
bNZBO3EWjFeEHnilhnFcEGzD0om45TlTj7XtmkcIXeax0JErTugaNnD+bK7kBHRhZWeU/Z1lHEYa
uDnzUz0MdJeA1q4pV0GGVF6NabCPRuc+TeiudvNcx6s8j6YVTolq1cSAHxDjRUDfuu8i019QVkQv
HeX5KOjyz/Z4EMSuvVhwlyMrfc01MT4FnqiOiaJdHqqbuqEqGZeqH87NbrB5+r9XFmvSMfAH4TaI
SssxLNwcmq3qP1ot5kFPvNiBhJNqbrobB5reXR7ApYjIsEO0+AIgpFk1s9hYUtwx2V38Dy9B/5Pb
w3VdBlRVszSVRqDxg5zdI/ynTxD073JyHt2gx9YVMgIoYxSvmMi+ZDrrcwQB1cYrh+gEMRdqQK4t
FdKNl21twDylcHiQYlN10PLnwQ2vHc3lPdtV9SRVoI9q1N9/cLoUXP/wwbmOquKeQIdvonr/o+Id
NwM4+nLig/NAC2WW5u7DIThpBrxKxAvm1hrccjUN2n6wRbRl25R+gSuhYQUFbvcUtKZ3n9aV5kbf
bF29lRRzKP5Y3xGoWCbjF0tgqjHnFif5Io/j2f+H1/8ncwOfuqfjInA9m7fxEJz/QbGf4JnR7JKh
DvO+Aoh1FXcQg0OrockmYNjCB1kieSJLLXPeBjtmeDCPCU5t4g9Lc422/2l0v1lpAmXUdt88WQGp
k+oLV945gZ2wnaoSbE0eWbCBAbl0Wb98vIn/sYBdRfX9v/59Z5VXrOK2a+L37vduLmmz+t3Xvbp3
9399L7q4E6d7zh/++jf/Kj/+RTh4n3+L73/++1/NYPZ/PNwqnkuQhKG76PH+/a/xe9v9178Vx/mP
pjmuR3HCsCn9q1yav5jBDPc/nofnywUz6gI1svmnFuJJ9F//5p9c1aNvjnXLcijA2v8/ZjD59H+4
0DzOTqpiVPRNy7BRq//xQhNaQd6fmNSd4rG+YDIOP6z50IcoZyiKaaANVJNFA3v7QPtuQdlsh5ee
DF91/ok6I4LYYB3T9gvRao3jeax2akzp6k0joaKLz7/7mM8/X/6/94zp7l+9WgMKkGHw8eie9oOf
CbaXXblk1O1IEvflzmnR5mAipAwgMN+EVz21Q7oOKaJYNLBz9eIQsl3NJ+EOu1rpvulUxZG87+Zc
XSOsg5cYHOOSRGwUFsI0F+NIxxjVAzzrhfdMIEuLWjGdoFphrZ9PNSpYaOlLuB1neThh57SUeYzf
SJtxY9blu/ydIXWB/ydUbJjGLG9HKu1SnWkF8VRd2COLeHKp1MuH5K/IQ9YVCDFegVuNG3kogEc+
blIsw+8mR//1RdUmjUBek3yBjxdcj5tStda2ky/l78QcLpSRb+wHA6Is21JBV41mLdaX8n7N/RYq
GDkiPHW6YVW/BgP3LH8nIhS0IYQtkm0Flq3gSpFiUmzkV0MeS4DqkrfpIqxMp70OJaQe+K8hrJG/
NmNvR9rnV7uViySOEaN9RrHkB3jia/62xn4cCrzlxWrMvaM8nJ4c+qHdmbCF5G+k8fip5rfLTiAd
4mnHTv3Q3WYRpv3SMMF0HEyEPfwFaU3HgOd4vC6evNaQa/zyVuXztaz06bZtO9IMi4GOEhxjI3r8
/7Sz1G9twuag7tePN8BxTCjrgRJT50SGzhPLJ5fvwVSSdU1jQd6XHyHxkhv5b21JRZhswfSq8tJY
YN1M9OZojCBhZSYQsBDEClL9HoBHqE8Lm/tDeU70awB1WsV9p3Z+TFaxbXVr+aP85RYtCurbnVAb
molE/rKZM5Nh0yOD7kHyyMeDWYZlB6tk/hrzHPK4bTpsYpa/KYeTh0DuSCAdC1tauPJV2Tr711/+
1NUpCyIETccEqLFJwgz0HP6tloddVybvjKPRdCTaSuteKONucv5cvgL5ZyP5B94XzVDWqR2gJxAb
0EkATIbynifawqMsgtgF3gMKpQoMBsVeI1rdhwk2Z59eJiW44mLvFplRfaX8Ds7BXnjCOAd5dhsr
G3qKZSwKWl1h6xxaSGgw5VnR98suITo20o899YZV4SJrFDXoJNChOgCztAA/DSJCIXx3mSYuYHh1
fC/McJVHJHTaIRcMvqhzphlrykGcZ/3aGLtPlPyWld2u+3LmEzSeGcTC/5lDf54K/2EO1ZmyWLP9
v23Ul6j86fu/9m12L376/eT5yx/+Ontq/9F0lbUzE6SNrlZOkb/OnrisPYrfnvarx/pXI7X+H/4C
r6vtavYvHutf5k6Tw5mWqtG6lhPx//nf79P/Cr+Xv0w97Q8//34qsp2/WNq7BjMnr4HXZfxoX63p
kCFb9Mqdgq+OCz76KvzIVq/CJa5SDQButhTVhdEMS5o+qIS8iaxb/HHs5rUNWcAnqAdhjqdguLpI
R2PdenMp7lOgfHJbzncLokya3slIOTolAj+FySE5Rnm5b+VuNv5UF85pTDx4++OEtKxZeN7QLWrq
8AAdZ5a7Nm3B6lM3ov+ZoxT2+EggUxDuwjw7EUROEcEFjaLDPUURiL8y69VbPx+dxjVxdvbqslZM
PzVQsypJW0uux2LQrA/q1YdC+Yrgl3JKpN4UGukeaUaMIqRudTAwoKotykHGaujJB2JQULCtc6oy
GHz6pJ3TjHwK0/lpEM6q8ehDxS0MV7s1EeXnR4TvtNwJccEuzeRy7UyeOyFf08m/j0RIKVSZ5ij8
LqyVY8CrDiwaqHD26HS9OFBYFpRxjmmAOlbm6DqTsiqK4dOoZse4y45lYYI3A/xrweCl8K6M4hw3
ZFjHKgLO+VB66tkLVCKPrJ1RiHNQ94tR3zS5dmsUgjzTZt1SHozt7Eir/oN8b0CS8WvQsr9w+6se
WW99Gq5zvw3aNTaHk2PgQptSOCPJXWNpRU9256XFkTSnS6QGez3cEy2KQ6ffwI0+9mImCkgcEnvc
eg1KJi/2m0RZDHNyZKLmrIiPFUJmSrEACTedSYWydHY6KCGrS30Nf9Coq2h37DeUqxtHEVC07GMn
XtWMZg6InQ90rSnc+vKAR4lCoXYIkPSOBS3vJEfARb+JOhBteJ65bMGyZZPG5qVCmW+8US+9UzZ/
Cse152rnKrJ2lUTmsOjR9NBXG1yffMMIsW99i4ZihnaRZh9WGH3U3XSRH2OlzLfa5aQ25yu2hyZV
35F3EO8tc12mrShoy7ka5Qbs10yuoTFeEIoXIMTHAwoMGEoguFrD8ydtPE+zvetF7OfGItWgcMzW
SY/4BKvpoEXEVIbigIvuww07QtkmxBFwg1QzPRrWfJPn5FxbOxXko2nFsEimd7fSj667ntLpakfi
MlbmW0So+Uz+rYGjtamT++M5gC7JwsqZDiUODdQrfR1+BBKUmRXTNpyyu9Tz2Ga7BvThE7S9SgdC
Zjj/OnEmZgRdYvxm9clHk7YMEh1+xMQnBOaomCkZVgk5HvEuwPuDQ/o2zTCUKE5MmEZizLUpVM06
4VxVmhegX0MybdG8XsysvzYKuH85HLjfpmi+eXN/GY1FGU4Xna+ksbN7O3zxROd343xz6vkmv8Fe
FYi/06MZ5Xf5wcjzEab4xYnHFSLJWyuwjCNdHUZQDLylgHSdyaK27Jg7S+erUer5PLbqGcTPtkR1
PuX70Gg4XrPyeD8pOtEEteE4Wm/thMprtnax6X6DqUcYR8rSvX/plWglz+00nQ7ytZE43i1Qo15j
bSJZg5pYUhyTmKGgj+aDbfW4c7jW+7zf5G32MZkmC5o32q9rLZ6uukauGCeThzyijvVbQHCEnt86
PiljcN6mCsdKqs431dy3ivcSVu2msRJfSZpNCXK3LOaz0yBVsaZrrloQxtZVPp3h4N6cZNzSMmKU
KeO7GyqvpKB8wmlrncxGfY9QjMVBuBro0C4N1T6BXHj3rOBzYaF5spKPrhAHvUeIyMmshPG6E34Z
2idMjJVyRoz+JN2ZUHaBW3W7ek79zLVPpjVc51o9VyxKJ3nX2lnGfDC+QQr7JHOhugZIl54d85rX
PnF5iIhTgk/aztRl87UFed/384HK57VtKX/L8PpgOsBwPMr/FHKLytpXsPAyaTjUorRDbfXvbTCd
J85NFHHXWucSS8xqGwDaahxrJwcrNteE1RFhRsJzJluOVzlgY8lYhWXy7DGzdcl8w/91J8z0sx7c
IIhdjQBuY2xO73r0vY29fTjZJ3lJyjEBRfEpSvjuuIhanWtMIxBsOYTuW9/jl9NACbExfKt7a8ec
SNKJ2l1s6Ds6AxX0MhxPCdmW0zUrGN08RFSTA9LesLnU8nvijVwf0VMT0bhLj7nunB5XHBJvTSfA
LVDMr52inCDuUWRSoueB/BGglCN9CWF8nnVqRWGlJ/6kdMZCF8Yum0JW8lb36ib1XXgdZO5Ee09C
O8TnBpGZ3tYTli6MRqPtY6AOn9JIZOtYCHVty86VY/tMd3SVZgTaA6B+QilAwKZv+TSdvTIVB1Hm
h05rvxoKdSuDgG90BOy7g2LEIp3EwLsLC0OAqWvzPlOv0xgNvia1fbFt9j/fezwm5lhsRyDXvWMT
BZfomxlhkp/Lrubj3uNGkf3Nxz3TkC8bcT1NQc/tWx91WON7TviKuHxaDUb35PRYXGkW0FZEdr+k
VxgbS6+ZNf9xM4pa8/PE7DbBbL1qyIiw9gQ+tvYNhoTXKNZbOJbB6LtQyvb5kC77bKg3QoaZO1q0
F0ASwWcxhPTqru7sjeYq67lAuzKn4AiU9QjMnDmAQvGb237YJCakU7YWBQJcCW0mT6peCUBmNFnw
QUfjOifplugDpT1UoiTOR970NE3BANTzbnbakxM104ZFEZJTQsUREG8yJToXpVmuWX/d3IWXWfeZ
HX3ELMAu1703cPHXGApdn9CIr+jLlgU97rUGnLNPHDT+9sRsnJk3MPPdiiyJYpkrdspwg+SpgyVC
LYFPJtHfMyX1h8I6uSZ6t2hQl2nj7tDFv/UkryxmLvOkYfCQNC3RX3JvvoQNOT9Aw0TAQsdEaEUU
ZfdMypnHYKOVAKkf6rA6WIjUeXOgM1vEUOiNuKZmecrsAEQdpXwrvscmGBpaCkinf7eo/4uSjab+
uf5M/ggZPRStHBWDyg+Yl0KvuqlETEccBetk7D9LgvhwD2L2WzSOaS+UVD2UsHaWWoTkRCETYaSB
jmXuhd4Y4XbzcGoYjAYGsN60yY0k86W7WSCvaYPs5AAzDOc2ny4RqQ+tqz/VbvLFA3hZFRhBE/UE
TvNVuOk9Qam9oKJGZxVaIuj3TcnytICp1eOiTWomqoHxhc+s0FK/b6ZLH1gn4bBcmYf3MmhR1baH
OBjfMUPc8yy+O0Z5NCmaVdgqFRPllDOBt9vKNSbNpIvnDhet71d45jZ5+VUOpWRs+42CPnXuNuQ2
H9B9bHNruMi1m11NtzpSzwxDE1Z1gyVdEXH1YIoMGXIWoXUquk2o9T6Bf5d8GN9FPwEDrtdWKydW
403iv2VYlR1gOCnHm23xjlH9HV2D3FsWkp37LQVUxBnWrf7+i/Z+qCNS7nY5qfmfZkBQ0X74mkdi
dbJuHAr8W1SdEGCaFah2Zxy3cgbDqXs2bcif4eHvn1a3jL94Yl01TMOiv4kf44cCZk3GlaGbfbHr
IuuWN9kRMduRwuCQ9etR5cvI8iOuq5Vc5aXJQM6KuWsMDNiC5QHrcJ1lotFaknWwKnoWVqyaUxbf
jQqoCRW6Zn+zme5NTOyQLjYuy3lnOss5uEjdtwHvxVgnvlxwjPERoeS2HewtKgpn5KrNPGsX5OI9
DOxTpBsrkyVoIqi3VNnRytVbXqZ+wkmXIEIJixHjo7XG+tIS2gS3Y9Wk4wWo7o7VbFnP77oD3Lng
20wkLAVudZceC4NZA0fFlIlD7rCwN1kZhEZ6l+/ZmNXbrKm3ZKYb1/O9pN8UJzsKk8GJvyURYB0R
kqNTA5mazA9tcXAm9dBx2reMr7O56uvs1DUr1wreWLVyxQ7um5xHwwE0ahTR8DZP1Zx/yEmbnLfn
gpb5T2XtbUlxO2pdiXfno8mSTTfmRzA3GLPn+Z3iqxFIQRyGcriV8XRCTyZR4ep5too7aEVqlOI5
jALEw5gtFlFNfHHmbVoGZaB5vsBSCFXjWEG5F4lz6ieg78I5yb2VxqpSrokECQ2kMq7lUtEy2WPw
pj1juOqpRu029lWHNV/SXzQ+1Jhrg+bcKQzEWf5c6eKg9oiaMh//2bFg0wOBE+4zyqwIK2AMW7AM
EAp3mbkj8PQo13+lM17NbnjWxvVjqBX91RXju1YmLzNLCK1XXxRfLlh6tnJqkByxQmxRvd7NODkS
8XolzflumrwqxXpT0YQu8kEsBVa5TRriXbDe5HowL/gFrt5Ctd6wc+Ptio+o+S5VRJ/ZfgotjpWJ
G4LmN9SgazAWay2d34cIPyNZhEOR+8qQkKLCatdrNoTjkILkxy5EF1aEVNRYBNdrZF8uC/eqEofH
Cc/WXOnHbawTgTbyeTJ6mcxdZoH1nTkjq5yTl3UrVrq4X8e93HoVMMzllmxoySIM36G9EVDDCSf3
CEllck53MKlr1hRTzkaZSRBg1I3AlHFBGDZ2bgb/mZzcmr0Rw7Fczc5V8P3vhw/N+BPzjXFLdyzL
o9fIIKL+0FHIhAF3yrTyXeuI96Llg8QkawSfWY0xLfeQ861puODSJWYclRrXaMqFJHdI8sRqI0Bl
bsf023lsZMgmvWSp9Ri2Hwdw9G84rN+HJv4oPfGeuATRWBia9fjFI+1Rtd1wkY1p88SqZVy3n1IF
c5iKI3aKFd03B+acolHoBpL+40292Bk1um6j78+5U1fbUCdP06ogKLgzCSfxG5mT+hPBMHT97bwB
HVTfQdgS15hUWJW17NqUrNi7khW4alTjAg0L1R076kmrLrcjRFyPvVjSiZsHxWAYPtQGICiO5w85
vuBx2pegLEaUmHJUR1RwWOsMTnLMeQnxkas1sqwmuqtu6rvDeDPU6TIl5q6rEL9p/gB6Ts7hWdwx
DuNOtbtVPc7wPZh3++zocUbK6691vBfNeBnYfWe4GuXRuig+UklHbRf76TMMrHXJzlWeFaljnuRB
PHalDZsgXO8XTEbkwE0+4uutiUpDS+2dVYp3oII4MOYbpq+YJdIGO1x38fD6qk9x7agrJALbAWGS
DZg9rNuPrOuvhj2d5QXdOdSx/uH0+3MR0dMdGnmmq9sIBX5sE0NqMPtkTEvoHOlHne6hhlwLxpHA
nU4NADdFHGqqTJNTr//hmf9iWaZDGgBwh6lIc39UJpDfB4tXOJh2Qu0spDtJ4ErOVqCzIV/h10mg
3iOlQHV6klPiPzw9teA/tB1ZLsCfdB1eAUZjOv38++/646PjTPTfq3Kndyyl2InJlY7CKe2pjBrj
xTbie1vuu+kTloBDY7Lno+xHfs/2H17In9B68oUwAtiUtORIQIH59y8E54JHGxGDnFway0vdom6T
KQfUCc+iomwCHdMhdtqtrSVxBATY9Re55JJLxCyjnAdEMQYqVTmvf//KnB97nY+PyLOx2jpoN5wf
2Y0VRtk5EYTdAPAq2IgRlml8UlrM8NPIsg7RydpM+2+PxX/VUr3MkOKN2jVsz6WV3FVvejcitkeP
4plrzWfCpmzltcrmW8fG3ki48AVFGipfdg5XmrWOLNDY3rhNE2sXsT2QNUwVW56bTZc8Snw3Z4Y2
uOz4LkboOFkJCCgaLknfrDWuVfKkakoDgdtvi15sccNdakFeC3CUFNmYlhHyPQQbuY5SyROsWYZN
eXhTQvGezuortLMT7SAYzM3Z1fpLUOUfBP9y+OTeoNhih7/UTfxgDmfNIlMDKoZUx7FLpTAUhiuG
4eIfrtC/Oj1MDTynZmuqpes/nKd6Fnt5qbMEi/QWlZh6hk/l59jpZd1xumlds//7r10z/up7NzVD
cmNdVrU/glG9EaoT/1js5HKMttZLkm/sxLgl5XhpKQtsmJnvYmLOkUB5lRQrmgF+bea+wVCcDdZe
+7/sndduw1qWpp+IDSYx3DIq52TfEI6kSErM8enno7vQVdM9g8LcD07B0PEpK3Fz77X+9QfYaxXG
qtlmpDIwid7t5ddO0afFIALXpe2wVzpykQwkuvIKeTvZGy/ouw2Ndfdaj3SLDUDV9LwdqQyk+81a
ba4Cz02YacpKMKPnEi4mcg/RnjqkFsz5icjBxDdgeDIEhkBEwcD0w5/q8deDGWX1aURUgDjnO6YG
MbOXEkfW8/ljQKXcdwY9mDQjRY+ZcwgPQc7dpkwbVlGwCSAukdKXfElwvkRwJrmAtdaEuxcZNp0e
nOHR2S0ANfikcpeniIcygzakvJWA9Rmt2gTpTadBPEu3z6G6lQ3HsgxY9Xow0IiOWAVOjkNNuGj5
jqcyKhGfm8hQ7zJlU9cun+qw7oX4V5DzOWobxwgbb8jTDykNljq+O8q+zxWMDGfzgV37TybZSvsJ
DAfPWQ0uxmDqDDPRCUXOtLncjGy70bJ4HXqZlp7PIXScgkR+d0qG+IRSX2pXnSF+BYa6xafg3x0+
/4eODa9E6CfwwnQkYv9taY+6kBWqoLzmE7g9Ad49l1266kGOXQXdjZbPX/9mt/0/7frQlYEiDB1Q
4I/19S+7fikPD/ITBzbbBLi6Aran//k3989fxfa/U8dMXcNmD9YMUqb/YZb6iIqkTkWRkDCjJc10
VjHiSsdz2eNrH5qkBpXWIRGL44g91mDQ+UjiqoqS3wmDLE2KEQhnD8V0CfyZ5lBzU5C3CaBwK6t3
nY1Qf6XLOOJvcPuo4vjT0HiZoqUtA++azMqnjTghTqgJ5Suh4SzFMgkteaTlfG4qDUW7TjHO9W+C
5ENGl1zXEC5Jyp6aSF0Zr5GpbhNK5F4BsKxem5l+HDt4C8DA05vEknlZaNp2ULRzxkgH+/vWyC85
8xfDJCa03ydKvEFMdpb02T189itDizd47WwiWNOQ21dT8TYVVOJINPKsXLM8VmO4wziekpxpilzS
jjH7tPo2u0mNTsBw9HKbHmCK0vV3xnEhDCC2dD5tnyxl2bRI7FpipDGfSv/p5UT8YjDgm91fWnOG
5OgmhU5XI8KPpuJC1inwXgL4sNMOPtWPf8vg/3PX/s3cXVIxD/+XO+Z/kNcW3x9R9q8D93/8xT8G
7pIk/QcXln8kmiFNU6kb/zFwh6v2H7ICUwzi1XQ4/RdZTTX/A/DExMcGpA97Yomd5p8DdxPwD+or
RsomImvl/2XoTnU4wUj/cnOL01PgkA6fTpE4JP/7ppVIzGMJ3mJiMsQtNKDMhscaLnDhI9Evf6ST
w3AkYxc9/cgfdetpYXTUmNEj5nxUMm4YPPz7EVeKblWE2zG7w3nv78coRCDd04+/f836CfzHkMZL
O/kxV0pksH8/UP+Xy4ci/+Nf//N3wuvph0G5eiVhltImIjl7/JfuTMaIO7XU0sjtQIemQp5KTiyM
zn7x9zBgwIJ6UNdtlSyAQoOOJWDxXIRluqJQmKP33Qeq2btmXWx7E89HjmDTmsiDNpYzPM2fmE0z
w86rDU6u6mm/egojyXzGnlI3okPBL1q5qS/IwvkklaFixorbUTQNCvAPaQEGYCYUcrVn1tAsy/oF
0ohcL4VRlh+HEJaWoPOewti4NINJDJhmEQEyRaiPkpVUqNhnk3UKlmTPlOAoHlZlxUN50tYpkM2T
Bwquv/cpTGK6v0cPxteLANxt0t/+/ZDGIvLF7rHr2yqbP8ph/icIwpWoSPpwWaAImfdyi9Baaz1J
Wxj1B4SDSYmME2OF3R0WJ3nQ5YtwyqBV9R55hHpCT052Vf38T1ldM1mMSB1BDAKVBxFxxmv5zx/h
pIL7578OkxrPeXXxoacsBY1Bbvf3Q5yUdn+P9DH4x+9kWr15SrX7p9b6p55Jn7Rgf78TSNljRAr0
HQNSWn8yvzqG6EXyiizM09NoQaZiHoL6DkGUXRyUtVThMm8xQ5udSKftv0sRLBE5DdIcYvm8urVa
wZMg6lupR1yTLdi44BjDR80UUTgVMsHTzZFHZuObiv28cmSBd1Ya45YdvrkoXrxAW8G6SiRcJq3X
PfmVnNEilHmDXDCeuYpi496BLx3zRbsad0p/Uknsnnnw2ktQkpKqjnyNPHKkehkhcLKLVQ8/WWRE
a8k2jgTtYvwUL1iYNaOtIqw7koFCLY+u6SWiY1hp4gLGiKh5puwIiFWSta6uw5fTsgpfrvYT75mp
BIUlF1ahAj4ifLFep9dJQVVwxTYcmh1fGxZXhE+OhBf0DqMtMHSEX1i7uGSGF/BVEpsQp24aDtll
uM3Nz/z76bZ8fTvUGwftKoAShm69rk8tci48ApwQ/6/GVwsbbX8ibwbDDogSW2WHnETyI7/P3yAb
uh/keVj5Stg+e1tVrfytIY6LWEQkYIR4IkgfGJ/aogu6EHKzLjFG6Ft/eOzzyp7InD8Nk8ryC6ad
TkgSQV3Jgu5q/BLJxSSgISGM3cJEnT97mjbuToibIfukbrXtI5/UY2TnobwEeKa26FevvXxRbk8M
uhlT4aaBSDV0qoMikgFp56dgOS7a0hVfLqYtSehp3JvH3JjDZsGmBnGr+MSA0E1P2pqRWX17feqX
1xVvg11MXBAAZ0O4yZsJyj0fUMhwFQnqDnxcUBrdIeGsar902caRz/AfGxAmcT8UzhPU0nSMs7IW
7oiY+TAsW/VD/enPRCKGK22ZL+oFrksthgUyM3Qn/c4qL+R2CPz461mAWYFLOFCEFHaKuXpNVvQT
0D2bQ5Kd2nVx7feT2/C8vJfYZJk2i60lsHHLRW1+tXSpjmQvIOV3WVCz1JNHRo6shBXDIoybwvdy
5T4WouZmZ5S7NNq6jW3o5OPydCW3PqiRM/6aSzxJoHkSRePqNlObX/MrOiur6kf9Vpazj8e3eWDf
GRi+n4jEya2ZTE78JUjnePXJnSNmq3xfKX7PwOsW4BRl43I9uBjxUhmqOwCZRbsbJsKB3SGdH63q
Q/6Y5JHp3GA9PL384UbfDKk6vCic73ZDtFG7yXtXu6l4ydrF02s3+Lm52DhUrpIQMmwFd7yFYjfd
dAjrCe5c1U55LjY1rDOMh2p8DufG72v0hqs4ukRpK/W9Ut7YO4IBdzSwxG/16aT6cRa5PCjXYryQ
P4bRRnrMLcWRy9P1GW/WLd+wclDm8Xcd+tgrP6xknh0lYMXKrT7Gc+xJn9mPyRZqCRBdNa9jlMwW
VdrxfbjM1hjNsS12fuhilIMcBnmqPbs83iDAwHP22S279xa3kUW+j+u5hJVg4HMtibgPgq0oLvJz
sJQC/1XP073whU0x17cToEEsufdII8NWkzvxYfM6/bq5omKBqyDCF+2IVfMI20LmCR22Qo7Yr2Zw
hMmO5qBj35GW6TlmUUJtIIrkA1p5ZGIJ6JLEqZB1F8+TwNUO3N6H5yb+JDPR/AqPdbCc7XQEfaPy
Y8iJh1tARGpof8/aS1xsEsk3TwL+x4LH0wST2ZBNsLUuvP8lEfUeYYjll3Sq78EGCaA+INC02tAJ
rx304uxKI2DlJZ4xVoKhJVlb0nXIbVE8VP1OF38jQnpTJ8RVhN326QbqCqnvM/2Bqi+2DnZH8qG/
5w/LiJCCWfppPAXtu1z9IC4FYbELskB1T+EWIs2uMjGWyC3tuec5VFy5xN4lnY/NgikfP0PIOgQE
m7hIcWWcNHiP2pvaMppaBrCaf9MF/+B75gW9K/Ue+7/oU5sto68QC0frjD/qIUzvibqR6YWZDtuY
3izs4F4uyb96cPStxIJhPCLceR9+tdo6Tu3kuXhBf2s8WNky+jDRkzMXnm9WroSHK9UwofAZtzCu
rAjofC6kbJNgC7/jzUrNAuiZ2ah1KV6LPvMmoZ+jVgcdYziy4JM3c6ks46O2GubqVtmNu+BiLFnR
aCJWwp3gw4ItJsGLTrTzO29hchCpdniiRJL3UrZ5lTpp7EqwpB/bl8wo28HYWXrZwTF1u3PmzRwF
wZWVLqSX98hx5LyiKE36dadiKWUTbuAm3rXOsAxzZt9S9EU0Ho7k2Ekp0LkyRy1to6T8AsUJRXq+
lXZk6P+oMOWzi8+atAq0mlicRcK8B3xDhxT7xLgzbpAhTsfnMfOa2UbC8Bj/rHSjBTb/fxCXMD28
EFA0FrO5ktV1ZCPCjpMMXuu5i1BSU91a5iL/yQqnvAh7Fd9ijbgKKyYn0bCQtsY/j+QgxzYP4Ye+
Br9OXFyG5MruGFQ3TqL5guokhVtgdqCszOSqd3NZtoHuQqJav9RbvjHfMPR7HfjtUPpEZmDzsjWo
NGzjViAudPOjvGpHC0DGNz7VW+aI6/Q4VM4wbaf1rwCtdBuaC80r/Rrqmi87pq+4GBQdBL89jG64
F6Rls6h23Up5K+YHDcfqn/K939aja+xynoNM+xUzLF/LnKjBK2uDr85dnD8CJig2k2FjxXcEIklC
JIrmx6nN7CpwZMpVk15h8TLcNrkq+4LmH9N12X0lDnPM0hc/zTfx1lS3lgTQS5s47eHppYlTncD6
xOld+NTss8FvNKyCrHQJdqbZ8UFdpYfh1t3KC98/L/ZoVvkB/Xy55eBoe9eGFXzuzhqxCashd0Z8
mnt7TLd4i16ly/gT9S72Is/XZrxgMo7pV+4AoaLiDb+aff6hemXF0YpWgDXkiBA3EVITy3FsFuFJ
OOvfLJzSly5ifTMf9uwqKT5Kg8kLrXI08WaMp5qihHcCHGZJ15Qnw6qWsM722EX+LPNn5MOudMWT
TBtlb9Baa1yEMWIli3uyoXmPDzXkNqTVjZvCR/QylC/J8aG5TetrrVU9PbSxcICUD2KsM8WSPlAA
77JvzmkTV2N0s1dELpGffY+u4GO+Vi9a05aDC11Vsasv4ueTDJm74T1EL3l5EqUnYt9qg9F+MHrP
jup23x7LYymTOGK3zEohBywwKurgG7Lqi/0gY2DvFScwSAVHVrfb8QIkroSpDVG22MutTfx4hdiP
v9e3sugwZG4MC9swyAgU6hpyxPnrqNaLVCenz0VqzYKP34fKDrbJLrjxjpqh42a2XyFWln77cpiq
0zaZvzPKc2HJZ8nVQwI34XHS88/+OW++C7wzu3ta2qR6EgGKSBnryl234Dt/5pa67kYIAq9aoeaM
DBIHSoWpPm2ZsYR9aiwVWFrLvFnEmYQ95fRDj14YsQqIsY3yPVDSdtlGZoOLJabDf4/+fvf3I1T5
r6aI7NoySgaZdQazqtFsBY9dp6wQqPdKUlDt0y4vo8l34+9RJ2Gp8vfoKQi8r3j6L6laxX6SttD2
xAdOt9Of9DP43fP/61+rec4oWoOUWkMHjCdbW+EOL791ZZLKrVmV5dBX6TOb6QVlA6+Xh8JXbT4q
HzHwkrF+PVfHwWH8wxj6VXDs/z1Ucvr8ISXmQ95rbLcQ5bMbOoKfB25p3P4bWrSK7RHpsl2X/qz0
n6ENbxM1+URJ41W5k8EEEcz8GAuytAmtWbT60sCl8lPDUH1Nx0PkhgDvESakRYIMJ4VNcmwme1Xs
YJRAM7lpReK2od57pubzpBP3acPsw5ZP2knZ4NKZxSvB8GYYC4gExrrPn9dt2AtuTS1qPi1eg/rz
RmhxsI7scNO8yW80SHCO/Oc2xszVwsZ3jgDnMEQO5PO3ZlO803VC7Yb/HxHulFhPg/k+RCqrvRWx
o73B8N5L79qp/hQGJ/yZSNVY1b9lvt55Mi70GgoxHDpcGaL/T/sd72lS8/Q4+zSc2YE5fzvOk+g4
Y4Rg9Z8v77Wg8ID3na/rtTpQJdkV+Lpd35P58BN50ntM3femH1QH5z08N4dt/E1RTKfXaXbwVv1k
7wVC+sqOa5sUFmnFl1f8UFySLfwWgn20UzMlX8sTkilUdJOkn911rXzKnH+HyueKoJQqNk8X84PU
iTwuNyDnsB9iC5T6QFznBlm7sh2gpOA/q1sKE/nBEr873DxxG4Fvs6vjOYnwePngpwoHIoOCiL+7
xVONx8Kp7oGXBzZUmFrWkUVBBoQCZGGEumZVElr/+oyjqadqbxFfZ8dXLbhfvd2zjz3WwRmBvJ0s
tMUoWskm8EpMBb3HUpmXjYVzQ+MjauQSfPOshWKPgw0RCiN72/xEhyGc6sjFujKZ84ujcCygYEBY
g7jN+X6kf1ZW4CjSSmJjOcW7UEXfYc+w4OzcGDPPt4pY6aPY2awVHZOZ73ye3sqADp+aCtcjRuxe
ykF+yXD4dtRluFLdEGNYB3kF2o0j9jL5A2UVIIzFrzSSh5gIwce1zY1IBILVz5tLvJtljn4rlhLx
GX66y96jU4L3BKZR34xLDgGREqRnXIjXDYl54Tt328++slG+RbeBJJ699nDlbzwvyYSXBIyKbD5H
+bSelNQneVHO+xtXo/BNL98R4WK8yejfLrnkPjd0L81UBM4f7/hbmjQCmI41mScoC+lIcX7Iny6Z
V1z2PHNS8kSxLZgnjImwhU2Yh4F3WTUGfANjp2MD/MTB+STfGbXZoWns4JRFbvyhb2gHngYcdVsR
NrNyIdC7f1H80Z5qfr6YwDKJ0ZNVRu6MDqX4QwzACPBNvYq/xtNv1/SRWEZ07+M6aD8iqKnY+HBO
oJ2UfLK/kCPSDDGmbz5mn885YtAR0AN0EgcRnDrC0ys9z26eeO0X+e4BzIRXhzQntywScau0iWGf
LIrBwW6vN2hr4eiTMp6LDiHF/SdeC9JqmJwEyfWwq/dpFb0bP6AIKgAMCyPB+AdVXeNwwZsDqIBw
p/mefbJIojuaoF6wi3dldGaf1XBAexTFHmq9+N78sMVFbxjoawgdUmq1FUzOrUCwNr5/txwfc5Jj
trwvwImFdkDTCsoV77t3OF5AGRo+ipRgs1uSg0xapGKIP3i2VO8DhqR8ad2GAJ9xMtS3tYdt/Fbg
XymWKtbz3ViKka0+fQHYJ2TKuTFppsns+AwMT2SpbxTmjdfRafx4p+N61ljj7fluHofZ9pnAPHak
KRbykCZn7Itet5BAi8RuSz/s4IJNMAtbqBZv+4CzF3AoXAeCJ5/EGTJK65ix6dE4ADqAExRgqOvx
1u6zJZ55J2zLuJyZNR6Atey+drm65Xdy4CYJlZM+4+Akp2+uGB5DmGe0NB8eO7TiVBcZ/pAOkjYv
Kmu4PA9wfIpN3l1BvTiJgtk+MikVXI6c8lN3sfKjr1opN+5dVLLDJt9p+2GPPSKDZZNdaV1RLGSW
tlQ8zHkJxuXpDo/8yHUsusVwmXaK2I5OXHluOeHWbFLj8CDShR0WrUf+yanB7JU8X0tBgNqw866y
S7Lp9vo7vELYXaEj/vSosbjlkpXw2cycBHFONB+i5WSzDhL68HodUpXVm/uAKoY0bVye2kUm/Px9
31wYqFGHlk3AeIPgaUe1/0RwvaLPDvx8V+UeM7xHD+MYw1lLpwjBziyzSzhxNJ845RQDohvSAmzj
h6OWaDRI8kJ61+IVJxS7KAvr0W10BoFPqz53R/mHhL72xO2maTb8dCBxsLtYcGTZI85T7lxeUFUd
SSfFBWYzOyRhCFa0zRYY5UaEWjbc1tbrI3oitqe9JTHmeR/euw13Ghu2CNaFNhVFnLRJ44s4W6WK
nS7KheLkBInoLKdsQYfKdyUoF6qFTnfHOXetgCeprwpHUrkm2xcCKqizV5l6Ih2B+0LL1jDI8pXy
PutdxEjpE5fHBRbhieEXMN6f+HpbxvfDpT1G44b6x8XTVpPO2uASUTrMOPfcEsV657CDnKbPzM5S
uGCdLEdUKVA03ed89plSp6BTkOyg3UT5nESo5LEcUOlVdJUc27jiIRfChj+z1c5OZfeBYTr/FT6n
6dXpgRjuCrZL0204NsrCfdAnY9b58swt26/Vudq1ZdeihpJXEEK577ofqTqZBrJwusuteOFQBBSE
XN5+Z4cqXGR+TNDKnoui3NRLeAgv6veM8n/bMqQH2uwt4vEQzc+JTZqwXwcBxz5cVb3dZgsye7hH
GYSy8DIfXGRipF4ybswYKI6/7n6ovfA8rRkOoVLmy1eJFd9Jn0OLD5o1fvZ8FZRzh/pMlIhxHVw0
VWPoBIeKjWSCoxO6xWxB6rUHveOiLZ8fyRF1yDuuLFrk0dyXf4B+A6vyRlj9r1nOw9EmCclmrPNa
CP0XLKrKD+fGB9uvyrK8cEiOqiee+GIDdFJ8vT/U4kRx13RxhBjlG+GDIz1ZEuG2NDb5XZKs8Bfh
9lB6o3Gpa5ylFGwlybcAvwt1O1gmAGH8Sp2AVRHIsgHTeW7p+d91nYkb1Z4M+y53isbpLp0bXp/c
ARR4HQefN5H/ZzZJYcjHfiN2YMbFPM3MAiOlUkO4ioB22a/lX3ZdkQE6PoG7cMUqq0+vb9WFzkgO
d89KsPL1cKh1N/jBv5AdXEPADQ4UL0eGH92P4gzLeF8cwzmr9Ys3GRReVa8BS/N8x0UulsFCpXTz
Z8gUadvfjWuxVd1+9fBTDyPparQULOBh1djNL8cyttzpGadLEiNWCU3JMl1LO5hUw2DzX0VbcSjO
j+xRpULOiIdaHp+XfjaVGYFEOss6yul7POw3xWxNa9d+mp/cnAI62huLRf6Wa4fvz6o23TVYvnbc
vdWlv2Evzg3l8PV9v6fncV2eqgubIrxcDKDkMxZ7VNgL9W38NG8j1oCXJLSf75xLM3WXNvjef3HQ
UP4Ha+U9KJyICKMvqhMhsl8vv4wX0fFJ+XCeHXIAnVMi85aZ3zvaWj7rrMlbO29+UvqeZbpLNv1B
vKP1I1dltJ7r10olTyRgdkJOCL59JJEwb7HkBWk+m3BfUNTMe1fdZS8q8JkbX2VPcbl31g9XmZve
a2+u+nl/7O6Sb6xLtiSapS1qHZZuvQMSZ1AReVwNnA7IWUldqovIsKRPbOXbE3tkNe0bVvoplVjx
zynfsewTJ8zZgD9MN8bORzWZuyVRmiP8ZPuxnvmmD0zQncl/pJlGlA2orxiOMXoGCG9jZ/1qgHTt
Jqb/NBZZ6hmnBlNxmM+womxeIIGS1jpkg8g7IiHgai6Rg+VsrBCCJ7Rh2VAiy3OiCCkQcxfO97Jc
1u/duUUwTFjnvbc1h4tOxYwhGsKf146uj8L0mCm29I57xyK70PGtGAjgD2/pFwwUzE26zSM0XTY4
H/YMtBrVmwjSyqYfzjOa3NoRPoJ5d+9/SeHs8ODbFHeh9pqv+hrIlgnv7lDUNuI8AoJmV2MlfgJc
TQ63N2FZ4q16hDpVurPaA7rIvmMqJN4VaL5GQybOa2Wpjdh/YR3CAABwkwvu5hpwCFpFq2KMh28c
ErF1jXq2AU55n0U2NFpO6NMwrhVX941TcQ9BlBhBUYzrg/sEjAEmOarJe8snIofj/uhOM9UzIbqz
dMDm1yDpX3Ns7kGEjlw2xEs49QG8WYgwkAUPQORsI3MiwIXv2tZ/lStDjwDF9eS3zQRw/tgrIxx4
p2JZ2HhHFMalanwUniMrnzY4taV4TqCHjikEmSY+2mcc32HFkZXKaNXH9tCS7PCego+pUHBdVZ6+
/0dJjITVH6UBh3EqDbJ8aDtp8YYdEgltAqWyvfHVYdfELcENNWB37iYbdu2Ubod+73vwVG5qZov7
YhuudEJ1XNnLl09uHkplDpJwg4bIyz6a6+yzXsetRVxc+CECJZfT9pv8ZoP1/K3fjH46qJj1aX61
rFbRhhlr+KucY988V8vObmn4h3f1t8fM80GGyjQbjewmms8MjzsNH8ljIOxH2v5imnGOZPlB7By3
PGOEX+A9wFhbthhISlw2kP/GF4IlJGw0VzN1jU8jQzrlAY/QlkacMK3HdGZdiG4c7ZeBAsNnaKmE
fqDj9OIISMyq+xSmPTJ0sxkTlVYPQRQ66lRHMBMlLZOoM671UaUox8iQGd2dhEOmps8QQauDGIVj
oeod44PiONhq+G631mzRLSkImBfS+JGfYQlfr7cn2JqACTKmrYfZzH+kV+iqJ8n0BoMCxoq/InIY
OLKcZI4qFfS8hEjqJEyD0x0DDhyRY4Xp55zGhZA97sVt7JU0X5vwXWYfo7p35YoJF1ePCjg5PPBV
kKZ3MOKwf5BxFEIIj5WOx3HmIkDdxbNN1S50t+RAnNLsbdw7/WHLx6Uyju9Uy898/eqZEWUQZS3z
Q788Fft1Tb5DUomYHa4T23SNN5AAHSdtWi9gpuehX4dbxqf1OcbVTXdMFDdnengGiuZb2bEyePJb
kWy5pbuMT+AKP92X8cYhJ6Nn5kBq5ybFxvsYTMc3JxxhAmyu7anbqj/PQ0GJs9C/Ms0q3CRCjbwI
gnVNc+DP7uR3mHSCBM/aUuIx6+8H7/FykQm9BnKBrWmv5uJT9p6dovSYJjMv0yHeWfUXByhBYN/D
JTNcAWMZNBObJwmX187td0gQXZnJ1EhtU3SodVyMD3TFIXm64U5jXQtWdHl41Ql/JVFyk2oFPTp6
T3O72OeXLJvrwpzhAhMHjC7rzDPbhRTvh+5KdlCQUTuzUVBs8Fa85jMB5/GxMKek5UYgpsmtNsPm
tZhZwhzoiLVAZZc77QVcdng4OQXTSd/P2Et38pLjUb0qXulVNyXzcmGeVXZ7kSW7jMFt1w9AYzRC
cesiJR1P4XVEz2A1yjvJwzVvkDEEo6w5MjUGc3ptxzP7IWTTpErXFmHkQU3sIKRE74gs3GqJA20T
2+X9AdkgvhTTe318wKHDx4n/KfNB9aH0MjBnYNQRPaY7QJaUG1jzuAQVMDa+gly4jLHuDWPKi7QX
Fs9dcUatMlpmycxAcGJf+WZgRKTLA2X/goEDkSfz5CSqu3jZ7bTa4rXSn+Am3gZ6XwrvRfH28pG+
Odi88ycfgN31O/h/vpz8ZiVbXpXvxF+4wqK+PE58HMxjJZxWefZo8YBgwHY9s6NNuOs3L18m3hBQ
aZrQEYTAoqG2Q69y5tbszywyNjy58GYn5Y6/j7DrG0tamLWtyETVvYlAGFcNMKb2cfPtXx7CMDG2
Udwy7s5/XsqqTLAFtp7Myjii+e4pd9D8DPOI/qpm5uIN2FuzvZB7mXiTKs9Y6PlGCp1IXzS5H+kI
V/wR4SYGVLL7DDxiQpgikEnH/KGXfaMh/9E1k1uKz3qtr1p05BsOlnJYMvri29P/5nHxzBFDK9GZ
R1uQk38ep+dnTwDoDwPhA0/PipkuwhKjNb1jq7Mft2pV/pQiS4Qj3dLX8SXHCOaIFQifTmn/JktA
W4XFCJC4xRbU78zV4TNW9B+UYTd5BZd4o+2gCdniyjgyO0Q0rH/PYhc3X+bdts6gkKTleIUn8Afk
VYl70Ip/mXMs6m3ZW+ho+9jvOjJxsWB0SdiJYIofwntbWJhHHvQNMbLMRkRqW5VBpz82Dmocyg3c
cY3JS8oaPh83morg6ZcRvo3Mie3BbZYz7lMoPZ+kI4Z2dMgvRC08PGHB7iB6SuyX2drMvLGbFxiE
uNwGhYN1g3xW9+EP5rTMm7+M1K5taBGX9EcAvc2AJRz5xuu1Hp8dzGpT3cS5cmGkKDjZSXjTjv1b
GM+lhYx1oi1/VZQo343DSQEQdxHCRW2bPrPFiz74bBnVqVxGvaXewhObgiYuIaLNEHw0U5OyNTbd
nDlDrtlmDIHXLrzHXvK7r2SPQfBS2DeixYrPL8qbypDncUpVJ78YnwNB3YA/q+bM8GScEmPd0jce
1oB1hV0fyoP4qa6SnclnhWXMgPOPj9Jfx/fSJ0OBUWsF0AAuemLIPLNmgQv7Tb7LzvMUvbPswpMI
2GwbCDJRJzvP9ccHbXUCwjDvfWQU9Y/eWfWlABSyI16I9/g4qWx4p/gynuAGvKhq2cEzbMRIJILT
bxWfJn9jrn9TvlBznfqhHbJxwl1gNnp6Bg5jZQa38Kbc9Gc4aV50qFZThYyfawMRwIJCcgGwXNXb
507bCpjDMf3KubFWD6885gdzMdsnDiGkvvqpMDBEDmvHK3k+2xumW98fN27daPlwXod02zlMF4d+
RUglvBdgecrOgyMtXv4DjQjCT2vQ5/DwgFkA5o8KmwfZT0Rt3ur3dqvxaRnffk+QbcilZko5OtGK
DLCB75l2nRzDizpPj1Cr17PfIlpxfyGAyMDqFlznb7CYaKJS+83Mgt4B0Y3lC/EG1IEhor4cD4q8
0HaUmElxNpfi6sn2ydFTrFmX+TK9ZA9H/yB3E+6SZCk/bBEsFOkN/XZKZX8rN7IjUbE9qIicQt53
tRszqRmsFwwr7N2ARQdLDX00dHlhAzt30bRExHN5gPdJ0K5KR/0ELf+ges+Vc0uRNLqS7Cv07jNL
/CrWPBNkWUOxxcYur91Jg/nCjfCaJsHGSl0F+LF8QN0+xyvWJ8PrrLGEKW1jmZxIW1om52YBiwpv
Xab8dI1HeR0NTregUicWG3drfBenBjGaGzdG2EVivzbSG7juT09VtQ6vL2jnNru60b8Hw8LcFR/R
gltrBE+9wwlhbpPbbWOla4HjHvqcm5s7jDkK+HDX8k7y57NzCEhk3+7vBdNd0KllCOneEtbaAVQA
U+3gnZPunMBMP0AsO0BzPdRvxQ0Xauro1Ms/2LGxYIztVmH5KDtOEE4abQlrSC2goQGE2xSaUrEJ
C3s4UGXre2mwSdohH6opD8O5Os323ar002TxUG2dyvZa+mwwu0b1yOw9p+ECdxMIJJzMwB/jFyaD
uKYvg1Xc2+x8ggfnEZiFqpe0W8XwB9902AnuOBP3mOBY5TW+mhea0toA8bfMS0gbRPnlYi6+vGNf
+YqIXrRiEGN+S4Qn6D0D8d+HaZv3+EzDQHT9LPRTmia32JfbmJqDtqaw0XZlMpWy+/yuP+hUH61P
0ut7cCoptXH+KBf104mw3qC5fGAouXrl21ica1/aVyKTXI89BsWprjuzZM4Y/XGnp2ru6sA4xNUY
XIk7MpFDfAn33bdYz7NTPCe7jhuzsXGG33PSPZXdM3wr4LAoLC6Vfqqbi8O67ubm6/hID51CbJ2H
Iwqci/anYP53o4bAGZ8yg9hp0CawlUv41SeuHABz2P+LvTNbblzJsuyvlNVzezYcM8q66oEEOGtW
aHqBhUIRGB3z/PW9wJuZce1WteUP9EPQRJFSUCTg8HPO3mtz+nA05m6gysNYBWS7Yfrom9cM8ASl
nunXtNMkatkDR1lT0l1m7krzilkTebAIom7Kc7ff5h/8LvAuM99naRkC2z4570oG1X78TIpjS1LF
wT5b9pbEFApqo2CUsC7IC9G3Fn9zoLhYA6kC/vg0H7qf0x6XFWfQsM4WrOf2NUOiGgERubjhloyB
2PRL41BCKEOZEZFBhnpnVyLicyjatvIHZLlLRS9jWbewVDf0LSPYzEHMtapGKJPSNB9fpu7OObqM
TeGTG8hQL1ynGUvvIhac6DDOjxEZitOpRgQBdqbfsSPhBav8TYZIRsmShcFBBnmPaZ+LCsOI1fW2
vv21HmR31XhUJFVPD135mGR3urpR1WF1Kk1bRIaLwL50HIf7Yj65TLuYQZYMJk7TcGPkcFJPpotY
7GV2adfgOCJKGAQRvV3iIfl4aYawZWfbrQdusmOt5ONYyFGbLp7YEwSQzVt9PoSQkWwf2V3+Zj56
98iTekhx3bZjYA2GT2zYGBXEi5ffI7BO08VaAQ8vLMyJfRy+2Z/D/XWw36/T/t9z/utdmBaIX5QU
f2gBrs8jYXjtjjTo4fiByY4yLG5NCGdNj4/X72G9NHdO59wPofKOrqthSaMxlracCZWgKWfDqCKd
BRrP9SunQlE/ztI61s3FFSa14vVb1wf1pUCw2dHavn5PLtDCNt76E9f7XmPu3BqwQmeiqyfXHGfm
lHzJcdXaX7/XrA/UGVL7683c4j+4fvX7gevz/vgRF2TGGrowdP5ABsTm+iRFYhAr3vqLrk/topLC
JNWz00AO7R2RV1NFNW7OCFXI7cJeuiE3zN03Y0t0atTtZzRAekoG/TTas0+oU/It6+ebJpofprDt
/MjlUyuVYd2R6nyX5/F3iH+Phim+6/AId1ALzK3HeCPJ5mMCe7XhfO3Du6mYjH1cypRu71sovHbj
pPm0y9HTZdEw7ZeujXYqLSny6CB4BaPGHFks3n7Nd4SkpHEdyuQenWhupLD+ACwN5XgcEvanOE64
9NlcN+0+YXDV9tNB2Uy2k/F7qZX62QyRRbXRYXZN+EPmMS14jyxt2LXShRvS0Rod71WnyzPcSaYb
JCa4GrN419hVOIfnrPXdZv7AFdJu8oUNRz/YJE8jSSNswocjw8gyQd9pobZohxoOX4+ssR25EGYt
zeZRm455Gb8NqX4qUaeuRpKQ8UDvVeCWwTCUSdoTL0YdYZWklkurRnjpAS60EkRei5kiphuGm8jW
f7ZkFzHhQ+FPntmyMC8HjKRt9cX5SpX1vfDoZ+QJGIfSyshORZkwuWhfGto3KWoK/ISUGIYkRUwE
LHhCq9yNLcaCivVOxYjtEATOxZc7FWkwtszekseK+qFFLdYMlAHpTPChSe6uVa8/Hns5fL6XpBmK
R2h3CJ5i/UFqXDgsw5pJZCyLfaEgR2htDlLR+pzmg1WQLStYA+cyTUBOGEE7IXGXSb4EierfyHet
jjiHtRTlQ9ggWHemfCQm3Tp5zAIGTA+JpOcAvjG9TTsiGbt1rcmL70mN20LeplWNSKF0ES0sHRV5
5nzEjtPt9dD+9OLlZtYJLsAJgvJYs3ZzgrwWeqYfmfQ29diebpWFyzUvw4MVkwmSc6odHaMPymGa
Dt28oOYmwlMoZoqGXb7UHImBHCV9yPqIIwpxZMZilrr5r2aMiYF257tloSfiJoR6pQXnRzjGkCAX
kyFPzt7V+WAJrH6ZKvpK7YbWWs61LZO0qHBHEjgAka8Ww2Vx5xOZEpwlKbsBM23fhcu1oKKDVncM
iBrTFoHe2ywGev7dqhWtriZ9c8gJ3JAaSMlYPWkZJcEgCvrKA1NVjb5hlHJpSw0y3cyItl+VWX7D
UpZWyrojoUfo433IgUT2Ds0IHdd4XQG+A1Ji74pfo8j6i8TsCMHMgPRVsyNPVLK3PUbdPVuaNIym
fbiUAKER3WLFRmeoFajniSFbtqHFBbUc8nI3W/bZ5g0YarqHqucwGwi4hs24+hF1JP5Lk176hI0K
FLDAK6rsYYy+J+10kia6Lw2RAUtsdMC7up1NxhBJNn6pHEp3lkRvcclIuSSwcFPq2X42WkiSTbbs
yTMtdq1LXuCEUjUaCpr/zWImFMDZa7MsL2aGLZjRVLeaKbMZ8TMQDytu3A24L3dTMvhMPOGrbNYe
HBN6V0mIc5JNPzRHe58mPmv44XOA2zJAlv3ZltT2pxAf58qfu3NNWo5wyQpbcq2+SoBmBi6phthW
FWhwreZxUsJ8J1VtoxvMKh16wVE87HJTnEY2Efpkc8Fp3Q72VfKR9y5c6Nw4G23soIok5IGsexqv
BIyGISoRgl0fPNlt3D7Nz6XBmDit2Tl00tB8ct6aXSHmO51YInAXkZ+5IWVPYzzlfV4gfqdn6Ewl
yXpTsuz6pcF+48R3hYx0iCj9W6P330po4mW/lEE3aZTxcGwptNr4VlUUoBZD+8XSNqaW0WynmnMI
heP3sr7pInwUYcScogajhhax7qxzbLG/SD2G5N4lZIks3Tcto00ZqpQBPg4FCSju0E4kA9r5N48M
lU1m9x+dG4dHzWE7PNqfua1+zp3t7ck+G7aE6f4qVRCT9+FnIdISXVexj/1N3vUlUnOoa5nvmtRL
/UhLCzz5Hnz1Q1K1ceDF3gsEgZxOM30KTjOUci3p86a7+BFHOUo/knzx9zBxHguijHN3N0ToDQut
LbZcjV60/nEe25e2fFxf4il0Yg6q2BYkwwJXSA2L4yR/STwj3sWFJU96woymIeN2TXGhvARACb2d
UzEv527nkdMKRohmrS16JNDatpWzgMgZhbthsO6ykN2oY4G+A+d37GVcBXabPyil5kPBmGd0271j
6ouvxQvChpVxxEMhQnuS4mxntnYqazGI8EsmKpw+XbNm7oqIQ95JgQLNa5u6ZSNuJnymntYpbAlo
V0QlN3ZDc7laBpf0HXpfeqgxhOis11yjaaDcy9KJJTBr1BPl2HYol5ZDVYE1IjEEjGuUB2XBFtJT
WPtSGIObygr7zRBCOQqpwjKAl0zQKGEQnoxIFiKXrqExNzB1mwdDViKILSKVjYnCnlShEdcVtd/A
FXbjMHiKHW/GgZgzwxRosVGO1PNASrHdguQpkPA5Ntw4InPQtXrzwCy2Z76fOMSGsvTv4gajDFk1
rR85VnqA6ouYOt8BlquDJtZfJT5qwulnFXQ01MoUCiHGyW8eqVJ+6CqGnKNF+8NUT3qRvog6OsiJ
BTnq25E+PMWIVuh+H2F6KdoU3xIXE9U4r21m6S/KxDbeWFzIK4hONDBnLcOx1ZVfvOOU7K73arvW
+Db37o8wV0+T3i23Ckj/eYyOxsQ8QLeT8WzpEUpzj6J+UHShGs+9eIX6boVhjMGbKX6Z3k+x65yM
pf82cwRysLKtYXdXje0eZyutVyaNaahBi2fvhY5rwXvD/EnZ5ptSDLIEIrbUCSl8E3pYhpbnqNHk
l5FZL2VTS3+qSCweZyKWEH0O1C++NXS5X0lzX2RIF+L2cXGcY2LXvkwQNeiwht0atrSK8PwYkf1h
tGNN9UXyZTLRxBLFbUWAq90sGMYYHlRK33lCijtQGKPfWVFzW87NbSji93ly44M90o3x51SZD2ZH
ovxMN0np5F/WzhAMkATYtDDZNrV8TxxUSv4jmbvteF/nZbIviOiKE7pXMkbFX6Y1NqQEYEa6lkCi
yYOYvUA7cJlOvNtolPPR6em+kEflZ2LwdlrFkB4Qh1+YN7YgYs2OGK9aNkZGTf6yiJZ2tY6nRffI
oKFGYvSfqupbqBb3WF+8qTOfFp2YuE5uKoUlbWFzsoc8kCbmDgf4cvAk9mmGOaSJb2GLWpcxBiyS
1mIDmqLCHwQvw6JLP7V6TZ1zX0UKw+2MlbQlg9PtZrS1CoLR4qC7Gm8mj6vEyOynrW1JMDFqyLF/
MQwjPZJZd48QYdIhpdcI6mvJR510kwGDFd4Obt/N4NTOcXbqszmZ0WMFiAsG9LZtkCq6hmnvzLr7
cLxqvABkh8hDueJZ1X6YPgrrRq+SS4tVOBAOiUEFGeDbxHmNpUVSFLkEPa+VtylFTQhfhA1k9jxH
7mdiDfC/Z2NlznWPshuiizJZyqCkvFsZkbodbyiUeaC+wzG2qncAzCF7uvZN6QlzDa28JYzAQgQ8
gfDOYfTZzWbuOt6FBMaJI3IsTcaTpjS/Soa7qKK3J+FTQNBxyV3yOnZOdbFcRiv+ckYFhyn6DDM6
O2E2WwGbsV3RVTN4YXmrYsjwokOlsDNlheS4oqnWU/Wy+Hv1g+YxUemSst1Xq7I3rfuj59RiGxno
vzBsWstAEyNi79niEKkt2HGTwqzoJhAn01bCwajPtaYCoineS53r8JiLfSbpHZVFhlKI0Hmcv+K+
wVrwrDE0G5P2XU1pu42NEd3kmDl7C2F+drYHnRJaH87QnXgj1qBap1B8NaOd0yKj8Z0EfZoFFigB
+0zCl8kC80NblnQruoK/9OHKER6xlMVyjgLbwhw6DgkyxTlKd2FIqbcY2RPRIOSV9cxq+TTKbW9l
wZBroKEVEyOqaPr5buYnlB1HQ9j30qnpd4F91GageONhUoyHXIYUBlUqEma1BFy04AyMR85k77Gt
Lk1OJnq/dtzQCnLyoHGqlO/FsONKfR+HDWPlOe4e6Cl8E7nEt6HEwQj5AIVs6IFM/QccuWwLGSxg
Ny+2baddwplprWYpVJC0G2fE0pb9YFMNnaQFwJ6BWDq/pFEPP54gTCeW+U5FgjeMk113g3R8taQw
t3EokdV6q1+2fcHcPZ31Cr3VHbQ+7ww39VCv2Yh2YsV72GYPwwB2xCT7fBMawN2G2r01bHqvkYhu
lnDdLEsOTvalCHJaCOiDgn3jMd/1Pt2mJ3C4S89SDPdppN/why+w/inYxNjiYR/qW0dLPzKDIPDW
4h3qFYtfWaASdLJHfUI9Phgd0pKZ91dbP/cQPakhw7MeevmrZoe0GUUHk2X1KaqBCeScFxtViz1Q
KWZ9GnOXyaM3zUdpdgw2APTnN9Pa52srAUPts5+sUzN32ZkUVY4O12Ss00S4fJC0upQV0WwwtF5w
246Gc4zTxzJHxhDFHRF6aCoamgN1R9HjMVefTDiiDt7+YuTdrWjO7KIewU6XMPAWJcWFXePamuep
OXAVwADdGOh00SPatT3exKWzqzxrXFsZeLx1RHGJTlK4PRkIVhe9OPYN+rreXAqqbXM7GqjJtbBy
9z0alwbho1WaNqaq5tfM0mt58XxRfb5wWDQ2IkbURyMIRt+Eq3LbZvFhGJabRdMzkqvR/U1Ldfb6
rvXJsEQ7GCaBlYYPWYP4Wiz62VjHO5bJwmSq9sXOHUZwmm+Pr0sUaSeAIC8DUOigGlpnw4uySVBQ
8cEUpH9OsByDAlCbUfQYpWA0qXnmuFZiZ1j4GuYXI7exomoLLPcKZVXL5SDiqB8Xki2mIg59quBX
pBmV1ug/lvop1hMZrKu+wweKwZQo8Fs9SVaYd/JQIuyodBSG1VwfWrKcaynCJ8hW7mZhLswflsv8
NbeN3bAcjRZvhTCSM9vCBzomC2ILwLqa/ouF8ite6nrrFFR3RT9KzgDlkx0nNg1Jnmaq51urcMuA
dDYKWtd7LmaLk9DmQHUYFo7U8Hc6iw3mLOfHkiRoQhC+961GtWOP7zioSAQ3GvCOFn9sjKK6JhZ3
J1YA8iK6+GG2P93oEYtDRU9qE3m9Fzij/qFBcYzHdXo0vzkjlUtutx+Q9NpttWsJugpLvKVYsE5a
h84j7+PvnUZTKIUZkJak6OjElyuC7oK2rt845WgwhRK/iGa+N0ZPTKOB8FSzCx2Zu/Zp2OPT0jDT
6OzbrCmRArQucj6JgGzMvmInKe4XpPp6yaisXOtYMFZSsoerRnLOMU64Iy2QKZeXcEncJ6thIDIy
vIIuuImMRN46pfRLCxsV4VzpKaum4mkxtE+3kvEntc2XFXJKS/uZnGW6mkb7xfXtXdn0XqwuYpd1
V9Z9c6CdaU3RtIvq5B2mIbqsYz9yQU1MzLxtT1uNpeGiULjMBb79TvcTQ9V7K2IT48BqaAxStXLB
aMIsT86YQ+qWw2eop9VWRylehuxO5pB417IdDrGZy91EdjA7Bvk9D71vxZLiX8mvixXDp3C6Tab8
3ZXtuF9s1V7qyXSZdwnp24lWIsipvw+juV/LjG3ZWEsw2yaQSm9AysG+pVyaYjfI8IaFLj27umdu
oqqgueHK58qrqQ3VJJB6Yoqz+jcuXslDNnXz1nK9J9eJvCBcQlT/dfvNLQrfJgHYn8oaW2ppPJkd
618hzcbPo2rvCE3s0ajqFfan0M0V1zl6PBNrXzFpDdSRNRQZ7jv0PPvgoDwwcqffh4JNqIuT0yC7
dstGBT8CuyQtKfHJU+oNMSuK25lHYRI0JaJqmxWpdzDYW5yi0vyRKOHdJWl1v2iYOkfdmHaeotpb
XBwvqmAjb9qBDdw2rLXdMHfMLAmRuTU+R4QnioV/S0VYo+3NfOW0TB3CVwPcrLsYiPQH5hkxUMCq
dO5d2tFUDfPGHhwCLxo24W6C58WcA6sSvwqz34+2S7zzIu6cvvmKaLwFZYNWYqyMZe+hxFiALW7r
kG332rUvNVXuIsdYYb+RcxjD+dadJrJYHWakVjizkSOGAY8KiuJQoEGYdVYMSf+KGFEdKesktk7f
v0eRANrnWH5uUyXHFSlV86IOupWdw7CFmzdiP4QDtlbnna9mfPxiZCEtJc1mo71vBLR/I1L0OaLY
2rUfvejPTQu3WgcHRrnZwCto+5aLlWj9QeLl0Yql9a0ESm230I6YuMJtU+nlh1TXnKDWeVdJzvth
99aj0Srr3RNorNy0+kjt6bvWiVu9sS9ca+9HPtmXKrROk2bk27hoUay0nIMqN3dp8QbT1TmEDRwZ
gZqhuGQjRv4U6bsaWfw7bFlcSKYN9QjXZ7v+kUcFG1LpIi8uV/LO//xlPDcPY7caqixLnSbPIkTi
+vSodtyZQfVaRAzj7FP4F7hD1yetN7/vKrhomJHWh//48vrj/+Pjv398GRpe1+/7jsuEcdxLMf7i
v4zxSJAOn6w316+uN2JNZ28GTKq/716/un7v+ujvJ//le3+5e31eCG2mGn7IJgzmDKuwpyZ1CrOK
v2Ze/8Q/vrx+93p/MSYeEgrah+6VT9Qn5el6w9GF4/b3fbGE/7hvrj5bfDTJm6Mg52eL2BL83upb
k1bmKc+6hb9SdMc1oDoHaX8IJ2LuXZfpqRpq6xRrsXVa4tD1PZctzfVuB4P/jwey9SmObTJ5EMbh
9w9cn3a9K2gK7e0xPl+/lVimeZp0Fydbr2Um/mW4PdfnXR+53pSq4T+n6HxMEwPjtl1g6ErXl3F9
uNMt61jqoL11C8GwN+ButdEKJFDEzmwcoGyttCKnZpgf5lyL64rpr5l2T13KgGZo5mZrwyA+XW/0
qUMQEZfNgr5xQSECdcYpu681wBrzKcl0SSqTc8YF3GyYmMVty7hQiG0GbOyQiLo4pSsoqrge4Ovd
6/eUGpFu907THJqo80s5YG+4PjJEhVwCUhp/5iNd+d8/l7cxF9S5X4H52OKy62+4/u4qEit5RAxn
/hwi2P/5//3xv1x/7R/PuT40dUxS5FjgCv3ni8r++cquz74+8Kff/f98+PdvqNy03QOlPf5+7p/+
zzJxD0nWnHPJBhhmFsufqwApWB6R6JH3NJoIF3WJz86Zu0tG6xmcFPSMgVQdX4mE1uX3zJT1walD
pgJlfHSyuTjacdpcQIoyVcqY43fRYYiHIO1yEtvRrdQlKC8QK37oie9Do/2yCTM6DTWD+CZnq9+w
c6HitKiyIRUI26YnxsxSD6k8vYLIhHmEQQTNfx8y+xA2rYCW4Nhd5j2zAStvs5Elzas1pLMa0aFd
FvpVNNSYlRjWD0WD8NOlFjEnoAYtDI9C/RyiRARNhQaKvYDfZ/N9T4vOxy6PusgunzubAUIdQwYh
gHUz0CXz2XQz7+7wKya5SYbMJJ90p7hje7vCmDWECEl6yLkEE1YtGzJKYPBI6jItTJBTufi5yp6U
w5KLWRL2txMoetkzwZQGYzqyEyGxRR4U7mn2wwzTVirQEltLtXBqAcVx0CrD/ZgRSrqVaMAI075P
7+Jwybdq8ZDQyO7LijI3WNLa8eFLn8t47JGfhojR2/AUuRhANMd7zZBVdsxB/ChKcBD1KHrg1tuL
+N73Wb5rivZTc3bkwHUMGi0m+ll239YU26lVoaGO8euGqEHhhYZn0/pwLOO7nvWYZ1uaaeYsD5aN
djwmIGdb3gHsRuCY16+4DIjlBMMZNF0UbWqXPqnMEvJgZEtaQsb6IMxyOtYOtUPEDDbrkubsjOJ2
RYcP3XOtsS+WVKZdAcNkbpMtw+DbMZOX0XAt9GN9GpCZd0P+T01Ca3gndPOzqNe+LS9HcAjTHNHF
RqQ9yMACY0wWFr+cPDnn4YhxPKrFTVzQQ+NyBlMoIVDOzvXbCMqIoQ3NtmlpB9RIYOYq0rck875p
nfHTzsShiDBX8KM3tAM4YYg4I0XmabAJqaL3qEds1jILBRiRwd7BgUdT0wwhk0SbcU1l2REC+BgU
njg74VNmDtZDl+u/LB0Xf5J/i9ig4Kgv0O2a70OrgUvpltf4ICJJmbDo6cHMVl2v3f1gGLgWfqMg
W4ZaryOCOjf6PKhSVjVDyYXhCntWo2CkjQS2LYCqM8bSgzJzfkRDE7+UtLfC0Kv8eEx29Qi4LaSv
uwsVWUJZcqSZ+U2vzfBY8w4JzxC0Okvrmyy7S66A7XtEufmmAlkbmsQZGLF76Krwpo2T5mSukbVD
qYgUwGCOCWtqh/c6bz60ilegKkSwihyUUt638UTpx/s9iGCw2Aoa/fwFJF7cNAk+Ab2lhSdiiZoG
HVaWIANPScCIE0TVS6HB1IkVm048wF0c3pSLTa+X8wN6hPhBuYaiQjsWHgbfqD+bKOxGjD1tA1KJ
5XxnjND4KgFjfUpV/als2gYthETfsIHvmejbJK09xC8Z8X2LOT6prkFlmCKU4b1FwNzF4pY9PQA/
ieh2Ls6dk0T3Ts81mcgM3oUk2k2G/HBTT0MNU6C/1LNvMwmD+zajDJexQyxDHP7oaKH10gKJQTjc
eep5XXWf3pP1Bz5wMXDPhj1n9zQMyGLmjTfQmbIiRFPDGO6sZdKhnnfjM0kzjC3H57ptNbSl8U+d
zCvifg1j11lofiepS/bw/FKmxGhc+tWJOHretsEznbeqg3eS6oEY7niJuq+3YYdilNaHObX1voBR
yRgfJew0l+ciGjvQeahJEXLsFyGsYEwxVUADUhlKY7u11FE3AAtZBHhBFh3RaK0kBKZ3uzB1u2MX
aXf1gi6MYdW3fskxNZEOSSzaVnfpfcyVxF6oRSbk6/5HCimVRlvxNaUgCccmLtilkXip1S3vOulg
woKUWXfEhVguxrbe2Q1pTwu/NGjwGM6KAS0wW9TT09Tp6MHNhG6x8Be9Ws4d4prcioh6QWTGkeuU
Q3LJSFMJGqUu9EnvhHYVoCdmUKY22Sm10+z7Dv3/OBEFMjd80N7S3poR0cR9NYS0EaZ3J0MDkk/T
XUbf/jRWDFYUgG99Sg1Mw6V31KbsfUTw6kzTe24zTNfg9faLQB89Y7WwdSxMWmNsIwsp/DzMl75J
8xPJXKN6yCvJmlp436uipZnfYfG1m5fM1RI0M9WTzVCrWBIoojZXZiWcL3s9VW2dEU6mLs3ICUTP
jt3eMn2GWn07anMFNIe/PsXxLjUs2a7CglzHz9JrLYlU16uP6HJUjRAhVCd+nTqNNnA7xszYoNbv
XR9YXNh4tWM+l20XnT1yOJMcsmHaaP2pXwk243ojxwwzRVR8i0Ucn2LVeKfZnN5iAaiiLYz5JNnt
IS/hhhiWKLAUcoIUHdQ5qwtJqtviExV3I8NW309rDaA51AU1daTblnKvrZDP643+z6+ud/94iesP
tEnCYC64fmPodLZz0/rKXcj9IsuB/Dij5rt4y9FFvirCyapiLvZsHxcaTnPWnVzd5UsG6eWmtAvD
l54AQNJ4+wImomrejQjtv/TQeV639Ncb0+VQ0Neb691YuHTQKdh8s2v6UxZ+RGY/LX+8KKNtyRbq
5vaBbKAUtBzXA/KXQcRztlBcUkTUOuiScr25fvWX7w2ux3XTxmDU6CnNybVyEqJiSxsZPerLjKCd
vqegK9bP8vdNu+5R+8QiNZqJ89YknEyRGgaZ9YpIjbKImqXQ9lPbwUpYb1Iy59YRFF8mK5R1qenG
eFCobTFk6OqdoULxAplVNY9D58qj7UAsctebJUfIK7o6347auJKqgMWe+grXWVNaN7FTskDYun6a
+9I4Xb9qNCJZqtEmCk6nFRutjNjaMNa9mEXJwb3ra7h+ZVPq+raJhCtOLpUFGLxrXQmeOxjIVTha
NTQTPUP0G1UxJvhcmvMxNh4Zi5SnQrr1Pk5doGztO2x2hp8TOfOMDWo+wlLzw0hg2XFa41Tp0ji1
Rtr4PdfQTWejPnB0lsoVnQzr0nMKaAEQb/IQmkKFoLRiWje3pr41BmoZ5pj3VRgme6kcDiePkjfo
EvFrXOuK6w1xtCsnN0RMvxg0hv6ByXWKxPWbnIZI07jFuRgk9iXBBQ2qV+UhxE0TFM7c0F89lt0i
9xPz0dOy3lzf/+tdg5Zirmjm8HZHAPTWz4Cd299vvAmGiotWYLt4AgVuTkGkxwaiUlK9ehQvNRte
bwUJ/z4Ar3fnFE95OS+h37fuk2GM71WFp25YVq1kuqTtLtamzzXzhHXfOY5Tdf5fyhza2OzEdKsD
I1y8I80d4JsRV1561sAns32ZBVng4A7TPpavmAIipU0YIK+G5xh4z/WneC7PjKY0RKootde9IMzl
lA3xFkeTc4m/Le/gxb6mOyYW4bf4WaH12DszhNOt+gVEcT0ppz1tTyaIFb4kRgHzxjADhiDQrVPA
kUzD34oVOAaCZMeivjzBk25GQK+7XttDdYyHg/a43HU/Su7OyAY3JmIIEEfMAN91Tl/pI8zp3viv
bGZxyL+ajfaIGY0hocINjvDGviSfkioGeyox7hyBtJ8OpTjjnerSgJ1zM+1xhOjmLrZ+IIYBb1sB
Gn2W7w8ArILkvmcct8FmjNDiWdApFTts5+kKmnIv84/oXr+gTgNcEOCPhUiQM3r9qric5Vv7yf4i
zPNJfBin8Il+PHu9FjuWAXsXBP2FPQPLiv6evs534deEN/x1hIHd7aOLTI4mBv5+O7Jo2xSSO7P2
BVMs5OQX4LMLwazYvt44DnDAL0wnmBpd8nP6ieOy2hZhIM1d1OAowBGL3gJjL4CHXmzqhBEWAZ6Y
ujbjPTsx1g0k8d7DBbXFfvqMSHR6/Ol1u25GKn+Z8Xm7NRfDg1kfPOdJ5P8iQ0F3/5J4p7mapbGd
sBwyaMCxW3+JrKnqaUxzQ2LU1E6VQLISZL/EuTxkn/0peoRymqNb2GnhfeL4s9rTVnQu7s3ygyOE
fS0avXxlu8y2L3dNyLbpuMYXc3xF+9g9hsU9zM6xgqHqG2IvPJIAXPYNex3J3xtEE5SBL8sv6H47
tVPvUDhu8IAeqpfhIX1Uz9VLR8dhq/vNz/QEsfYt/25icNkPt/mJaz86TI0DFmP9wdjPTCT2zgOL
GVqDA7IZ7NTIp/HtGxib5r0+bk2fs2ML5g1l6WLijupenBswzBPd7Is9BF6/+9kMX/azIjM9iH9h
TMDQ4PzCAWWR4nSmSvMBpr2nn4ghtS/61shfxycGC881HzpWG1jFPMJZDa9BIOtHSnbEMBterAcO
2Y7x4yNis/oViYV7W+6IM9vh1aU3nPP+nZBEvTsJm+xD/olWfycejBcomDsviH4unzbGbmOfPOcr
p1F/c40gufRH7RDvzVt8oeZHW22xTwVY77sHMIAIntVrCVkE1wvKpgC5M+ZIzlMHN8BnGmyTY2GB
a91whs13KwLg2dC2PwGTJU7A7sDvtol/AGYJ7JMJdoyB8NyvxoszPgVw6oF8ZFgpY3Y6F1rk0MVX
egOHLTK+29lnl+GL+gCR4cifGO2Me/ml1LE+TN8pwXmpXMD31ql+n8/eO3Xlnp3bjr35QeAY8lfQ
wu279YGSEIVocEr37r/IrLqG7fwZ/n898G1dk6bt2J6nr/Eif4oPAWTfoujSx1vdJRP0Bc/TusZw
eH1zvDd9VZgS2ecXH9hmUDZhNPqGI6ldid+rVvlPqQn3f/yv/1b06r5Miq79z3/X/xKgdT0LpWmi
eNZMsg/+ehZaaTfZjTeMt4lOr5B/nXYkJGPmLQLRhsOG64ePzy6FjsEc7K7qCDRkvorFEP9Icnd9
Of8/7+Jf5F2sKRBkNv3v//o/P6b/AMH43/Iunsq+i//N/56V3fc/x178/Qf/Hnvh2X8z2QPbTM8I
qjDtNXTpH7EXmvk3KhJ0RITYOrq9ftBF2XTxf/67af3NM03NJcFNl47jGByQ7fr/8ZD+N9O1ULna
hidtTfJT/3iJfz+42r/c//PBRkzhX5LiiNeQFhNeKW3p6Zolnb8c+8xJuzCsxZmeHb3HOIQZ7GI6
7nXUcxNo/pbaf/N/2TuP7jiZbt9/lzvnLEIBxeBOpM7KVnCYsOREzlCET39/hZ7zyo+sY68zvwNj
oFvdDVVU7dr7H4yu+4RXJ7WSOTylU/dpKYzbfA59CPXmTBzTngmFw7etgHugyZ9t51ygfhWNt1AR
ch+GUSiAULYS4I6Jb7ADxM3A1GZXwXeMrVTuKcvMZ5RFYNoWH8BFfnIW1IdMwoR2KK9ZbO+bRt5a
DqOAiUny0SE3GuKgep5bSN+2/n0QVI8pYhMkgr/JuiQAEMNuKOYLoblD4QS6pbx0M+rVRexfZdoQ
DAjDB8CBX510ic6XQ1mDmWvM7kPm+ixsG0a/eqCO0Ltoe6X5Nrcn9xI9vJq1ll5KAXE1yp9xnu9N
gdZPtStrtV264XaYcEK38w7PJwksuPo5xrw5yTU6SYjHYRSbccieDD9yzkqHa3ZDlBPH7m6pGDyz
AZWEIAKvYAlMpkm/ZI39ocmhG3qgy6BtQEvtsSAeAgggxpfeRaKhKZ9h3Ciodd2cAqhr23ObDN1Z
ViFcO7WPlumBMWEoX0AjuzpVAt7yHDTnleGjd2ZNT2aqrsDew8YcC0xkudyMu9AZhLNWqW7r3ID9
bYdkKpL4kJlHL63JZ04HudiklobsckldrXUWgkWyk+dmjpEGmhOCSZkhI3mbRe6NGw33YsAXgM/Y
Zdp6fQAttRlRtbUdLfcNMJkMmXFNbrE4B7T1tS2ySyPGmbzJkW3DnDqH+eF9MycUFuqciJ6bMNfV
9GGeykM6q2wLfChLLowafG89hA/utNxisw7WN8GJMlFH10RXUE5gQCzSj8w+0IGs2d/Eefw4OKM8
xG1/ldV2fVH76gG6BgFAPhzAKmY75QMldbtu19GYZ6pDznhOrY9FPjkbzwEHFMns0sOIeoeQUC2m
uy4u84Pbxdesi7Q+Zgi3T5WfCll/yuKM+o/5BGLpY51puSkl4Fr71lNWlt9mhWk9LsJFhj41WvmN
WCBHej4ohGlX99V9NXpEkugKxQJ6dz2e2sjckMEaUEgJbz23u7bLa9+IECdKXCCrGk1cHdyFohFA
OGSQe+IhtPP6iUSK0zvZ1eum8xKYgyWXWADJQmMtYwLKx/kTWKcOQuMWv/gfQ0Z5I5MkwZa8QVKy
KR5rsh2BrTzC7wgJF/G5cXBs7mNFjpps16YGY1Uq5y7vlThEpsG8ajrfG9WCN53VJmjjY+j2UIUx
dDo58ENOeLAtL3uv5wyWpCTkc71oXDeDYJG87nV6Tw/GW1ATn/55MSXAaPCeJEgTr/vGUrsbeHXg
/9fXfvm4As67qM0ev16ycNPYWwc65ssRyKve2VpJSqBiV3hrTaFH6xSIqJQuJSDRYXgjh+Sbb3oT
w4fZtIcu0mo2eYxONuu1JMTmHUlkWHi6RlgHFWqwy/TP3ujUyIBlFou3/z61viNtbYAhiQZ6/ff7
E/2O9W0zc8lmcanor7rEqySxxiAUi28j6myD6lvPmVqreH3LugED6x4jE4QZa93Xv1zfleAojmJa
RY4In8/Teu7lk/r189YTKkk/RIHCvbqld7uquu8GN9xlZSIeAGldzPO+HrP0mSqRn2sueiSdz2P1
GC4DCNcGhl9T+c2tpZ0Bxn4SF4VS+6EB+Deq6mGcsZEcbIqg0FCuITOiuNzDyGrrMjmyei+BMdtx
tDxPWEXCLwvshfVVbWAsCIrOnZr0eilCcTnN6qFABoUVJTjzELzGxl5yeWp9u6HEUT120hgxhzQv
DZSfUVZBOyBPqMjE/cWwfJosltxypgwVLp9aZPIH1/i8YCEF1KpdwGCn/XWVUbW0TXR3l+4ZBpp/
MEqnO4C9+ComFI16Eo+HuFPyMQlCUCVooJMPQbnbkMXRkJCV5+FHGQ/dB88Mq1tboVAr1dY3+uFh
KYfktFTl7RBOxpk3oRntwUwuZuTW0jjcGZ2H63jspdvONz+pPl72WdTIUxYw4XYW6qnfh3pioRDf
tfQuBM+BkFdz02EbgCLcXKJ9AceSDA8aBeeMJGcqKqKjmHBL8mzqZPo5S3UeKm6ppR3WY6lIuqvg
OI0SUSOlM2zrZknCG6VQbSaaAEWRmCAgQF6Q+IOthoqGggIoKHAjlOgr65inJ28CvvOChViGxNu4
E8Inrc4BrhsAgeTjVmDq6/Fcm/a+HuZ9PFWYrdgTnlfrBmixJDdHD0WNvkOCfAJ25BlGeaxF3Zyi
LG5O7X/21nOvh/5SPxnlhCaUzu8BCqpPc8nsDu5r3CbECiQNcdlIDIs0l35V1CyqEhBI8JITCK6e
1aFpPSdHeEnNad24a8Js3ZUu9FfpuB89T8ntnAzgzogKbKHKowWBgCwjm8RyaJj/HFrxWCAuRMm7
wA+QnCTgoNPLbmwF0If1sTEKStZZ/U1EC5wzD5F1nRylR3Ib8rBE6y2f/fkwLpLCkt+cqhkCS5DC
IFnbdSn04BjrJgZ76e0bL4AyS6vH6QL6C2NKpdN1r6086Fp/pzfr3vpCPmc/3NkkY6UhJpVOwa6b
tSO8Hq57SzPgcV6jd7CCVFZYy7p5RcPUhU/0ErYeBFyveVzbXlgL8NR11yJuQP/JQAW77Nyt75v1
0Uy+dlHdn0IzhOsYlUgXrPdR36JFb3qwV9uhhJm/Hq6b9X5rPDpELHxpDLM9vW4MEsa/HK4vrOcW
73NTpRSu+xFVg/Wert1t3csKlPWyUMrztb+9bl774GtHxLfyaPJgIdxkkkWMcnmD+xwSgnq4Wze5
zkC7a+J5PR6TumZ8an7AUCI1vbbdyzNqVmSt113Wngxt2bx5bTh/hXi814YOornp6LOi142m1mf2
5cl92XfT+pufQgxfG+u1iV7RSK/n/BIgYpODQH99Wj2dffbWtluf5vUV24hhIsTmk6VN3F4e3lab
uq3H3Wpglyi/gMbBsFTmyMmtj8z6KMWO/c/z9XrOiqy939liP2kPvS7EqHsgH+N3076zRoq4Os+9
vvbyBn2uinoKuy7eUgGVt5OpDfr8/+y9OWe0TbQBKQJ4ROpKScLKYUcNnnprvLQXQQJtcx04FCud
dQ8LaIuUb0vigCa09JDx2qKFgC6L4B3NXCcAJLsUETL9CK6PZNXFMXiQyGKkdAFGDBnZ7HYFur2M
s9fB2KQvj6Tj+c4Zns7h+fpIeh22aVaXx9v14aRQRsi3/lHtWHdlSk53beiy0Zi29Wl9QYVJ5nx4
jiGdd8hYgeiqUuAK/npt6V+OO+lhagNghKFxos+9tLBu5loP3OZ6slDIkWV9ujP/Mzy7AfHHerju
rZu16ddzYQVavWyCw+twmYcLmgfryPmyy+d/LoMI4fOsQ97xP5U7D3RbcZDrJUwrhu3lNTtql+1a
25ss4qPDuru+tBbKXg8j2/RRg/CMr6qu4/hr2Ge4LupLUtrlYd173bx3rlxNJ17fExX61rz3ERNr
lW2xxD/Xj8nXvwsj88J1HVRcXv/svb99cy6DI7lZOgBmif6t66tm7j/7o4tarj5VoX7qacsKq+2R
ddD1m9Li8RERE9C6UVrR4fUcSWAeNtsk1dva/n4a84vCGAo4Hbot1r+I5oTd9U/WP37vY9YXfvmb
YPbhBTiXpb74uHU+WjHckvVdLx/38l5VaxkCyd2wHJXt19fXjad/78uripStWdBRAIkzPXejtrwE
PwU+MW7GY+fV81YNVdkelEVh0zN8+KKxJCygYLAW78CQ4Se5Tu61kzLq9BW+68t9pWMDIyVKaNYo
Ifb4MVFYfGpNAT1KPxGwb8KdhBPWaGxkCF/grC2SsCRDH6JsrifFF+dFvbceynXkXU+mQWExXKAv
8FLYW6t767C9Htern4qc+zsBzW43OsP3QtSIF+qhYzWFXKuO66FYZ4S0fJS+U1BS8jFv0iOPMqOS
2xae1mtZT60XtG6i1PL2qkASP3Cn+gAbG86SjhISPTXKAI05oJvtKdKxhcHEwFJPz4FmCoBpmAD8
xTJh7It1lDLrOXXd63oU4wc6oh5A3RzfkXER20Hbn0Ie+ccD1XLVRiTdcOj10Luaoa57LWX71gqX
A9Ys/BA9tGejTRdcK5Pr8Qhq/jBD8hK9a+KFpMMrzEvRK7EhI0RR+KlXy4i6sw4WFz3cvOyZbnSi
oDYWzmJtU32dsuna07rXcGEgpIertHFje2tfhXqQXi983XgDBk1liH1CrYOKojS5blMHFBVredyw
YgoKcgghcHQs4+BaUbcS8LLzMTK3a+VwNqLbxq0wJ1uHUl25d5eS8XS16wzXIr0IL5sg0oR40Ljg
58mxrbuDDqlL20QqbkgPa4F0LZyue7QR88LrSVPFxmZo8QDI9EW8bgqZ+qikAon7z3lXzzi9xk33
HaZetXDbHVDUu/XT1ur3uve6WQvSvdV9HIpIbtcPwoaUuWvd9Sbo/FBasnOnhdrYCxZjF6GCTBY7
zcbVMfi6adauhg2Fg6DIwQTiCdFIv2pUDouDvnkOddOsvU0GsI+QIuHYBWZPd+sdVPFqwHrKviiL
aCYY0J1v3STkCCk5ltFPkn3NFutuk4+msLeUTXLUxJhTEI3TycTjmsX+f46LqBkPWQ33uc3GU5r2
46mSKi6Q5YoTdFT02SRJ+HFu+U2jhU4hpOtTFLJZD387l7bn0Py682K8VHZZ3UBpG6+HEBkipB2J
a0gUof0VZCLcLcVIccYz7qGYp6fEDP1dbKP9LwOUSSAvArlZCqAx5pJsW1Mut1bxYTZLH5fbepPX
zX3dLZJKePWwwMo6dKAbznrH+2xbc3w5Ntp5bzFvh8GiFhkd6lBeEW6DxplN52KCzWilPg9EFG+h
APfbBFIYEj23AdncJ9SacahSdQmtxv+QTo3OwvQOBGD/NGYkKqdUhYc2XO4yiIW4QvhgSUZ1qRwP
1WhMPIxqdHdJZE6bBeDb4LP8mLu0OXh+jKnO6EDKnzrniDzGdRmi94LuTrkXMz0aNhv+eQNExAiX
zKhxQXT4y2WaDAapYHzKHExmR38E4uGPmHUZGOzZrmkdkRm5IbPVXLQpfmDr3pA1PzqnUGB+4FU6
8RrkUqXNDGRZI/Kc50utS64D9OBSIylKWPPnRggv2c1Fcg19mMQnq3EEgHA8EwGWRAK/uzyODmXb
Xi/KB1fWjQ/OgPgq2i1AKXzUnhBvwWcyH4ubDBRtbLc6DRLBnkghX7b+tJudaLi0pbYsrwdUaQU6
cXWVVBtUU66cEvqO32AHGJObgQKfkyq8c2u0NwOn30tf+w+SSC2c4ZubVJDrbBA9c7yHrtediYFN
2COc6EzBVoRYFaC4WKGrKhec2ZrQeXDLYroKoWCjSDI/TqYdb5sUL5FpkO6pjhfonsPwpRJTixA3
FkotmfU5Nb96HUncUn2voxBq92KS4Q8OC4Ib5443XJWdQGIYBOKudUwywXn6oQFJvHeauN+FnYPk
kDvhH4mcWTuWMO61lEAxdw34pAXUFphh1SPpnQcuXk7gjKdmdmH3gtk1MADw3QiNZBNGZVZUy2U0
RwPMXNCozlyMx3qxAU1OSHuNyXc0vXv8FxxC2MvFSH+AdKOuSZyHMQ1GH12MxrhfVFeOY6Skmvji
2nUMSLVWfD0ZNWyfBGaN7VSS2jDFjEQ2P3pXx5tODBeaBeaZZKodMkrdrR0xmyOmQAai2CcOxqZA
7/ehGwQbp8rtTQjZ0Gm6YANIbwQrL29Cs7gAdJJdNrI/mHldHLOs+VpPFEsqy+k3/796V/ZJP/+l
emdZpoPD+/9cvdvlVZt8/1fh7p+/+adwJ83/AgMhPdNxqbHZmNL/U7aT/n95DtW6IABdagaO/+pX
71j41TsykJSSPZO5/tWv3hb/5doO7vKA9X3P9gL3f1O2WwvSvxSsReA5rnAEGA2HXdPSbva/FKyZ
zUzobtVwcLO83zRFm9wYKa5tXd3c9JOCKpjH8R6mXIaMBWq5g93Qv5oM8aRbUS/xhT0MaFFk1Nfr
ltSn21IZ68ER5zwswVB2x95SV53byANpdyyuYiVfuuZLtfSdOjf3AhDyHFXl8fv//T+ua9oCQKHl
2KSmucE2hdFfL6FpoiVQJLD3Jk0FrA9KhFFojwym+9K2FUqSSGEG/ne/MvK/fLf1puj58uWBBO7i
U541vTdf3jopjvSF2+/bJt5JLBGbHGHiFohHbls4M4aU1T3QjmAzkcFOhr/U+N/9fpotYGVOHxPO
G6TNYk1ZPQuBq5Dsbh0xZht0ujA1LzHhJk+DBeCxwc8FxapORx/J2S99/Z17b1E//u3mO1y9oHvb
jqur0r/e/En1sCXId+1dF1hNiptmpIkGzuxaeBNgjOE4fbTxZfKtVcggk4gXZ4XYI0RYFg4olbo1
/nJL3v9FjqCubVOJ1sXwX39RP8VhSFGzpxaB7ZSVTvEWomlz+ZcL5+F8c+EUuy3bl1J4tiP9N1/T
UX9ACS8c9tOCn8csq3TbTl4KI3E8z1BuOrF4Cq8XBOulrazDMBrjLRDZ6TxHyuGydkS8zyfPu0DO
RP4Ff6Xv+b8fCNe2GB9sx7LpkkLfoV+eabdRNrqHPVj65rsfUhj2DNx5gXvPc/iQCNM898K0/ktP
+P22u7ZNROwCUhCUgPWD8suXhnGWjtKpcCMzXeSE0EY4r02cBv9829+767awgwBgWSBQ2Pv3t5iy
s1Mry7i0CIuUBV4oIqkeOGLHav7Sj967i79+1ZsG9oQZNREijXs5JwEmx2oTDel3lF108VUAnXFi
hF7nqz9foKNREm8bT/qU3x3pBXTgNwPyHGeeHEceaNs3YfAhKnIICvOiT/xit1BFhAF2E6fzcFXX
40Pvi3Q7N9jMeESVteHj1psjNzim4OKAoB8yygz8bnunqBRs5ID4zTwRMhBCnakhUNvQSH62EQU+
I2TdCpHivGyjn53lLYc5u21lNZN6doFkzXZyiSRc1N9Zg/FFNG5y+MuV6xv65sqh9/umxriAYnnb
bWUXeZRBeXBzu8ffa0ru8FZ1AIFzVUas7nqEJZsROoyvgocuR3s0FfPtWCp0biY0br3yPu8AM5gG
SpWDT2wpq3HjzCkqVgnoCEVnsZVC7bxFWzh3q2vpI8o14RoHa85abOfStUV6NXUww7ErQ3LLPISf
Zq9DNj0dLg07/fjnS7as3+cu14Ev7+jByuXfm0c1DXIodi7y/hWMr+0wLBfkYn9MFVYz3fi4pDDg
l0GiQuG60wGUPapb7s856K5NMsb1khqXUfW9zPjfND/bCSyttrY+Q4eztolTJShpWzuo1BVleW8X
wZp/CFBFDcyvqSHjR7D76ox0PTCLZrDBNeDVqaANidCERt8XF0WAdBmcbgi4KYYeSt4FVf3Yaz1E
vTzBGVA6/pXds24qUeyaLkC/BOdO7CPTPTancVB3UT0+SnWRTUF7XhVDsqnEPdjRR+nm923qunh8
gIH1SqqlCqnhikJ8Rm27FYa/W/waaw17ZB4VuI9DYKQ2LPtpt8jo0UnB8frqptX6EgkEKTmP32bA
Fizvy3lrRQ0Wk8AU/QxM+i04Uw99G9ZJDwJB0vPRAOw2wpVlIbGb6kcQOrh1C+0ppfKTMBscFRek
SWe3ZS2hjA9W5QPHDb7FLZBiv711xQNUEhehF/eLjTKEWMQnv4gBhwbTEakIXR52gGdKPqRVw6NH
ORGKVou2TFGDU7dA6JZtf5PH81961e8DlyQocmyGYsI7338zgkxd5A4uJPX9IHokwrALUlAmrWR6
CKdWbiKEOcMcj7s/9+V3v9Vl1nVN19cTwb9H5qCldwRLxrRrPnXOeDdU+c+h9a6nxXhEm/VjFnif
/vyN78Q+IIyZCSzkfQJPrGDMX6acDrxAaeQDsZdgnVaSkpmn9L41eoxfnl0fOfnAvEAyAF4gjmh/
/vLfH1xKBbYOz4PAdBzvzYMbDVDyQBZwuX71qW7tXTrbxlEsmQGkxkb1BKOX78aIOdifv9dyfhsl
+WLhSeJctMe41f++z4UZGkU/cp/F4FO5GdD2LgqFVeU8HUFLPEME8VD8xmYsj5frjsET5lb+7Kmn
1AUq8Zdf8/usz6+RliVt17d8233zaxD9WyyvhpM8TURBph42ohrgVKRdI+XMk4nI0jVoAnUWiQrB
Rtx/chQ8i3h8qOBc7Unxbv78m+z3moZ42HKl5aLzK95EIk1TiYV6X7e3HeBkeW5sa09YO5Wopzqa
f6puRAuyqdCj9Gw0kcL8Y+FUH2Y/NFFhsz5nkxWdHchCnGIJrT4bLNQgPRBltOumN6MHK7Wvekqb
14QiiqIGaZKwuGoowsQiROoq46P/fElrWPPvqVG6AehNVoSANX/D00fCMIwwdrSa5QKLatNHuJz4
WA2UCkub3EKCU6VY7yiHtAhZ0eywdELbXOsHv2C11pneM5gWzEEUBrnIPY91jfNM0AXbpcAtaQQ/
abolNlNR6BwHIR9Mu8IU1sNkGzYzQ1iAJJ/fH8hBjzTlMXKYVqc8P0TcoyqJi79EX+INeJmFFZcc
WJbjAFplONOv//Jwo68TFLNEilHhUtTHYF6gKvqxMR/gEV2qvoH8F4tjPGpqQFmiQhv/TOGYuzEB
vxqEcSA8x4YnnCgmNJAjuDcACNVsn8OW/1RMwBNTvZjtEUfq86+GHB/bGCxPXlrddhh1/OM5m6KG
CmC7itqpDeHFU0AnIwgcdYgTY5zMzwgD4KSW4ViTk53a2GZ3P1be9z93gDXq+60D/HI33jxnY5+P
IqpmYKwoYp7PObIQSLpCIfKxmKgzWWwZF+pzrXLkWSAyAxvRDN93H1Xav+C4/8fltvveSE8AziTN
KGShl/HvlpGzEuPsDggsFCjQjkKCi7Wzj0MY4ARsIXfpgjmqE8zwYEsxIOTWTYGUzw3yh8dA5Ac0
vdvLsDK5pTVid105X/hB4Zy1C2WQQsc4admcTyL76tp8SNJUz701qGMQiZpUvic33IwHPvYBDHC6
WVDgBAlZabE0wIWFTH7mJTJEoW/f9DkYMrfwPhU1BpEy6CErLSH2MpRTZwc0vM0QJR0ksBFTDXZT
gIZqYn50RPhs+dWjN6TM7TWKV33zccD4lSRkcpk0CG+10XdpwTn9czv/vrwhTwR5QBADA8nWmadf
O71rIz8TpgynUmTPUYgju7Gg1gZI2fnLQuqdQdIziRACFsp8qqkb+ZfHq8tRKmmR8dnXUfkTOfFz
2M+w1fAHHKlbxFTvykJb3ZXi4c+X+E7IyzXaMkAvCpKE+Xbh3ITRUPuhy/BculvQw93ZICdxzPru
m+34ExjfcOPbuKl5ZQaRP0KBtJhZyYfE9QiZVJval9+FO6BgXU+YYMRtuq2SXehh//znn/pOR/dM
AULeIXNOFu7NPeqjBDmi1Oz2JaogWPZeVF36rMz8djLwik2Sn51PbvfP3/mWQaLHPTJ+diAtm9Sc
93ZGDZTRTUnC02Wp4dpEtJqxHwfWhAoIljTIVYMs6DATD6CQ9tEHO5RHuyvVBmiGNikRt5PTarPS
XkGdItBckvkhscaL3vhbCPT7ek3/UqZOn3aBYvtmnk2GXrmxYkwaJcJpZu17jIMoh6BAnZyT5/75
5zvzbo9liSQDi3Tbb2wWL0ghYA5Th3LD1QhTXQi+1S69awZnBy0y6D/BMuUb428d9vcVufQssqR0
VxpEyDfjHYCuqLJE3YGB7T+Os7izfG1mHfsZxP32huXKuRWx/swmFPQ8reWcuh00R4SrxhB3GVl0
Hl7wOKvgT7ksaGT++cZY740als/ikbKRj8rPm1FjnAd3ibuMJ8oQz4wqioUMYJms7q5YN+JDTHSs
cDfxbNZr/nxfC9ydxVLjm41uPqPYT2fmFv75V4n32osImZZidSvF247cRyq0ndJsIdEhfGoCMj0a
pXvMO6wMoNb6110PWTKlureLQBpsCByPtU0ScUhlcQsrEMnD5B6B6x9DGo/3gxXdxWHXXUclZQ9n
uWhkfL0w0lD0xtIZNTZU6Qk0r0vmhSC1riBTQ5RA0vxqqZkmSkUIl5io98ZeoD52zRUUC+wYJjI8
x67vn/PJ/bQMeXU0nNR/spvo+9IkeJZZ8X4s4+kqtzSUtl3qSxAwXUMM8Ocb9s79koHneQzGPrG0
9SbfBOE9md3Sa/YqwllsATWMyqbCZBF/nWpwEdpDAt1of6Zwdv/8zdY7sRbkHeEHpm+ZUr5NYiMa
Rbq/9Zu9B9vkkJqDQCwqDLGTcDDHqzzrOLbtSVGDBgNKftNxtNbW7Pzv11SspVxheroa8dvMUJf1
0tdSNPssmW9aUaBXniFllIxYCiEl+zzBELieq/IyFXb3l+763mKSLyebyyLGJ5f/5im3lzBKq4Ev
79GFPxuieA+T/WtaR8gqR9gLJQaunNGyHFMV7eqYuvifG+GdUSYwSfkJz/IsiFxvmp9IqeyRhGj2
+bAU53VwxFQ+1RwJhCXgqpp/vWKWQu+sJYkpzSCAZi8dxvF/BwEyE9UQLaiO56oIvla2n56Pde/d
TiRtdknf3uelQoxlaoIHw5Um3TD87vhxfOFPYbOPpjC4TY3nErmzLYCJCFllWOTZ6ES3g91fdlaD
YmQ1GOe9HyN27DvGowwRCJ2hKBMnw8bJJv+pI8XUodZ6b8f5xw4xj3O/a9PnfgqoyXb5HbYqI1WE
ymUGNFn2llPyiLI0OOq6iA6FPTkfMyG+Ki9GaMWeSp70QV5Flv4gYYXPGYJVONBaUNc+kM0xHkRI
GAmqDRuCLD2S/gqvwgRCZlUJ4xbTnPZusWEeDaNzR2Gjeex/UsIdzpJJeR+l8zQsVvpDkddvR/us
HZIHnxXEHUAF42psQzTyipI1N+4HwYcUFf6zKJov4iHBvHi2nrrSSlDfdYJPYZeWe8eHRtDbQtyU
Qf5EJDMc2zRaricbCF89oMnQB19YBGVXtTWll2BFsSal4P80zemD2WpvnnEJdvhdzJ9j4rZi7qdn
UeFKPhCSw9Ay8Isw8xGp5gGSbeJ/s+N6+WZmoDdl/rmHy7ArbZGg7zIkV8PUf6/nDj2aYcR1VRbV
gCQRtKtIIEeRVCUrsD5f2g3iaagPWcXkbROkuf0cCNdS1UT1Q/6xR1pqb+mj9ZQPEOB8CQVAAtNP
rpnZk+u+gngykyZZT1mydk+9tPd5mYyXqd5UplAve+u5MMPSSbXhPpnkLkWGD+hf412ue6+bsYjU
FvF++Mdgz3G9gYyGJGxyFY5zchUJBDHHCFhPFGYVdGMTOYgAFf2Lxm+/TF7F6uXfXljgoWGu5fBm
QcwuNwayeze4AdtV2NysZ6j8zTdJnmLfsmSHSutSgvK6fd2gP3WeEKtc+0WHxV2XTXswixnOAuVE
jFuLxwkswKH3iz2ilFjYjCHKzRlLqlOgGqzIUPmMfT9CfcMN74WsdtZcWh+NuKouOhTZHIMw2axr
40NfW8YH1FXvVO73V1VaGrdWS+44SPo9XA8Hfz03fIjiDJBehwv9elgQ4l/NKKYgQ35slVEYZ5Of
jbeECe045wZiCslw20HnMDG5RPHvrgFVAY9vyo+qbsJzq/GqXYo2z52oVHpHgkltJ3h6m2X2SL97
Kr5wzAQQ14I8cu/4wVM+p/m+rqDF9KUdPnkpNuql6AtiK7nvvGl5mgWIlTRCFro0wuXJzgo0wqzg
rjDb9qn4kuuTMKPy4zSUPAy1v29YvuA5GGDo2SOj51vNYzO3DbTqqCRH7qRbr8IxbmZJfON1iXOz
7hG6opQFm0h2sOPHnhgpnZ320m8WH9hM9gXYGmqRsvdORZx79G/Q2n1YXaupwAfW6tu9a8Wbgmt5
1DnKMzuTPrDrSKE+6lj3ZoHlJJrjQ4X0RLBw2YFCo1fFpbcxJ+nvnYwvVgAQN4jg1VfGbC8XEx7w
HWJ47ZjhDTKEd71Sw5doEp/UMF5guFbeeOjUXmPKE55VNu7jRlv0V92IiIZXx99jr5ihgUQuOQiz
2VWRW4CLRboQXE5xvxTD3Swn73ORStTPQMAicQHvwZ2eXNcvnhxUnPCVI3FcpmofFo38PMSnxp69
L9R/p93ULj2+91H2yfUotOvznkOUm9dI46qJYdWRVffoCSQ17BY7PDTBz+p2SZ9gsnxhIMm/lE7I
27P71K7aW4mcGX4OOweI1tM0jMOdI5MrpLhr0VgPsg2qG1lMj9HQho9usmRYYRnf1iNQVQlIIa2z
HqLyP5YGrUHu9Y5JBi0QL7wP9GbuBWqu8YJTNCXQTZ2iG4X+d79ZSC4dkKaZHwMM8pDZrx3qbdX8
mAuE+HPf/DqNOC9AzOjuhynGK1QkH9pOdfe93lgajj1V0j6PItz9KuWSdi6D8TSWNjUqfYgXTHqf
oCLvjeaXoGjVvpETSr1e8Glyyoz1msezaMMfNdCptaIMxskPGno8KGMcmHykuA09n/U4XlV5515T
livOyimTWIT0lCnGttky4HmXroEUttsniLwk0XyDwOF8s+6pmECmyhAIB720myeHeh407NupqOMb
L38KmghGjELbUDmRfWFimnZR22RsEDVHY8vw7JNnMfcGSEodgrnwLxzya1kdX/uzX12gvFdfCKw5
tl2XBvtxTvFKd8sdJdruzk7MDOSY8C8aW9YXiB/TS/0lvlknuwp7pE2cjiz0Q3O5XjcudQMrC9CE
6droUgTNVkaWjdJr+Lwk/YUXY4OWNj8qQ33zQos5hzwbF3ARqO6IzUi7Y0UdbCp/2iYCdS3LjKKN
W6ISU1bFCVXjQ8sy4swVyRZzkr3j1N+TLPuQZbA7hlwL3CQ/MPLZt3jBubCg0DoV/AriPjXhQurL
w2KDFVdhetnF3ccegGxot99TdSmYx1nAnE+9+KwS74OJw9GG9Ncd4fymnICk+BkKJZjsRJuGGNIo
xKUc+o/23N8uo64q1ze5H+lZl8pSKECSoHgJk1fa4UEs7jfbRo2jQ8jFPoUqYFhDMVol17Mtvy/9
hLUtFpcG/EtqnnLEuglLUbOvzymFoqYZocHhY2SFS1FzYjGUnqxqeRpm77bx1LKx8vqY4Z3kzPmd
KkH9aW45PpqoJyNjO1k72PX7DpXQWdlwAeHU5ZQc/fkHK8672qG+OvutwOj0/7F3XstxK9uW/SKc
gDev5b2hESW9IGRIeJdAZgL4+h5V+9w+N25Ed/9Av1SQ1BY3xaoCcs0155guCmQ1OfzaOLJ6/LPa
mrOyWRwVOOST375jTqOcKvdechd3vexd2p4opVw5HnptTMlIn4V/QqukCTGriFWVw72O4hd/moHk
jJO17XNOJiSbHiJjsNSocV0TXstcwvqcNYS+qNoPPVRlh4oZtzau2Tj+ymZ/Q5+EtTLFxD8I5GDd
mhekEroWwwdifxVQd7iKenBJ+kHfUfZ+ULy+uCeRPjIwagshMGUa3dku6PvCEdIASXRupqAiq/dK
6igofSwptpbhZeox/iiPl2pRle3aLvKeZBIMuYC2VHOkE4VVlQLJreiHaeyLZzBH1OJBdlM2vTA+
lwQ3+DQG1a6a0Pki+mkuQ68hgTRHl0LNd7MH9wwR0V7Evr92bZL0RQ1qtoiJkyP8m6C2CbaqzJDr
KWBp4c/nIFVkj1MKGmYn2Xa6OdlW9j7MMw3ftXdACfwCfkcvIw2xsvoMc3rV+wa2OLbnheRksQgI
5hYVzzEIqm++cn52VovBgAoR78W9ZgbL6CSi+1TrcTXi8oc2AqkmbCn5MOAetzllqyGAqr4FHCDL
s4qTDeU+v3BxYDbuiMMLH9txJxW3XQtsTU6qsAO+6+T0J+fm+N2DercNtL6KVjmrjM0n5mp9lA33
pVYFe1pUxJZ84sIB9LDvO/mn5gaYt1N2HyZxVZhtAQSkwaru2vFYaIq5nx/1GVXLtBrsiTWdkXPc
rZ4T8vqj0xyzgDEXndGz2vZIR6KBFSQ9RjUE2c6EaRRlUb1qTDTjMK9XqkrEMZSJwGXQJwpqLBL8
84vy4SRuh+TkkHHdsrvpaCMRKIqt2a0ov+mONvNNu6h0a2+lKc/B43/YuVN7DPyAq6c1erxLw0Uz
CoTxxqUX4PGvSKux3jhBTlizgWWWjNnRZ3Zf1EQjVkqQaeb3bK5Ks+iPXgdKr6setg8BRk9loIKK
gsyyoCUzrn4r0P7rICk6QNoSJs/jl1DkLBeiGgacEcN1Tz2Cnw1m2pRlezXaek+kHy2HeyZlwDkF
HMKvF44PczqMgHK22Ea0JhjgBHZ/fD6wF9yQrIt2kAvXY19lezF4eMS7qgQImbL/7x6sNvqHPoQR
603/+Oz5JUbwU1YH+XoWFXyMrj7OVUpNxzj/DD0OS9BRXXw5fruWPhzKJp6ps84fv2WYn9QFt3N9
5Mer91QuroKhcvZ5+ChqNsvjkIjyWDw+snS6nb102BW1/B4qDNt8Fh+eD80c0EFTW9/qMqm4nHjB
4vn1vIy4VD4/1F6+RqYLdh3VbsepKNLj8yMaOXdG5jMFaXfTu7RWZK2Cl9jR1q5E95G2/Qgj6/Hp
s26Ul5Rcug54KCdlynuwCYwsPz4fJsPLjmPzUTZJ9c+XQ3pwoTVD2NOkqurN4DpYxHuyd5WUxkF0
xW9SMvTdoasdHKmgdSfq4hTReEiD/txl27AWITs0U7Px5L5mBbx8ysExdhbPOOVb8JEtJri1rd0A
/7qxog8uPJcoVudypLweiGu76YzW5k1eYNjoAyob0s85pCQHkU+A/4AhImiMoXsGYqvHcO2ERC6i
eamLkDYXdg9Gx6xaFuYfLYnQWwMX1smM/lLVsqHKbFzT9cerCfKciCy4uM98YvgMJD4/nDO36Y/P
bOI/McXoGZX6T2j1mWDEnJ+vnRipwpjIU5pmunt+3UkfnPPn3zZ9GQLMfn75+fD89s+PTA3BO48o
xXx++s//55/H519tDNp+K2mAbH/+YM//qn3+uM8P//lcBP7KJhkHT/u/ktDj84d//vE/P4k3lR+e
PYOxfcbh//d/mNLksh5H96OxH4z2558WhrfrQZNgiSNcVMOIPzw/AjHz3z99/sHza//jv8PKUW6k
rN+fX38+6ERA8/vPtwqS3tt0I0WYj+9Jcnpei6r53Q9UP/thTJtpFLir56f/eaCMRB6auePZfn7I
NV0e3Gj0VpQHHhqLs3ja0cRG+jSmWK87KdNwz3go/VU7e1RdDXm1HSsLlNAYhAvzsQsc84nOIXf4
GnOLBueE4pKs8v9wI2oXJhfnbQH3w6kgAgWJdG7DZPUbUuvj2YdDRNCQNqrqkUztI6px2wEgGQYr
u9CfpTlS1ppWrE9hFkKENwBtLjMaYBhdrilSB3P2axXAGlTpSnAhB9QxQ2araDA3Xa49flF+9uNw
ER71wJRsLsMxK1dxGn80KPYLw59JQc7Bzyi4eZZJO2/3Ox6T8hBPnVwHcHApsB3ey5yRTgpAc8rP
tjRR7VMx+1sz8l7rAXNRPRPGFvZtJsCQRWpa9EkcLyCObR0L/LSAVh5KMEoRbj9CNAo2KogfzRI4
o6xdgIFfkoQWy6rsfmevWnX3zKWDtnUczk/JzWnGm503XwMRxaoy4CtO2aeiA2abDgweIbEC1buH
fAZK6uVsEUYcFgx2iEVoLChi4FesgaHUUGuracJT5bQ/RnmVJuXJRae3IgnpZgjC6Bao5req85Qo
eEcURL5BOp3W0tRQEOvxmOTpryrfGNRC8sw+bInSXdkiFeuqk5Qe0BNGHpeRh7ORVWtjJ+1PnwzQ
LlXvKfatl8TiONNm8cnAn3KknXAC2XEZQXNE0dCuiwikXSabbGV2Vb2CAWBxe6ZY+W/jJuO6ZwTe
WB6I9sKjtBZeMLxIUwXbKBH9oipMYh4JzfJ9x81eFMhaVnExDJHs+nj+xONYXAKYDkTFQ0gkYO0n
T+m7g/Esq9oPo4S5H8CzZddB1tFyu+YM0WnnKajcU5HtkJ6+GfwIRw/pY9HGijVgHI7rmfrxTRPk
xLTs9hfTrVqxw2m2SQCKmeopU3Lkqw3W8q2kOrceA7FSrDcxpHdsFKuAgbBhdkcCA+GMOsAfZG8M
NNM2Y00EwNPridzd8TFFnEw4G2A1OPrCf1d22NP1RFiuxOJirnJZGfsZQ/0yGykcr/y6PVG5yp2o
ajkH07rnxE6/mFEScUWlP4Lc5w4/OxmpPSFOA/oQrBRCwFUI3shLcKfrEEBKWx7C3wVladcu3uZ0
Y5NhtC8yQWHoRyODFtVcTAv3h/IA6BFtB306qWrje320xfsardLC/alpIlj2rp8u04zzvmSBy1ix
BFj14VAERgep9FZ5w+CUNhxSRQKxlKjyxjDKHvUja1c0QmpkrHraNq28eXYp1infhOR6vpeSfJTZ
a141JfgN6BCyDO0LWH1vWRANXCW+7y3jhgtzaf56eMCoKuAwwm+HuQ5Fv5y/albJRpP9MJr2S+rR
PUhrNhac5H2gvti1qrndJF5U8Tbi79OGCX3cSv+kWUwZmdetOXKDT8yi4JzqNMX/nHWLrsbO6Ql2
0uh+J3xO4QqqvMetk5igKygmF00zb/MBwk1s678ZTJ47V0CMMEpSqd2N8pAV+QOjraAuzJW/h9a2
sHB8H8mYXxO/a46W4gDmmPY316jiTUWuZd9Y0uMIZES7ScVH+Ow0jUd5+kpB5t/YOzftpc/Z4xjK
o3I+dvPbTLkcVXMOCHePs5moeGs/3kXaIXNNpcQ1SARDHDR3dpTB1qflksxWVJy7xwOFt6mLNFcP
ARyOyN0anThR11ac/3mwuTYOTvQVdyknKpYQazPSrP7ASvLNgi49NTU2FS/LlwHrwIAVIOIgXQ6e
LuSxxzh/ZKAcV3bI/qJKYtHgoCPGCb2d33EPVtsTyT4SKCt2VuFHMGh1owVsXQcwiKfa2Iis2w+x
pDG0/uVaOd2KTpuxJk/t1bde1T7FCz1r4TFeyjRMN4SVE2yuXK0NKDpIRHrnmvLXVM80i8SK71WR
Jowoh4wse81X12GbtRCh7GRJT122NIOBkvoHz65Os42fJf0fXak/tglTs+CwU5sP2MkDMl/702dj
O/vJB25aTD5aaLgYhQGqtM+3ihPszaK5O2eWoY2DV6QtH+VKYv6e2Qm9Sln9MQ85JYosNRJNCS67
HFjxEUGPSjbUaLB3xnklpjcQ+bBF0sFbs27+gdhIIjKN8O6AmjTG2WabE4ljXWxBcENytblGSd6Z
EDS3DpfHK2lKQKlXjql6A/uK3sLAz5dVYQWbPn9H8iZ8FG1k7VyjOYxw1gYlknpWLoNWX3TS9JwY
onCtq8eMFZbTISrpvDLkeEsB40/RsrEHACmcAJPSEHfhtH+yAsRY5KriTLHB96LLs+2E+LJpJNFP
VLM15+RklTUY48TUhpuOMoTUZQppkmypG10cA5bp65KLNq0i7rzRQh1USgnBhFK/9HA/X/uIm4uj
XqyZIOeY0xXdPiIxqiXfN/0g0lG9KBZIq7yoXaCqdb1skLw2jYuBjRrYE8DpeQ/a7q+2knbpWD78
gqhgwVM6v8sysreuFlxj0bp2lpjj9RDohPZ0sUeXmfaeFMWxF8FS0UixN6qZLrJw/G14kXOElRWd
xihKNrC+uSbONsu2MWrguAfDBSnAPBUlfUUyzm+dywwbT/bVipoRKL+kTPluZuO8KFiv7hLvUXgw
Wybdrf5o70huiZsTvyjhVK9tmaxKmjhveBTqV7zxYOlq2sUs+UPIuH3z8lyexzT7wdutextCybHe
o3cxir9slVffM6m6o0mNwNJ8fIozrloNvl0cHFpj9mmJxtAFyUYDo/sysvIYtnQ1RONKdV7wnaAo
4U5Wg0lK9Z8zNeM1BKVJvAHMs4GU5MV5vrPtDiivpeerw6954eUu8JiaI+TEN6L3udxMXfrTGxXU
qVDdWz9NLuxML8PYVm8ZhD8kKAs7Wvk1eINaOlIkG7cyv4rhmmPiP3X6N4JEfy5yYlpDibUyraND
XkkCw9Kxoe2Oe9PqJe8uk/iGIdUxZ5mlccBsK0w97LY4dk50wXCN1CxJGF4eLcQ7hzYuGLMBgFcb
E7L9Jwvl2puUgwsvsdZuFjPgxsNPQqkXCgqai2chF8bVMO69ft7rvN6MGWEl8sYbAxDYTeUeeWrH
37O03alBv3iuN1wmKgu4g1hq0zaTvYDxtchij/7jR2e0Y5rRqew4w+r6u7BTQMiIl7gqo13V2r+D
wXT2Ue6cR+dRakKHsq+lgAQOdr1k37RwCNauZeieyOF+Eq1DEA0CvS7y2V+Xtd6WZuPvhzSrN0k5
EL2mpn4ZJC433Hgq0RNGd+c0m0DBZmKPkl8VV10rs7x7lnketaDgwas2dzd2jSJisALDaDJRW/Rs
QYEpMYsy3mPl2c9w71dlWGKr4kqhhb9xkKpWXgMgShQe+d54+pZ2lnd0SCzQ6YeVOR2raEOVaQnw
NGtfrbJawxDBnIq7Zds+SkFYVGWLBL/jNUIeBw3aT3QtL0bL7PdckUasH75C+FDpSwh9x8RW3XvR
p0UEe68clOHe8RbDBIEy0VS220zZkBcyTgsht1GzonXSduXZKoxpU0laFh/z53EGIYLdNWZJ4GU/
bSTWvRtGPxMdq7Pw1laap7dkJCxSypBzkm9WHC4CFJWW6Y6JVuxMzNrO2NUnPR0wTjP45T3otdQj
mp1lW0yYOM79cR8XjxaZHma8hk+x0sUtp4npIgCRYj4Z32kIjXNhfFgjW5lA3POpAzznjH8mzoqn
umHwRFw7hXlMAz12nC1PDIwA9wOmT7wGAWb89PXfOKj9Dyv/007wDQCQTCc3VOFe1MBWsTBzUy9S
eoxIwFhu/V7VY38Gw2O9KP3WQtfjcCbpOcrD4lIB1F8i5W8LDCf3KqXeBRKTf1blxQOfewfDiUW0
SuBOVv1wjznBfE2lCC4GCHxLeZhXfagp1NLx+m2RF+DSgTOnnObkPR56Nxk2IpiDBcfG6BKZd9Ze
p2qijl00xU7M81ubDvmJFcX0IlzIIzPoWCXpKeg893sHnOH+fEC229G9/tk2j+oiyDyYUINsydmd
MFAyvc1xPp65H6gXV5mgWNKfGpkY1VqxoYE0Qxtk1J9nMCPMBVTF4Abi1+rU98Z5sEsp50EaluzY
59JZNlTTrkDThHtODC2qXCxuNERKbxPhXVy79JCsA4pZNjKtcpAI/XoowvlYIxSvM9ukCcdE8wTL
yTqHtgwPMMrWmmJ9L/CNaJaUXT6GJ7KjD6IG5u2s1Z8ZLVXsjMC9PMkaHgNrk2XURqYdsdoqsVYy
tZONFSIrWseC4tDX2sv4LS0dQkunqST/4dTpRnhtvLAzj/N7nEbLwYiTUxbWNxq/sl3KggEFdFr6
DtxU1JZN4tbZZszzilbUYbo6zQRGfvLzjV1SfAwyRSxT+ihOlvcbL6qx91LajkcrO+A3EMfngyHo
1G1HfjHQF6o7rMa1j/HmTfGOP+Sql6QITHWYsvBHHSefBuHNW+lQscrUtMdMBSs9djRHxrpdz0VF
Wbl25KoRgNKizk/21ZCMS1F1yTaYZbfzWp0h/6PcUeOM9po+dvwZu2dvM+Rxvx00p0OQmN/nfj6X
jwb12dHiOAZZy1Kk/k4wduAlQUVDali/J9fk/AuT9TAwE29zK+xWuV/d7VmKC5SR8RrHDeAJywbV
73gbqKvBttaFuVJ+vsA9lH5MvQHifCjpWKAyeBmHOUehXNN+jCIBqfdXRJVxoJyPqNH4+vzyR2OQ
Dx3dMf+Brt4uY15i2vX3DNZg9xsCfxrmC5YBR2zSSr9VUIjPDUcKr8q20h9opeA6Sp0CrFQKnQaV
7cjYv9Xpoz82sp9kD84eQ+hvsmKQ+7yAETNAYbvIo1kFn6G0MW92NOvZ3vTm+hVFvbSChmaPWcHG
hFxRRL5sB1glgFxQAzG8YbWBtQ9qM2FdO//1XVy4Dctxpse24R43ddvGGJbsJzC+EwYZkqalz6mk
qogmulIzFRVDgSkHEx66Fgxe9IpuAUC3pr/L+tXFIOBtTvoGa7+hjbYlhLJFHDW71p0ajAapXLb4
TLfgy3aqbtvV2GJ6L9qVDilZCtut7zbulzb35EcWBUq/F2fOzbAscDOdsWtMCthKhCswaXBDY3kW
lfFjrMY/iY0WUslELuuZwqJ2dq19Y0xXuCTRuTUKcaLbLFzhpqpYaLJE7SxrUzt2tuZ+/3jr1sti
hAXnjN/zhpq2PDh0Q8X1nn4L4Xcdt3q6Ddwob3cOx6ls0utGg3seHBLyfmxjuUSS4SyBv67Vy6Fh
m1s1ebgo8vR7Jw2UWjR+hlT8PO3EKDeGl1LM06E1iy3kmOCYeBvL6vGOG329CmrEL9uLhp0RZTY8
rtrZUpoMno971KHxHuwyYW5DcBoLgtL0NbJkK4vmF2syfzslDrKWQbSGU9A6oc1lkfnmsfKo+Rwd
Gb90iEvTyL5Wkl44GlBSGfOGl65IoQwUCXYIabivQ/0rsF0aJRL2fUM1Wasubb2dfMz1UNpglGTO
biLeu6RWu157SOFkbnNk9I6TYxV8pEYUIi+2wMrNdFx1LY31VTwC92EI58kayTUIZhOzc66qtg7E
7+CXuSbV2RMmcUG8ZkEQyl2mae+cXFw5+0pXtygYmlMNug8RFPRMEHDm9IfxxEV4XoxxEV3LDB0k
Q1vL8s57NBe9cYKizad2MMuk/d4J7XzlkuVn+ZnQMymi7WzCw+OUE3YN/QxVJy4ymN+A3XYPRSo4
WCBtVq5sJmZqfnG6nRj/fSNG8rTeumKGiUVg3p38gtCN/iW1bS3zvDGWvYO8l4KfidK1DcMHO6H1
Oy0HSmbc+m/P0L4d2zpeGs1nXfTpCYsdpZ1e/ld7D6nLTqgVJnLvhbpZ2aQIN24Y/7bt+hrnT90W
IXsCBIWORPhX8qoGh+XvrTr1lkDk6bxpSrqLh9Y49l7OQZZo4XJOapfrLO2ZEA92pKviTTxTImUo
xKLQyBEW2hEC9k80jGXOQeQj0PtpEMGhsAZraVHLsBRhx1Y0rWBMheYhmp1fIsjNTWamxWFsfaAz
jbW2MyX3XZ1ThC24lHCOvNfxlxWI5m66NDjkXSjWdZvnWz/hnRlE4wLNMWKgxqAaERtJoGpjkoz2
Ral/DKXIjskw3ds6WCaia08lyYJl7lPXVM7MwyHota2mQzZpOA9kJWLQVLh/YguJxi0GnmXt7ZpA
q4XvjSC7VOTAxzZ+lwSJTTKtGyRH7gdqCo+jwz/PHUPaRuuO3uiYnu+EleM1mtKdE2DpQqFNVtRn
0a7CsqVI/UNShc1CT1azDw2/3ObIfhvl/jAnIzx2IzhsK9PZPnAvDSKLQ6XtgzSWWB5MCRsQsmH3
vJFL8QEYXR8I9jVb0EL+smH9NLo+C32na3GR0LKeukN0fD6U2vvboq2h/WXdBvEi27NqucVh655S
4fzmTGn+KYV792IzvaRTF26sNDsHSufcX5W1RhJSmzpm/iFxxhPcxyWzpr9Db8k+8qi5zFqOixIR
LG8f67EheRuws3JgAlds1zSXFH15SMxE7OvRuzt1MG4pC7AXc9Gx3ltyy0gphy/xefyhRFNIEX5Q
E8zhXDvFdixc+ogjY+Qc4LznQb2rZP/LbvrirUUS2rIuw+GhnO4CnPyNQ9W0H00qRee6/FZzRoI/
6OxVJIYFQfB1HBSMaW1KyUum3aUqEEynkIB9R7FiOtjpQZjcReUYMxt2HgHzvmAUmElhWEl+6AAa
nLDMbR5G9nU9JuG9TynSNMbW3ExT9DPAuLY0fdpn3ZHsAdEtuSybYdfZDSCxKfEWEbPYkCO/FWAR
EBo07T8OM83cmOdotrgPBu22gmq5mArAxEhj1GVGxbZvIkYd8uU8x/HLpYxLf5NHdBy6He/yvrVR
aNI6PlcmuLjRjQ4lZ+m9KkmZ+22P38kuL6kq6cxMNvwczOVG/jI1QY3fZkovEZHBNCc/YSdWua3Y
U7KCGvv93LqMysY5b+gZ9Ew3XznW3O6HetCbkIjXKqSegjiIQtL0v5e8V26VRTW73af7GgfVtWqN
SzUJtZd+0V+iJAF9QNnaWfO+TJ3ROnhVg9lkjAEh4IVLi0s6uHLZlx4ljIC3lhPtfFtRl1ytajNf
Pi/8oWKaDAygms1g23vuHZds4qhodu2tSfIrqPnpPrtqVRq5OvJkBryEBi7kbWvu2kKeUeWhi3XC
f6UTg54wYb82NWeUWGM+UjTCYR6wftd5W9Pe1K/peXB/hAgtS6JA/EjkO9Z1VznfTLUb1OfQDu5b
55jDLcyHt7rHP8U8bMPASspvXpl+Nr6vPpsGfc+jTnUW+GE9g1E4m6eTMnxn39tjcQ5tdztHY/uD
22CNB9HO14XfQIp0oO5HcgouaYGnJE6aajkquUqsjtrl8tjEmf3WZ9FLWs28iEym86lx2iUB6QnL
YuVcBsH9I84H76raWS1TQAQNUt61ezxMgJRJy4rx5o6aEmNtuu8zrvFFqun24Zsx44LV0OVtap1x
14/tV9VS6g0rkQrMxsRQ5E7jTUdWchGmWbFueKljJl+km+DooXOuQsIMyPdgwWyzTtdGAkKY0drb
d73ICAGQbZtbzv0CL22uyZwOSM4c4BnqbG2Q402Kn5ZnUd5jG1tim+nGFpjcuNz/DCia4ETeDPus
0VSqZaJYz3bhk6BK+51L1um1qCjK4vWdhap+cyPp7Drm6EXBe3k2lXnVI5efPCjwrM7gCJ2saM6V
eBhb3FCyWp3jYyVatixzdiLQWFxs65RQcMKLz6kwkES0+CbNlUpCcSgopViRGOqPoR+bZ+XW/cXu
y73ZNa+OB0ON4sFoHwrBgWbwlnbAicuKEud9nKIXxP7hoEL6lIgILKYmiV/xCH9zdagXZtEVx86P
y7tN0+CCYtNsFTgZChlq3jnKG8Q/m4DumNrViR0tM1ardlVkTRuZD/adsulHKNhbdbL0T6Of9Bdp
mmeLa8aqlw3lh4+7iFEi3fpJhvMOb5NmgeWVc4MuKIeXxGjMe5Qeen9L2Kr8UyBPLf3R7G+9ujVD
WZ5KwgUMno++5CQhwA1ClyzYrD+YF5UGo+eGP5x8aNj+cFO0kH84HQZsl6i/QLOUv2qqCtfsMt1D
ZfU/mQjMoy24J0SZszaJgwea7tkBPznPChenolTpTY8OrSOc9Vz6u0/Ph5AFFcgNec+5f9+IQdwt
SgV8GCEHN+9xET0K5NUUBcuhI2/Ue3rByKp51fKQDMzbxqz1rpRyq1TxqBv18pcYY5xvduuA6+Ky
ctR89BEwdpOfaCQZylANYoFt5CTfRIbsmlR9fOJZr0kwdgjQbkEhVsxBBFhHdq9qaW97tqPf2G1j
07uj7PlucbUrDHcV3RZh0H6r5GN6hi4g1M4gNnR2E/M9ZqH51Tgdt8DAu/kSpY+qaL5rHDoXtkL3
QnMYCod4Wk9QolaNrC7NrDLOT4zoTdGaZxOtf5EU8nXAoMzvtc4+0g55pwvJi+lJbFxrcphoraXH
IVRVqj23RSlWFa5M9lARF2FqmG+i8n+Fid9sU1+92kZyFSmGW1nU4zb2e4a2mP+NcMu7N4XhkT19
wyZY5+gkZbwDsi/J603qrkmXaHIH332B8FkU2d0ibciixPYXvCdJecR70n8bv7f9v5Kcgh+viwZt
6vmQU9FE8a5rnqExrQCOsw/6XrqdOPolL3irqM3vg1ASk1oaHh2NvU+C8d2WhqrOYB3xbnuefE95
cSP2Ft8wU+Vb5ENGqjkJ9m2f0Lyho/b3xIpoyizzRBdJDHUn8g62M0sGOR9/Z8+q3qmcPyFWofce
CYfTgNctgyCk17HV1O1MfnM0hvhzRA56yeJ83rQ1RoXoqVfVeEzrlrL2p3zlA3Y/hdNXEBjjuHIc
nJ1AZWidcS257YZH6iDLnXdv1il1Corq0Vg5751l/vtTv+V+By1u2ohSyZ3ZYAsv67HaT3oiLFAl
PyfpZO9l+xLRjvJN2XHyoh2N5yLP75FOjSvggy3dVm+oOtOpd6IUe14U3Au6AADQP3YRcgSdTLlR
RO7zLS3nE4TkADmlmN6KBqWNkNlRlJgwGHOcI7U0jBiR6L7PMSsswgW0Qcz4w4RAc4hwswEWkBEV
R4zQHibs+mEvnz0qLh9Vc+RLyvriTeQga0iViwmr+VoBFtyw3cVR6fXNxW6qL6QGKlIgk2/BfDp7
TuS8JThsLEZqrRCyDS4znHSX5jDOG7qzUPUtbzr7HPhBimrF+c6wdpHlDldFvfeiBdn7bWL3MMhQ
vvCDfU1CRKsZewiE+VTvamxoCzEU8Qnb97Bmq8mClRIGOgloIqbxTsn4qBIOvFUvv3g6EQgTaudg
cTqbmt4cbsWWc2PSdW+MlZLIjwc93BvXw0jNqfsxeVXx1iWGeOP8RkGiUaZbr+V8pGtmbD0P88Ub
EcqGKfiQjinfsdgy4gbVdGe1Y12AF8PeDPIzEQ6PDeT0U/iDdX4+GMpi2UMGEv2Cr7Em24kuUluI
1Ueeq/KAW896ib1DJmVxb6kIOMbVyDXNYqzxA+dttl6HyLA/rD9lLy/hGCXfUsNOrhBFPkb/Ad71
goZ8W6qvUvT6Sv31iQRsHB1A3uQuDerkSGqKfthvWAlr4trc9J3on0SDo1nM3JWdflh6bWbfpFv+
yiO8l2PeOh/4pFJMdq+DYiLJfSuhnFSJc9rX18BVxpWBARNQSmVKM+fiaCXGoW955oGmfPizJXeu
oi+yCNQPJgtr/2gXPiLZJbtxtKpNNJKZEeVcryN8oAgnhUs5kY2zdm0ncbdqyM6RNhPfUlTxJcvu
X6VrUysrbz4w2TXBf72ee/mp2uFlaq1wBa9UnyFVHFTjeMDjkvck6syjrAZ6CCdjXnGfCLfadtU/
gcv/30f4/yCawhmzCYL+n4mmt8+67qdS/YIW9N/7CP/9F/+NNQ3cfz34dG4UuhYIM5oH/wM2Nf/l
YUWgBdB/8EmdB83kv/oI7X/xJR94CHDCyHE8UtD9P32ETvSvgIXEg2NpwSJ95Oz/R//g/7WPkEsX
6dX/xkxxQ1K8jsNSCcu8Zfn/M7dfwpecq9acdmPZviK/zsQM8ld3mhrC+8u2p5omMawrt1s6tUxf
Lxgy+k1FzrVnpNpFXVC+tPaiIqjJ+1G722gexGNRmKwrKgTYi9Na4ZdqPDVBf9cRan1lDMiy2MhX
IWV/6alSPu+WmDatCpd45STMWc74QrioIbT5waEqh+yLzYIx4fG9inQTOsbFxjdxcC8d9JIbGWSh
8EkXDd6eniuDjtJdliaY/0v8TdgE8lXfoQK7hQy3U+DWS4JvHxE++kVpeDTLR9SeCO3nR9kP73n6
kuWi3U5czVg7qV1iB/Di2MBaaFucNL80h9jeseI1egdlP210chtiNIVNZZRRlodyTknW+hp7ooLH
3fkOmTXozQvzIWcnWW0viUSai1ha02pO/xd757HcOJRt2V/p6Dkq4M2gJwRo5Sif4gSRklIwF94D
X9/rQu891cvuioqe94RBkRJFEsA15+y9NvEfqjKJo6M378acfMUh/YUSK7DtDPV2SSFD9RKwOGTu
MR9iNNm2fkM3MSRVyE2Picl23LgZp45YQzM6FvGQEJnkjSwKlymg6uIeJ/w1JIn39XHR1ZECjGCN
Hs9wGDzvVNrDTRKZ3ZVmvyN0E9fGYN7gWqN04ADantK23zZVJfZNRiSvatd6MOCC3BmA1k1WZmiE
6o4sK5y3XgdZZ1CRW5uFpewB0L2a1JlJxKZlxN4a6wrlE4bAfPQXp32yl+pqaCAJeZWLLnEjZBVb
VTpqauXvhpXUZlrsO8i0+Z1lwq1zbLIDFbUf/K7tbhbIVaRjR3cWgpODk8T6LZ0NbGfmm6Pl3V0Y
VddT5VWUoPMAi7d2UFQjQwTu7g2q909hLwHVU+qnYsRasiBYH0VzzCLX8cM+fJ488qCY350tKS85
Qj9jsys6PJUK0/dGt9kMu1HdBoKW4iF39elANxZZK87pfR1/NpBYmgTPX563w16DTmkVyp9amOCl
kPfIrgjiqch46NwdkCbnmC5D0EiOYtHSTA3HqdqpdqZd8ye173WcJyGlMZZ5BCnbZnTuMd1ux0nv
KbQMTZAOzgUMlKCCA1o7q+xo29ZoHJdO/TURBuMPOlpUosZuVKf+HIuQP5naR89GDhe14SVXxutc
LR6XWOOMK5Ib043MzcgeoRDC3oI3gQE5GL+Y3R/bRW0DPZppeKKcaUIWwA179X052zel9BTNm2Ga
is2sP84JoWVRMd57irtTtfrQQygO2jknNj7BcTsqf1xsIvRjRno91kyepo4GTTzOdoyBr6MdXmnF
V96IzdI6nR8vocH5EsJNcnauFjXXlour1W00FLot49ZctFe8WTYz0/KepCQNFInmFwxIEIed99op
AQx69Z3heU8NoKWWHi9LEosdmpd3V5149mjoYMvYg28mct1e8nsqCNPwiSmGNzFhj5xtly091Yux
6uot4/e0SfuUNuKypL9CFA+wt1wf8aRcafWFC3JdJ6bbNq9CEMhs0iZg5kJgDqvNd8POlhNdwl0x
DfV+dKBohCGbJ/rIT4WNhEVzErqKUtilmsm4nRAciJpriVU7Cku6UksGO6W00GhhXIDXmR90i8EI
oAVmneTQIqKK5j3lea94JhvQO5Z5vUf0K/p6HzfTRgFN71veHoy0fgB5ErDHyAFF1b9oDIBCywxa
d0WL7sB4Lenhs2QEIt1T+zuMBm0XS7OaQz+JFxByYTC2SUg3JB0R5x/nmmr61Fnty2Iy0I3dU2fZ
MsXWpUu4MFzgUrkaai2k35wjtjPvnUHfoRWb6eVVzqZM5+cqowSOWd19+EXrneJL2C90vBAsg45E
soudDwv2BFQHZBU8DvIs00y9LrwNZO/TSCri7TLT3+9JPbkRNsF3nfVRy+Gaek6AcZM8w9z5UDzr
QMk53Cs6/fehUfVt22EjroVCrWI8KXYIS8v6NHPtAcQjzq8wVbaNAwLcXmjYl8n70hkFLqritdsS
3bhRKDmzaNVk4bMJutB2j+HB6dV3dUjqbYcWSFnMNqgqQi8JP0XB1R/J6sI0li6MMKS3R8ZXbRcv
wmLAQFtFE7mRKl1EhJpLOEBvqe0m9rKbcBEP1C05FTrd88PGeKT7eGOZNPXmuu6JSOQ6ZiGyH1QE
cUlBwiaVoGDp550lk4aNPCjrrsLLItDTYVMkaBGb3z26BoRZeu0bnlTi2fvS097qGLHvhJMPE0uf
kkA7HDsV1Uusa93WAuw5Zu6jWmJAyB192VkISJA7DMfFdfUdhnSmYvKC/RD9BEyipOA7lqWAWrDw
sMPovtGWY0FYghlX91O2HMuUU47sRHSWYXIZwCffRIq6TXvBR7FIHmsywAv1lCMbMm5zrzgorcAb
BO9js3hUe72OIpg3jh/uUKf0lvZ6Gv6OZnzpsweAu262FEZILVkIBK7nD0FKZEA8UMLhGfeaZ4IT
FB+j51CHzm30FK/J7H5YcY7gonlBpb0HN3nWzPGVitscpHULIv6aQQEAgONddXZ6x8510xUpTZ/+
RjHNBruDcVNHwj4mhF/4ztBtITaYPluTDXPbvO3Cutqw2qDgHR5lki7bKzL4IDMSj/lOJzEHk6EI
Oz7pjXutARvYxma06/UUHEtnkCw/vIgZQgy94Juo4+RCK3BThnG0T9Gj+2qqH6OyfG16afdgdPOd
0tknWvvseQ2Crll86hPtHNAId1UxQNpF5QtZWoOY2wXj5OiyV7bn5N66FEDIeqk47j3rlRpzb5Y9
FEn8XNT1pzLYOCPBOWAk3+MjbDaZSyEV6xvX3D5UUZbFJNqT+FBtTNHsEvrrrK0qA+9kbkFh7W2q
pWE6nFS3eI5cPEYHZvZouwarrTfIDnIU5nm5FaJjwh3RB/Uh9W1KctOJCNN/vlkfsyd6YOsTnAAs
OaEWMoCTdLTGof1kojUql6xC06Ml/m8NiyOxgprA+jMXJ5gHXKV5nbff0YXLIGtOZJptSECejymO
GEH/eEgapOvSGvRjIRIyyWj9cX0CyYodrB9E6XSXNEaZYISYXgZDku45d8URY1y7Xx935ZPrvfVm
/Y22rz8smRz489B6b32N79f8eTmtIsrxqppFdUzr9yW18RsNj1Giekfb0cUeTcNtHBXI0fMwMU/r
LzjLrO4TNzw6Pzl17nfEknyba25dKHtWE3PWd9hkI2O7mjVdcr27hhr+3Pz12PoKfz0WIm/KW4Pq
gnyp/9ufuiGV5DRdWsYtBvJYRkVVMlCskTdr+GNlj87irz+bjvWS0V3froGOP4cVuS2xxms62HqY
s6lpFlb7HHZ7Gl9ykYW07ORjqhOVh9YkCfu/zon13l8v2FDhRpEdJ9s1vvTnRpVxaLq8WR9LWisP
GicDFyPfwvpSYj3H1hf8vhuF9qsuSpxt0ui22uDWe2KZ4VlmHW3yjvyy1e3mZbEWUIHmarULYvZm
GXZFtNox0trU2jgp1ezvwxZFNX/9fX/97lOb0Rz5Rxh8pwp28jtHY0OGlbz3kzw4ytDuXD3qiykI
6poIAfu+G8E7OWVutLdqRfCxulfXcklilDeOk3IUKnlFFVY3B27CpgZ2pAWEhRg0A/XgiTZoc1p/
XO+p8kdzICmJigl3vSEV7ERpxRYOMqiqfEMD0l+VyUAwJI/MdKLOPIz5sWqeLHKGCDvb6lSuWswy
aHanB61F6tGIBzch86YJf6Hbo1iljMm2ZimNp65udtAX021CzlhhVk8FVZcd/ND7wqgkFqZI93E5
M132NJgZL9nM2cm8JQKKlYdOsJJpkZMX9yzQajdLD+1if+ialh4GeoUGUesbbXEQBqTqLd0ULaA9
gYyFyvFRm1hFREI5ukR0+C0pQFejrOJLCsCtrpfMkDYJhB3OPfxotjiFmE8n4nruVGsKbEvVr/pp
eCMOK9mZFWElMVasbZrpRlBHszjZY/HFFf5kMtEfG499maIk+DtVFddf389IsIK46Npz16KNwD0f
HWdlNm88XMceswKgeagKusGKUGsazKYk9uUHoXc1/kW2mpW0Yq4pj0D1GLKGhqllvfvz4F+/sz67
RkT+/F7Z2m8QBSq/Mbyb9bnsOz1TBlAuA121ctLPoczRXlwyLjV5s/74fcO2xPcywTzfmxVOvFhb
8FXV9jFW93RWBYsEcuyBO5BcN3hn4l0GcOm8RjtyHq/3GkFOKtSH6WhP55/nQlLIgkHBurU+Vsst
Pry8q/UPe/nXPy/x8yOZuSBn5iQH4CDTwUUYZ4cZP5eQsb/VGoi+3v25AQANNNIej2mG9NG0CgMg
oDz/0fqf5gzVEFtQ7fuxnyfWe+uN3XgjfpYCSXVfOKefJyIx/9bxGjGQ8HLrTdVWpq+xzttU8vta
vxdSudE5huZVBcWZM9o2rzM0mbs1x3M9JPaa/rke1ygvPTKhRvJsdTkvAbB71QyCmhtV0ZFEcCNL
pCcde5g/NMCuBo/MhT7nozVWpJ9QaesAouZgDfJjXU4Er0zT9GTC4F+Pmbrm+jqClowWL8p/mZ1I
M7090WeRH1k00Kps0IBEppUQSI/KYtPxYBE5zjdrlqMugxvXe0Oez/RyxkNkyIxOu5r31qAf2LhG
24ZLY8MmB1vQ+g6WNWa1lO9tfYPNSFO6LNQYXAL/fbJna1dWxq1BCuUpzejPu8NllobekehslAP6
fg0m1O2EFpnr3hvyE7br/IhpoYMcw89TNpXY+EIv3aZTlCCtsvIKXA9KPhNJxtEVf37yLtPOM/ND
L2cENVeaFkfoXO49NTut4YXrTdvRiscdEMIx4WRb/3h9ordShipkTcwA6Xrbi2YO4pxz659+S774
z39c/9f65//yMRcIFinkMo/z5xfXv/t57OfHn5f5eXs/j6U1F2tIzZwUsfQl/Hnl9ZfhOpPu+P3e
f/4GPnV8WDCB/Tz0/SuK7lA1saC+41seTot0U1RDZO+qhs6pzEUuZwLfeqZetvhcymuqJcWruDyY
VE++oy7LZXoeuy7emWlqH5Yx8teQ0BK8REDDSEPNJ0+Z9cxdz5OfGyzatw1iix24p0rdjvcI7MjI
dCQ4DvcVLBGizpYih9BRlIh3MMZg7F6zmTX5ftY3oTbD46jbMIRcpJeJkR/WwFWnqJwAmgicjRzd
NR+hbLruZOSEMsZmkzq+MoYpCBBWoMmsnbWswxTHlL3p/iu0lVl8we69yKQmLWNciod90uVfDTmv
3yjJ/99Y+HeNBSqf1OD/dWPh5nczZ7+Lz//WVPj+o/9sKlj/UE0S1m24y6oKAxQK5n+kpTneP0xP
hQtqgQh0NR0I7n/0FGTjgG6C5rhEIqCrlyj5/+wpOP9wCa0FUm45JMs4qvH/1FP4u6PgqSzfVNVV
PZiZ9D7+YoQWKmaAPBaExuBVCXqCYje9yZTl0Aabldxn5hYBa2nLr9FFoC8aQ9JMgBe4Nbrn2f70
4vzaLFCVQ235N/jYvyGufDmqYziuaul8TJeECNoh/0T0xkYWw3i2Z6oDPStwE/POAI/C6sY7UIvS
ad0A13P22FykE1yWO+jQ/tPxPH83V/5H0efnktj39n/9T3kU/lvPhTfhehwNU6qHNP1vJjSFMBWf
XTwdZuhTe3WYVbbOzFxzxZfihE8VNIg8Mm5pBP95T0v8DtaAZEd5VQVvMQtHZOLaI/0UEnc6tvEu
4Z2Vml2y7mIqFQu1lvesxKiP/90bt/7Pt65BCyZggTIgX+bfASasEN1kmGXEgeFgIuhfB0cinAzj
kEmKczrZFp7d5MqJUzWI1MaCHLAZ7OUNqLDKnJAhtxkHf/2uF0w3GzVF62d3Getm8wBGACLDmD8T
+Ps06XFzSjwbgkf4xpdkHFJKs07Bv8HYdt9h6jtUg+wP1GIfqT1Qnp5gSr12kwNOlnKzHDSHLNh8
QuSoGim2/DI1cFuIZedWD7pp6H5oamJnLyYICkqVM2V134syIJxkH6EKdwtcrklDJrNk/IT4+AGm
7lq03X4zh1DJrAJ7RfUYRcpZwdu4Xb3+WU7Wll60EF0oADsJAVMNHx6BDS7irLo4OCG6yaoDZ8j3
aU5xt1ssEVig8QhBxt1jyW9S/nZj5xs7PVdUSfgdIEupEhGKWTUWvn2SizURXVWOsdUUFUt/a7tb
I/sVFQ4OnpgovQwBA0Xn6MuLShiu+UCFxMVjRIQRpjbzV+lSUZStKSht6OKzRPY1PGPwMSFcxgSW
Y45Fxa4+MunXNzCCBUggaOVYd/w5elfTAv+12kDJQ5oWKecyqmWXpC9mH9VB4igHiJNcVaVx7aQ6
KIKlAqkWs+toQU25qb0vPGac0AN92V60NjBi985EBFbj+MOiA3bAQ75hVRpr5g62HzrVP7ajYCUn
kmSD597HL6V+X6XKoH4pKf/E5Z9wOUSu9VSbAEzpxry2dnqxivi2KtxA8cSlgX1g1AZl9tx76g2N
wjZ69sohs6zBED9H6mG1js5NdDVSvkpapO2Tkb5Olrisz+Qah2kYx91kmY9zzTEnGMHvlwyqnFh0
kB0IlOKhoa4J2KAY22dT4hDm1HyBDrmVUrzdUAwHYRZlQCgDWjK+O6fispYxKU4VXU9p9kyu48ZW
LCANhAUBXvGQDTZID1xCSXS93TikI43EizSoBvwmUWKE4vUtOb+ZX4wuJjC7DjozMvysUI9Gio1s
LKlZDgQxr58gSrCdlMX8aI4UACOPMzVtLC7MITkjgxOoVfDL2MPBbJBkp+PTuCD3VLQaTiyHrqQl
tZAnTDVp3DTUXB/GmhIthDMldo7FOPZBaDcYYVBeuUZ1bmuc3siaAs8Kb8DzMOq5ZkFftt72pTwx
Bkiu3gKQxYmAy4mmzAJrXN7SYR4Rf+oFAsXhbkmo2bYTvx9tWUrWe92x8BFBjww8PDnDkhHko6Gw
Go13XdOTTT3PYscu5bnBb8DI8SfqG+AAmQLiahxBb1q0mBRLo7VkbQy1rLapLNeWBmcvnSnUVUn+
3OUjJI+MP8wLMBFKlwWEzXJIXSTf6zBeqla7aXNd0KUhcKODIkefH5jFwFXOYXbiiGw5OdHU3ozs
O9TvIuXFVN2P3iKqLTPd6wYCYNzAbpTdH69/6TVGNjc1MvasHJuq5/wovewyL7ieFXdfIrWqAZ3w
DBfJmKQe+XP8g9iuIkor2o2qme9NzhQhELRtXa6dfq4ahmouZ4y/ztj5acf0awou7fWI9B0D8zjG
22VS/kAefGgmxoiZ8DIXwZ0/Zdguk4OrVWjTIz5dES5+oWM8mjJePR7FPs9Dyggco1JPv8pqPU1p
8tsdX0pV5mQFNcFUPiNA+5S5OctIcw3rwXb9R6xS+JzTaXV515zsuJkTSuy061Kml/U0YW7Qt9EY
PSz4pnFkcWkMMI0173c6xqeyjn6tp8gyMpplKll9pQvOJ1Y3yRLRMcRU7SQP8cg7dKri4mWN2I2a
+NJVJqCqlbCSdJo2GmBdf9Bw51nQ1YfE2raRkBHEfL+GDeugCUTp3YViGHyTfeEGQiPy6RF7z4x6
Vf+I8HkTLkHwjzz3jTBnIDAzdIwlX6irYj9buh4PuPnaZtrErBAe1xMznJm8k0h8EWikkutXAEeY
xK5c2vdOtpM9vQnqoX9czyLDY1gxo+W3EYs7qiboh5glVJ3DWcsTvBX4P8wlv551bfD7OobfVM4b
t19UhhLO7SZlJFPs8qJn0nAYARoc7LeCQ+fpDCq5HKLhOgd5jnRQnQt225bLe+C5KqdIEtUfRex4
fp1mgNGSNjyNgElzhuIlg7vh8Z2iXOSFBvoZRfJiy/88l0DRekGydnGpmFYxnlH/HNAMqhwVK1dI
oGaXxtzAkKySr8Ugz/UO8pkgIlhKVC5H2iyglJTlDv8yTaQ0/TQxs+J/q59bvlsUrXBFe4HPU0Y5
dnp0XTL14W8JCFvDZzG1qg8dJlhnbAJnRICo708ao9WwOIpZCf3Eyo2dGVrPVArsYHDzy7oOUCbO
+0llmuSYbJZcZ7wvbqEd0dJyQMoYE/RTJhXA21zwrfgSVf+GNeOcW4pvld31XA5+qjG6LKn4KqYn
SntQC+vwokycXDN8Dsboa2AN5ZaplmkQ5A0seXauDGT6kh8LAFYxqxZ6/uGToUa/aTAc1g+iAG6q
oQtnCrPQorKQBg74UfpT4tEblCPnMvKdJjo9dkabTdXy5X4vQbREbIYaA6PHOIZ2laWW2wRzZXtb
J72rjHBv68aO+rq7icb6ceiWF88+TVzQIjLB5RXbpEK7bKo0ZJ2JiNPBqw8QhgL49W5A6RxrTKhs
y6zxQ0vcIK+ca+WTTcnA1cml0uM/34MJuqpMmBq9Ob1GGWl8lRxWtZgpVlR8Oxi9Lh42k01t8If6
rS05nEa8MJ7xXbQ9neAqDxl8tDD1FYcoLoyJLKt4Cyk8v8kZ/PWS1Ueajiky205wLSsRL2Y68yf9
JeLOTQbSjq0IRl3X8jtL+eOZFG5FPx3EUrvBEMqlrq8uUbbRNXhPkam8lGP25bhMrUCJRozZSs5i
44v9xs6qPJBoTMFzoSMoPjjzkqNeiPD/tMJnpTzvKSgitZHqqi57qpRsQfrIhyzK6BD3MxYPRmXF
Aown1HLXzSjUc75PETOADnMCj0ZEdyV28w2ta3VTtPlH2/cPeo1GpU64zIFLXlWp9YpQwx2M5Vbv
31o5sKNmv0rcEqv8RJ2qH19Eb9ibevgKMy6dxYSUakz9FZcgzVe9u+tY6G3CLP5y5f/PB+FthLOx
1XHcZnZ+7pvskqbFucL1NiU1gZneHR18OY+W5y6K1YPjcorY4kKPzQ2KknlIQeifpyTDpCUddxAf
V3Pi+Ko5EXuica62Rk4iackSUZSX9fTzBhPmg4Ljl0zTpf6dL9GWi/LGkYPqup4rp/y8LoMS/S0b
EResg3GquU/rGmQdxNE11WS7qPeh0fFnQmPdI5oLIk1ai0Qz9rRCm5wZDjM6fCP3Cc7jeSraS1qx
q9H3gzPdTvGzUcGyWVhmeBGzMwIanOet+FjXvo4NlSpUZAioAuWMNTjg7vLAeAAxIcm+1IrzXi64
s1a8eWxvqPWzhLTVEN1s8pVo4oIagPESt3kdAvZL6XKZJzxSZ3cJwe7MzH8uO+00bSsEJShC5RJ1
kcP/AryUdozEKcvVBlryydHe4COztcATELfWReRMpOZsP2aeuAf20bIEyC5OC0oHBBpQNPbuGpoN
96lPvKcJ+XTQdzZsIOuyzo6LwsZVt/vbfExONUtwNhRJB2nobJrZJWlZ1ZTO8skCJXDkKj7Lwyfw
2SwG+ezTGF970XDGVsZ8kqNehaFIlkr6xSqRbQjzHuBTsNB8IJIM+R1RXlP5YBFQXzctvTC5+I8S
67de/OkTBomltK+KTD+v7cs/67m/qvCSkEbT+huZrNI5oY/3AsZD3z7ixL1xCjm/iIVFS/JLrhdo
bz5lLpvuIWE9TKMlyOV3447LTaLgOAdr8152F1EzYa6HGdKzAIjAkYyWXWMBCtHcg2Jm12PM2FP3
xQXvJcAgPd0nyB/ARXvlrmo/cL9p2AIYrNMvuUVCpCYHtMdxYbRbz2M5D9emeVBn3lbes2wX+XkY
3etRu59VkAZuyhJp1vs/LDUvpm33cJKNXW4B1jGw2Q8DTo5G7nNHdHdJNOAJIYoiUaaHEQzcceyu
KzVPiEoWV0rFgTBLqE2QGA+KUr8ZifXcqe7v2PNunaw8Qy9h1aC1IxyT7LOwoOgB6RE7IFEMMfXw
hPCrYlAah72JY53LXpW7lKSUPBEUf2OgW912gr220Z1Cyl18wkMFgFwOh6wBQPTRt6U1AXfVou9N
Zxnt7BxIRbGA/dGqBClM+AsQ/XVvVJilFJYWuh0+20yQG6QeE/svJsklLDYlcMh9DbRGMgj24KOu
8aP3gRoCjak1WGxxZKBt9b4G2UcThAalAs6y966jhNljbGS9FAGTG9TEJ0rhmsmaeDFWYu2SHfVo
RODdLFzsll0iqJkIedTm32rDQZLnuePgahxS6AvQFSnLdo9rb9SSpeTOQSDBgrnEYSNLvepa9Z1k
ATiVpWBPFoWFLA+P5yKLS3U75K60Xtu3Pz3Y9d7anP1u1o76grdDFqIZGsqTSm3aRBt1oFBFuboe
njF9Vaf1TYQ6ixV0XjQz1gf7EPx66WjJFvJBdcqG5K6WpXFVFskHWS53ZOE8Miihf7ec1xb0eqNS
a09k0f3noe9fcdf6vC7bDutTylq/V/WEHTAlfSGL+z9/s977+eWfJ1YG7E/be/1xffbnMW995Z8H
f37nXz7216uSZk2lSjZAvt97vnZEsJHQI/n5P+vba2UzpZNtlfWJ9Sak50LieEnVUPZh1hfHDy67
M7IRst4I77P0oFYZZY0nWC03sWErBHfCI0q3WgNF3l8lDsYwhu3VKnRYf44c+76v3Hr3LeYIgeuN
2YSTB7KsGl96XH87vsvxFPbgzqY2nMBEk8bROybsC9slnYP3bZ3WB9ebus5ihGWpsrEiQzlRBYN/
F4qFlILJOUUAu07rPYZT5wQc0qdroB0sjb5wFQLXnGnZKU2lk5PCTYgLS0crvVNsdphtU38Ilr5V
yIbjGA0eTMqe3RfR3SQl1FtwT3jY1ZRQWaugN8hWBNlpTrO5OJTecCDCddkTayj8xKyKDezC50yx
vc8eM/9snBoonUFE6BN8ThlYVOXIzXKE3mlyM5Rs5Y8wCeDBq6HAyoMLMgzlGkSpdp6xMbv4Fuoz
xZQCnxxf5Ilr1eCiJxJ4weRMPfEpFcDKhtLZaG1xq7g04IrGuw3VEl7SMy7005h1im8gc2FAIxSz
Bft8MFwF/H2MsnC8TlrQkZljf7ShOFeGaQM5wynTDQtbmoxyJ5Erfm9hESFO6w59/L3RR+dFweeq
lKC1ev2xdwWN/yzB1FK74MsN948+mx9u4Zg+DGjQdGP+6bX445D3ftT5fpiGaTvVmckKsdqXSXe2
0v62rTRWwXhuIuA8m8lm4K0h/tDkdY+0CW4wYQeENLEpNUA5jv1nps3DAxA8Y0u6J/CF3IHMz1u2
OSFcUs/KUCNTxhoNHywdDhejvJtyp2aoZgU4R84hbxKUoZUmDjlxF5208ZFjL6jtoIKETPsw5bbN
okWYV6oFrB0eEaAvE7BmjIPAH91HqxM6a4H5lx4PTNADPuSaFWjithUiEYPwrcik5pvPt0OO2cpJ
Z8SptbaDqJkSSIDC0Y3e6nqAvwSnBoxtSfSIMeNkb4K2wgdL9XYTGsNFMxuICFRxR+9RR+5Pxrt+
pY8ACzIxXled4W4JWgOIWdSHynBxJgAi8quw++QdsF/RQm8vjOoKsDppWja7kSRE/TvGoP7mvanG
J4I6ZJJ4A9efbi6E8OMSJd1T6unlrVgc8nmDIsSDXoBVoR6n+vjnt4PaWUdsFYExdKAv2+qDreEh
qvQL0q9+L1iJFfWo4moUIIEENcS04V+Rwkc5Nd7FkXYVE193O1C75gSSfDe15itMEM0MB8uG+jyW
5s5qkWz0lnYhYj5Ch27eqWO4K1ql47wnXKgzxhfMSGfKCM926O57g8ECNfa5tL2bXHOewpCSSOOG
rFcBNirj/KS06jsbV0oq0kahlK9aTCqf5/TnqgXE4mmjn5kVzP9kQP7j1e/gfg4aTo0NoGZMebV9
60BXIhsNu2XXjFYQ0e4ejHdKQ+/xkt4MOAGVzOZkKG7tWzNO+x3hucatBvNCR+fg4phVspJxBgEh
+K77Nhe/tb6iINtGnLZIGm3tFuoCsBmbclVkYxWH6M7UPAx415zXeXKyO91yd7I6V9hLe6zL+k8O
YXaQe95Fn69FQRUhX6YtiLqa3jM2liW0z6Axm0ONK2/W46euynFUT3ire1l79LS7cRhuVinAwsCN
QbzxKXxzoeLgsFIXtU+0XUJ8ND1abSkexBRm+gu1hWNsIfgj4e+6yNL4Rh9RFIL4hXYqzmMnsA8o
GmZ8O26u7jFtWI9Kwu4shY4HVfusgkRgBZNl2262XyzTep4K3w3ZvZTtsAXf7Xf6+IKu6sxKLvAG
dLuJZc0bzGRL0v4OlxsrT5/ICt8z1D0l4+gPC7W/Mnx1aO75jqW/dgP13to6dOgHvaE80WAGNaag
u0YjKcoI0K9RP1ZE5BDksAnnA0zeXS71eiF7xJxeX5zovl4NT6ZLCLXunNWQLY5gEnOt6T5r4w/D
HLYJoVIzkSduP2/QO2coff1aywKhATdzs/1Ys1Yx+480nqhN1KXud7l33dfWOzpTumFUGCmt0ylR
gk5s6ZLdLq1+U5XVE37YS5Hrd/S2iDzvjuGQv3t0CC15SgPt2F0PrhJfd6WxVVqU7VHILJ1fd1XJ
bPmmATOZHOWcVM2daxo3cS2eoLGwpSvLm3QIzEF/J0CZPVLdHApVexkj/d6xAakgRreMiOgA26rx
nrMsb+PkdmpriAARfQDpMaRVz3eeN+UhWfRf2lSdtSy61pPxDutJDiiZQvtS6idQB0GS5feOml03
EWu1jik29aNUoMvSCoxJMWUqM12CNnMeDPZcm4HrMltg3xAbkDbNC76Yq5x6RGGaL/LQyJdKnPFQ
M7JhPmfwvkndXybZKezYq03SDG+ha39MtfPUBkARGJMn5znjcPQQKGauoXFZtq72bIXxu9XaB0S2
QZjhXsxRRWqZc4wW+1Qp+cnT+kATGagvc7yhBr8BC7LDy8ELdWRvXSag5IFB6TRz6y2ol8Ccot/U
Ux7mhznK2DOqMCqpeJqhGW2yIdrHi/eg5HQoGJaghWQ1W1XgjgDvR754IG4vduLct27+u1iiU0d8
FEWdDBOLldYXgvkWiknK75aRrEupLJmSGbkg34MDnuGKsvbNTTfp16MibeapWoFPFg+TNf+hJvbK
UiVACP0BSMhNOQ0Lpiuf+sFxLjUcufnVBAYKkQ910RaEMmAkWxMQdYV7P1PgwDgUs8MeDz2WlG0h
UuxlmnM250LF4Io1qqzy69BBwq6a1pVNeU3KnyDJE8d01aWusy2yW9bVUTDb7YKcKrzUU/2nmloI
Vq3nNxr5RKq2rXEJA5RRDyBKGA2KTnaZqgC25nsr6ne7ZdZH+oj7W9BitSgqV9dErGw1qtxujEqo
dK6ndvyKhwpYHSSa1sLdApuPbZQVvY0K59qI8ZwEYOqaHtghZYiC3LWWQO27xu+hZG04HEfFSZ8N
DHREBej7fDLZXsQkgimEDW7yJgNeYThXtkblOFUeqHDf2woc/jRjokeVCylZcOTn8QRB+mFmkSQr
LwJavEZBme1g7PhYIsZDqqhXKSygPaPfh6aFL1akJPuuGt6gI0c76kvTppn6S0kDNZ44pMkZDPib
OhUjon3m9GomxQownyWpMSY8bYTzg845Mqb5a+9ROBWGjUUHANPGptzG5HoDToFzfuzf5jje9WpG
U6sky2hB+OAXifIcZYQMkzLwrAy4yBHL52oHnxm03rwgfe/G/irVLVSAup/DERYhdRMHSCotvGRL
tyzZEH775XnUVQKLXtemdOOn2vLOY+4+m9TkDPFuLqyvWevZDlWpOWcvLPLkPp1wGYXmAUfd29Df
YdOw3P/N3nksR44k6/qJMAYttqkVWWRRFMkNrBShtcbTn8+jpq3PmTGbsbu/i66mSCKRmUCEu//K
+NGsIK/8t8CLoF7f4jEGAjfhGz8+6aDvG5/IUwODPzBepmINciCsZxnD4q88ZXv5M5+92/zn7xIs
bGzK+5aYEnY5wGfEzlwgOk/hcng5WlLRiddoUuLvhCvu/vpTEjhZjSCLyEMCsKsZewmernKCkxwC
s3pIlIioPRKcOByVvHxrWuUOZ4J1fZDjRg2kS/4vDw55DnzEPUj1mMvLWZEw97pmJF5kzz7StYrB
HLOzoMwOBhsSvr67mq8tLd2rr+V3/FfDgQ24cqwaAq48hiLVIJyihfRu6z8m3OO1Da6V6v+IJk50
FdBxji36lwBLO+HQykNqlFzytdyOAcdJy+CuHTtx5bW7q2mjHhm2BhO7sdc/5cTQ3mdAlIx5k+mR
kD5mc+Oh5y+M9Brw7VgEjHBKbpxjTdaQPEKer47rS1yVOzlXp2vy/VqEH1YSnOTJ63bYqxcAcG1l
8xksGfPanRxOzkueVpOXQ0iEeu0co3GOEd2W/HXs619akGyjYGLCQ9sp3MrbIy9P3sK/XmrAWZkk
mkTMzZqVZsKiggNYq2Z7z/p9IHRJVL+bDgRs8YqdfC2PIbyHyckPnbbFrphm8NAu+/Nw8rCPeoIl
EYfLghBRcr81mGMxoWhi7yA/ivh11fkneUjdkww/0KHoLTtt/lMOhRXCpjA4G4buuDL8mKryQQ4p
j8GTLF+/yCPknMrqd3z/10lF/FBOOKowH+KpeIq7aUxZqdc9Iejq6eRw+DWfOIyFZJEW5SvhgFMM
NW8gZ7OsbkX7plcSCFKWD7PJYLGN1ktvgeqVKdkUA8GcKDWBfK3k06PYtrir0kkz8G5062Mc6cQL
5QtOWSA0dZ9+st0+azOXa+E0BxJanqOUpDS90E8DiDlcWeDglFSrnlm0XnIp+nF/l4Yhpmip/VkH
Hb4FoNl4iCWIDFHuTQ4Oqq0BPSS9NdH3lIEem435SLfwg6iOAsDd+6JoEHbDhToW92ySDMsEFLGb
Z2KGUBoWXrdrOwRd6JPLc7meYrOIz1ZUPiEWeQ5XH7ZOb9A3TRPjhvzSVeOj/Icy09zjf8UwlPKw
gzRkpt16GA8SuoRYEDyGOIdPHUeYA2m9+GLixeUs3/qwRRXsMKLWiS08rVRsjgXdwGq9F2tN33GO
87du025zGoYpZoeoPxanf8oi6iHMQrhTEVLtrIU9wx5p4/SzR44E7g5sWG1qyIrClBICOWtXpD+r
cbeP+J+7JEGUvGuL4qYJXmkIAsPALkdxAh4jLpaanZyCFntWZqxc3gyFl2J5wNw336R5dRflFLau
QGZ6D4OiK7OfdpsQqggvGDMSzr/8XfnYvLRW/g5/Yo9EmooJcJ/YceOkFwBIJnmSWz3cw+3/ViKY
vU12hnS+Rtlu2YfVAGjBKb5Cf6ZjMM9MGzDtA5NnQMiGdAYBKbCMSk6NRa+jwElq5xMCEgAQBIbE
lVKA9zgv4Y4OEosDchowVMEV5mi5VXkw5xHP+dw+161+bQOGEcuUiM0sYKZjVpgD+/4mPxcVp6mY
VxVUMbG3gf83HpK5Y1IaMss2BIaeDHhvefUUhRSp6kL3PSw+h9Ldt0bg7O05HA4FncziYU5UdoB+
pKp0VFjgzoNc8rXmufTjTnpwmpu7OAQ6aHyqw+gTqEXdqPn+qXQWjDWoloBVnC+6h9xKe13D+Wfi
r5j3BelBPXUzw79wMy3Zz2YZb0c7Ks94ycH/arbQGSCRzFZ1/4tWUPpKDx4jNys0N4l+Kcu7dE2m
XRf51yLhuph09zWffRJdJganQ+4cxoC6ZU2+hMguj5BzEeKlDm55VFQwwp4tYWZMrNFpcuhnzVBM
hmPpNM/YQPnYHCJvNJfwYtkm0nb89rHK2yXfnLAiH5Dphgut91Di1HWc5p9UnNV+SRcCOkq8sLp1
E87mm24ATsRTfqMPdLbLvGaHYSofrLj6Cd4db2DeBIgL6wuaugcMkG6Gm376+V0goRaNeOIsGlNn
uRfCgWtbI5IWrgtmvC5rABG2Gzj3lGV6fwuMsxExJ5xj2FtF6SATZhX7A6cKoKhYUkXF+VDkbbs1
wcrcukMk9NXLoYj0E+URHpopFLJzwdgmDmJMnQQ9tlG34DBKoZcnl8FPtwIXKdAAcShoCuB9RsGE
kTmIgXyn29WDszpfCxiEgD0AN9zAQ23e94P16qQ0cKV21IEcs7G6jS4qb2M+6KkL5jMN2QF/deK7
SQPtq0MWoiIZGOD6425d4cURbwzYzZNMINFkLn3L6+oDV8KnLIYHJCwvtg6qR8CytS+ZDnEDFy6X
GWb6B6I+fwt+pog568g6zJNeHQveBLPiu2gJwWnp0ew4Q0N1o/dgiiR9LooB9MEjbqBp9oEUAyUU
10IZxO/aRDxEB6htDql3yCeP+3nex/2g7zCAo11eg+HW9XSg+vwtjrr3WMZAzgiTJ8G/fuMLRwYS
yrOxMiMqeYXtXJPNFFsZUTNkQLkRxMogSn5BECNuKjXwMGNEpiGs3FKB+zu3nU7kWmK01pDmUGAF
UDvmjXimryvQN6NDLhB35EUk8iHZYUkZUbT7qqnIPaqsp7oLmgsgG+EiaO1dA6ZHlTr5GZsUDMmd
j9Q1f9ZD90NPwZCtlRqg1ImSGvkIApv+IkKJ6/2BGZsivsT42UOqG8nhwXN2G2UtBqW+8LQEZiJO
ed7YA3oXMKkCcK6NutdsDo6SobJtPTBtr/8sU//5D3lq6r6X9ac2PSbVubRx58yFFyuQn/jkr6Zx
0YXW2QnTM4s9fAYN5ib1CKGmayGNROWHIHaugOwz4M1+wQZEQEHXr18xMXzKDFzapd8YF65eBsEk
c9XuI9fN1xJlqa7ZFK6CnSE53tRV8Ianxts0swBVKdhnE8QswkYd7cY8Pf5nXrAF4fxfCM2GayAK
hVrt+Ra8c37/v1jVrcmNBge2P4U1HIoFMxVAUZBfXyI/2UGfVsihp6JjjGhjaJyuAb5f3OrIbcmL
0UDdhR6l9yx8Mxu7cJWahKuhaqsHTZiMXkRZFCK+Vt854SyXe/7Be0JUO2lQZty7d/jay26C9Gag
fxuBI8l+g/swNBca0K8r6b//hRDtQJr/txcuL9vyHIPXHsgb879eODQuPH3Tpj/Rpp2wIr+fV+Mu
8CCPamzNGHWikfyslhmrbQNj5sY3LIwShHOBc/fOpZODFUC5QnQyTRd7A9nDLHFZ+kkR8r3ppABb
gx9+g1n36B8Gh3dP7aIM2HAH1a6EeVlnMy6exjbkRoCCHGrJp5RNsVynmVCRZ4vP4w/XXggOZcko
KGyWB6qs96llxZYVrnAxaYdaefb1hgCx+Fr/bpL1S6vl9n950yzci/7tTeOFmpbrOwHg7r+8ab7n
45ulWd1JSywIcHX4jKPCyZOSSGG5c/vUm8Biikyp6BGgLmfMf5412VpoWG5eFbisQdrLWGr3UWMe
FDlG0Zqw32D7dJeKNo7E0r7jnXO5hGI9fmRM+v6HzWZbLyOWqYeVFknIDdFEnlzWEiU/s6nG57bC
14ChtNyB//lm8f79mrEcFg1UGD5Mxn+TIBBsm5kB6VMnXe/MA/GHWuijIcLyh1luBL6Fd48i0+sm
Wdydn1wVSU+z+CgT0pGOqbDJwyX84tTrzWq8PYvfaXUlNW88dzUUS1UwzM3yOMM0qGRTieziY/F5
Z0ocT0r0hlvPYNwCB4L1R8OXbQIjCsgFkcLVSQmXIenoM6+JlCqmbj95CNMiDBSidIbhkc8nTy9P
qKoUDymd7ObidPXZ9Ru4hbK32bERHJ3ExmWE1+VHY73FlXE/WIyPElpw/Ldhf2Yfegj3KFpeMqgJ
uAERzie7K3BVTUGOR6wqlM002MHjZgBmnxuYWLv//IlggvXvCxiRs4hWLIQZluvp/yILcQbNqvNl
ak9pVbBCUqweez8l3cyGs1NO9+7qWpu+J3KhbAh1Ef+jdow/2ZPrAWKz2Ucvi3DqauFZleTuxkFx
5zuRi+k6f6ThBtKSGBaU4Fd/FqXOONvusOnGJt1rhvldn9ZfXhJ9wD07YJ7yjLrx089YOArticEH
G2prgqHAKstaF/OtyrtL7eED7656TzgMn4f73giP0w6ZDWkjovN4yfeFp72EfbyS5jNMXwIPY8AV
P/6m1w/ZaO78tnSupTE5Vwe6a5YhJmuBSWIOfRtxwwiDEdk9CfHncDJ3SdF86ZjVnayZsFoQOyOk
iNFhk8Od3dUT48ac6HGWNsQb1Ydw8L3GZdjJgifMMEVns3oY6I71S1Z8YtgRylGkuW3+mROq1fus
TY7N1qCYVOr3JoUckspHfYw+yyLHUMXCR6H7pQrKqKgfXMw/Ebpi/ah0FkLcaj2HqJf2Jn1xVCdv
Xtqegyp8YaX8kNaULtraLjIbwif/bQqct1Cvd5kzQOkl0RjHEKJuYjKoViquQKNGWHEWi9bqXYhB
VPxbW4sp05zs0x7nx6YorqYeuzSJcOgTZTBFKm8ZvZKafFJM1T7+XkXDD3xSOFZMDxFIchmSCKco
ZtpNbT9mXClrDGKnD9WeQAl/l5Ak1LreM+m1VAWQoKTi7HJMt1RvCan85ufx2ccWnARpxW8jCIKb
fOSm04uBPrJtTgkcUp8hAkYEzKpY6+0Y2CnDl83GbWhrdsV6AHuCe4/UfTDg8zcdtlbSClPJ7juI
kYdusB7JsH0LZRXyVooUvW9ek8Z8Uzd43NbxzinnxzgdYQDUEQKYxnyo0zm8IEMkxpLBQwSil/jt
N9INHhwLiwaTvmfjTClOAe3W11pKuYLyD9c8aD6e/nVuqq91Uj0sopsgtR49JEm4HZu/HqJTJ5T1
WWN4vgsNA6E43iiq7e41BiejwShgpbw3hP5IyKQD4f0cJ9NtiL4z6dc0ddnG8dUgb74zwYxwFbri
EpHDhreSK/bNe3utIUmU5dtUrPvGR8iWTQDXIOMvAyal1wF6mkO2PO5CyUNqTudl8adTZQYMerwC
K5R1DA8I0hhZDNnXqhzZT/SArLA1fnDoLc94t2CUEuoAgP5EZtT6w8mwy8pIiLOy8YYN0DMpv89N
7734ccNy1BY6wgAmTgl8Tz0W14i6Z7xVMpDtE/uAZTUmzaY17unQ/V2GsGIY8qPba4RU4PW7qwIM
aUyrp1O1Ae56IfZA0ixPXufsFTGoR9aDzV7KJ7GfJdgbVtnFyurmgAXSZV1xTmrJLdrM2npnMjXH
4FKDyEJoeNEv5mUNViKl7GyPBOZBG4yaw9VkRKzZcbVXHULXW40bEZt3Q/yc033OJj91NGYMFU6v
FyhpFjYR3T+/AjY0MjT/mqk/roZrHqCvnWrdMndYZz67QbVegv51ahKX+RJUlGlp8IFRX5JVlw99
cqzibIav2GhX0yNLsZ/mUxOuGsH1RLC066f6hkBa7aq+QlEHCNra0GzLJd2zjzsQAP27FfL6ybbx
8sF5KiUO3PqWNEF2myPCXqwVdzli2ICmFv0addXdQP9zqqb1PsLz4pSnJMgl+QDdPG8KQspLbVuN
+LExRnSu8Wg+QKJzjuos1VlYXsfLsLrPKoTDElY4/UKZA1LxF6LoaEO31YQTaOGPR7wO4rOb5+A7
TXbLwzTYOglPpxN3X+p6fyLvnJsK8HBvGfB4OxiCV794bQbodaYTnTOvda+1FCFY7sGnm7v5iNjs
kUyu/jQ5/pHARtAN6k6Alvk1IINjTZbdbJq/LNL29ulgtlcMJdrrHBt4aq3FoZir4RrX87CBIYO3
qrvssxkzVYwXAXOYEl4nk5j0NAI2ZC1+CiP/NUvGBJGdDp0Fj60Rk6WhpIe0rPQ6LY+4hdyXHbdL
HBgPpkZrwcQE/qDWpaf5KSpX4+InF4wefg5kjzAYCo0jJKfx2CFkjoalP+qFS5fcNGt3cTSvY5Jh
bUbiMZNtihxaGfBAsE/P2DPDPUa5wIxQlNG0hRkiEwxMCj4SM/V26hgRVN7ThCwDD3b8f/Ikvk9g
iO9M0ajQjCWbktKs7IyLYgBnHUqUqiJFI8ZJrO0ixuoeMnUhR1Z9zwQ4Gz8jF74OVLGbWrVK0WZA
r/6Vx+6LXawvqrooRsk5mu3jhInbNuq7txFjj4MP3AeTO//wyf7J1rnf6aJncCoG7andM+XZK2p0
Ps/JMUZQtTgV0ZvZD7zTr4qeXZq5u/UopIHrWm5GRGuTq93Djzqos1SEaRkRrWHxMMc7SI0XIzbu
DRtXMEAVTHhJ9Uu6Z1UntQvbxxQVR4yJYupZgie0ge6MMY3BwHvrlOujbJ+KQ474BVZ/y9rPqyCM
Iv264qWN6U9GSDGzSB3aOWV6+7w2xYfwYYV97low0BE2ASXOuw5JQIIIMqzw75Kp+RSRGAgxFmcW
jlRPUHOq/NaFVJc9IkQrA4ermy2RV5eUueJmGHieHupzRgQIIZcNrRU/USKZNar1zYfi9pNr3ic4
/3o5M4IiwxlsmJ7XHnMu3JizTWLFd1hkVge9OyjNliIIzy0yglanFyXeBRoZnqlCpPzETAZOScec
k4D0dNOIa3BCGJrRo3xNSYXnnjdPs9YQixA8R84KVmk+0N2iDXGnZwfmbpEnn+SMc68CQQ3aMw6K
TLExEzy0y8fow1DpsZw3l+ah8exTubgITZyTaqA9YRsPnfcFtsSXCYOlw9jB4uq99pyraZroAQMN
Z8f2Qc+Z3xTRgiTCZbqKawXuzPjwPeUy0KxFXaOlzGP0JrhO8UDRQrCfCW+KTh8PcAIpAjy4mVUu
XhkSs0ketd5khyZkimbOF1KwMwAZVFRR+HuMJ+piuSLW2GIWSRlJKGNNlCCgqhq2zCH9iTfm37yg
P6ZJ+4Y07RyBr6Arxk9RTyeURJx0dy4G6Cr2TPVURtRFLoIBa1jxgimKj07TDl2ufVNPEBGbqHjc
Vjn3m9TpnkW0Y7M+sNo236T2VPOD0KYSaZxoJ/V517RPGdA1Ihlq34KhTZrS1sdadcPsqyb/wPua
L9Z9o/V3iceNHrYwnfH5edajBFIt+K0b8NYFeo1wJr3H95f5OKemD87zRO7HNpq/6QYzHdPj7egn
Pp5IrOXbhQcaTJ9x7fN+MdyCzz+JCAwbFj4h97c/BtV+dJPg1osUFZdInly3ODUbnE61iBqHCLz4
zh+jX1p0V6E5Z1r9olvhZ62tGbzJ7Fgh39nNHjHBSDAfSCOTvjONQI8w4bTH6ksO3srqg9RlzveJ
Fv0wsOPeSJXKhr3HqfVjnZqPU7UE76RffRomYgG5b3sjfnT94kTC7u8szM6GDEAKJr/oevVztrS/
RianlpzjTP1be0O6S3EW5hQDmEMl3UexVuFlbetzYZnQxVxbp9E4TRq3ThDazk7TcDIaLcSNQ2Mf
nRi2rjWnn2oi4sN0iDQs5T0GgTsb0F39WIuXTTgaT37mf8eN/J4Z1F7qpXgc9vroY94poyolHaqi
j9KxUUgOeLB365VcFTAhmWl1ER/0VKUfwZwRbxD/LmO3YRpdo6SWgBgvJD7WOCwxnTwkcZbDDt3E
AhpqTRTV1rHGVYrplhxKg9I4Nt5BRCvSj0tL4iy019RkPEkWbxv4M0u10CqIvj61vifZgmBQFB6q
P6pjdu0oxuOWgI2NNwbPSjilFBiGXFTNor2UJtQk5NRqAKfm1qZUzV6HKKWfUN9gqACvNELyS+FX
yJzZnspsa3GjZgwisf00kNln8R8AQOlzdHSOGLcw8vdGqLTSddhYzybdgey91nWoe6nsR0Oz0T4/
usH9sPbHoiL32oB7ck46AzKW64PiJDl+JURQlsnLgH1oPDrXFI9jwzbJtOy8/JC6Lv0YxH9Eutr9
uLpfe4k7c0RVpvUjU2/r5yKrbEYPOvW4HGktxHP6NfRkbs1NVJ7s+VDHUFr1xPX2eMGaPZ+iUsTq
ycJOVAZ75LRzbnRbo6TRLzC+IjWVU7BTVtwpbN7tWEefzs2tzfaXbi7ZXVmR0oJmsbFR7XsMaPWO
4iCbCO8MlwdjMSBgoLoY1qA8W7WO0ykReBFijYsSiE4R+TMDrVG/Q+qplV8UwKmaXJPAvNryboOW
gbMzfW+L6t3qtUNUrffdxI2qVLehB17pEFl/sH4MwfwcaN28620EakRc2udUn9Atur8qZBCHvvBu
NQkyAGoM8uuFBOIq/GFXMbMHHYezKDwpm45l0LBRsl/zyNGxfBoRlsjEx5F0Ya/zyxuz6YsXoD2Y
WULbZfqsMg3+p4f9Nj4E2zx/SEmFzXyqpkokhkqzrJQn8dqcWdGeA7t5V5DbsrDX+f3yvgbGLdXX
x7FY0w1UeAZjQSYshXJHnsi7GlupkXMUDz+8cP0yw9ueKu+5b+ZXOy/3JIE8TyE5vpVz9KV/HRhV
wBpDsyW+DiH5HftCVF4CN7sNYllOXvWTmo5fw6QRyRVXGSOfpIJw3mxQHAR/dr60bh+6AfQYNPMg
CkR1d2XWcrAbYnxKE+pS9mJHvJQqbc7BAIcuJAdYyrumZ3lWt1whiIwCNQQoGsYfnkuqcQV595gv
r7lN706K4LOVPiSO/qscuC81LT6MLitnUOB2IJNjUl+2nR5A+5At2c+iH1paQVXmXf4DSRskTkOJ
csW2bFi1W6g5TwrpVZ8hVAuw+pShcwuY39btefDAJjrvGaCJnUVqpEpnZRp85HLwr8/zTFqzgPGa
rv0e7fGtJ76WcRiAQ4ZtOybsLrdHzQBDXQ1aS+iqui/UDEEDYAHy4YDMJ4+L7n2VmhnSJtGmglwo
AKt3vod+/6S0RJiGkUAOqdFZU5LhfRyNEeC8xrMGpYFEh5J6mNkj52ozNNzkhH4BNXL4jBFUQ7wQ
dz2OYWqI2VMVqKHqvN4iuSDrgd5ZaunBwk+BHvSsteVDgB8yrMPyZuQsvh01U0LWOMsyBsdDNZ8s
2fF8KJ9IufMHqccsopQKrGtEL4g3hMy+pNIyKD3Vu5zG9reJutPHQX2nJF7Gi7cSExtlOrhkp7GL
4VBHtWOEw3Wxo0/B+pIYfsra3NdjelTHcgTVXcmlgr7ZPNP4f5YakuhZ8y4+n/xWCYsLWcdZ9Rnb
HXMSxtUMaIZ1oubNc2RAOAWTENQF/hnmzFR7ILj1IUV72BCNdxAIE6oZmJfPx1K0D8ib3zqa27UJ
XpA+AFwwy4BRb95lefym7iGiT6eDN7cIVrxqH1XL3u9RmIhHjUji3Lni8vejByWk9UWAL2peT/uV
M6TY4Ox2RFtCmSF3pj/mHwyO9JU+WK0UA4C2scx7IoA/ZnzCeTNeFcSxFpgS1O7TEr8Mv52lcjez
zd4Tevfocj5KWupNwOgCfwbgpTL/tLzyIymmhwTrOhcTW4V/296hseAeK/2k5rOpmjU7Z9GVN/KG
of0TuHWo56ONHqCy6RvkYl0SavteplNStoCRJeIMelCqQqnnErFCsArkr6JRVLQRxyoOOWFSm7oB
1IY+hVpTI/YR92NUQfsyCRkbp1y1cmMB+1yc2X4kqrOG+LFMBxux81TbJyuqPhVhAIo9mGmJLa8V
9buPtpVAWBq1ZB0oUCL3Ay3MSd4yVro3PVgO0s4koq21u+Ih9qiOBfyWVS+thz1sf/Jqm8jaTHP+
S2aQ00ANqRTc7B+vEV46ODlwXfsZ0mAdrY/U6TWj3wGd6Bo65wl/wK16CfGIwX5A6nhTxS688CeF
YJRybc4+9u/ia5Ehs2aPhP3bRyfCuz8Imhq2mWN+BAvtUs59RVSPC+9m/TprAGeNydutDINoQ2oT
vWrUaS5kYDQtNmpzWgiCFozm65K7OJzTt+KouVuCGn3s4GxGDSExl4UqVlBCPZSlj442/pR3VJ4t
tlo6MlF0dCaQiMykC9vcgZ7VG8fJbiUT5NUp84Ma8+s0psaubItfQ072JZXTmlGiUdse8jRBVVxy
7QCrvOoGY5gQjWhhTNh7r9+aAQGux6DDlULCMW0SKaL1qtaMTnTpaQqhKUM/uUHHcg3b+cBYfM/p
0ugBpv+RxVPZzINH6+wzyzVwWGpdxqQVbqLEMGKJzE/qJiow78dVjiCMvXKOKNr+tw7goWFjsjVH
FpLiE+oow90Qn2sjYJ5CB2aL4Nbpxx1cshQNSLbCxhh/uilhdFzuak3M0oSnG9KDwkNcHdV/7gEp
UYKpMlOPfaj8zk+/Gi7rUNxSO463vl+GFzDN7dRoLl6O2l5ZFmDLeqCPuldWBTh7Egi4MOWtHMRS
BTWkun9iy0PAwZh3U5Bhsm/X6Ca1l+2Bh9bRej9PWbjtkhYWn/eyNB3G0v6LGiaoOYbWLRFMIPNJ
mWO0+QLbNutge6IHGjOWUT+I6aEt7xLn1aMVc+WsbDYu0byH7nm12bqzDGVW4Q/INT4XGwOkTEN6
2jjOUwwCvim19TT3XANlycauB6NxIMl+EJuXwqvutMHGg8RdvvvTb6VSD5sMeglZHOvArManSSW2
6Baj1PUlXJuUwvoYTLiwCzGgpyNiDF9v85GbqAoZQ8asQ1bYsF0nPaDCJTYGcLRyJ+g7YdrwICh3
56l+7VmSZbJSVMxjjPrU0Bl5AaQ/yMOfqoHu1+7JsobXcZrtrcnnk2V5clROaIRDv2mgthOm+QS0
kLTQQL6daDA8N/ud1dV5yXVKQHfd2J5QfWVQD7vsHe/T72bMEgE6N26nVWetg7JlepAzNEQ6eOHb
NUSuKXevCY7gUOrsx0IYH/k03jcEEoDXJPe2DwerXeHBFUKewo1XLx3uSoaz+5GtJVpcG0tLpm8N
U9KdHhBOKJSL3vXpPJ3o5lKkbJuA9Thcf3sUtnBzUL2UHi7jf1DXtXgrGtQYTosLUOtxvJnUQ+5Q
iF1kYCjyUOzCpVsi2tMuZFGy8/xtdizFYuiM8XtKSsyQcMpe+2GZALJEbjHJYCcXTEw57yQuAEjj
cFDN1j41W9+rAQofdUNV8k2ZqyRZc4cp85Psmw0cdAb3wxWHKmTk0sKnoEOewW3eRfnPavimllC1
npXpR+LSFFg1XEr7Wx4kR0y0J0qtudngYH3ngb0eaPM/tNjZG0X9GDe/cdX9Xjfg6n7KZ5ablGwJ
rLrt7CHAtLJbZws5iYVGWYVQjNcb3PyYv35Id1dGwclPpg0BVU9W6TLkiY7NejPHWOwBOuY18JcP
JC9fiW4/Fkb2Q5lyFBorXCGjaTQEm1ZIH1HoPwc9FVhoUYH5LOcy/fIwBVCcjmmNL5OfvME4ZLg3
b9SYswbq2aInPAbEcp2UMZRiek3EiUTsA4o4IOBf5kKi9aPsN5QnKiMiXjZ2k/1WxkKOy44SVASB
xNa3IbV/p13+IgZGsm3qVYpIo2p/+VV3B4nyl4LrYPsdl67+tvrUQbjukJnKVCIZmHIKZ2jsYVt2
ILux3HxtXz0j0TwrANjwQOwY0GzsIHjAC/BLCN2PaCROwYngvPfhk7RP80x5TzQU/FSRm42eOFhR
HRZC8Rvs4s7NAnO7EiqjhsMmGbnY2oyMp4YtCAlEVofP3ehgwpetD8dazHXGCJ4M+ByiouEwQn7b
qosUYHQk89XdFp1RCRD/dYhhz8q7z8UNrwcAsujrG2PCm3CVUC+cVO2nerdKu0+KkEgOME3csB00
Ix76rxbiI8RsC4MmKLrJcbazY5+63wyTJRm26Y9YKLWx0e6DzgQipQ6xWv+rT097Scb6W2+QhAS8
sw3c/h6uGUR4sRKTLm0WSyT0fvbGTt5l5jsWOdYBGsNPGa9X3bNk9vwhsvbiNKZg1GEwfzl2We4G
51fuzCgKxU5COhuZjibsgGWHH4M1e8gSadlyfu2JfFaoIDbUkHT0vyyDfhdXK1QBi/7MdpoLbp0s
o6X3XW6ItICaZqKrkSpaEeCyjkrLW5P35kva0lAU8kJjqQD64Yt2ctui3Iezj0uI0T0q/65sZbtO
/AO8eZ8O0MS7D7h170IN7yor5l4ONcLvEE6bQFZbcsUZrLvPMh1fK+9XqbXfxdFKekaAjxc0Lacm
bx7EU6RKnNvK0IMhMjXjbIOeBk/Ylr6hIkSHyUrOcse68kAc8LPyPszl9APtNutkbjQZGmIiX5nv
jEFxDC1out2VIeZ3NWUxZlaOuMPDWG9fKub8CE9J0cCpVtKUPxdyZTnl8asvZJ6qCi0AFEgwtFpW
Xr7mukLVFYVSGk91567iric9mJo9MaO4WBTcuV38tGR+Ku+yX693Re1fvBq4Drv1YmqQyUDR1Qld
FM8jz/5lJvOjfDyW42aHGHiTthgwgAxi+TQ0hkxgNo1HfchnajdfkfCxoQPjya9NSrQZlcamkcpK
3mZVEcs4XfXXs8dNr9yK5NEL7nCwxSmZVQfYY6+A8ji7LrJQyA6O5ijDxX0zzCkkiTrFlE0T3SaT
bUvbOwX9MF3DB7rkd6dj4dVal4IbnxreiVVKbV/G93hdfnFn9GrC8lwHGNdt439VO8kIywe7I51S
Hnw/ralEuETfXQwLi7W42GGEZxtL1HCXlcO7rDVq73fC9d6CeLSHJ2ovB7FiG6DjbMwo+Qzxwdg4
enI1arwNk7J+66unxXKelYOUFL2utX7kRJmiwBP7QWIG1ij61t/rXfxea9av+tE+ZHbl7NqaD1Sq
CrXZaD5q0GU5QIn0SdDequmFed9hlrCxx/GcltMZmdQXKPqv3RQQFu9xpU9f4wIkGUnEc2OaFkBi
ytKVfaj6VittjeCKDdkKL1XbTH+mcYbBMMBxUDaakfWHBfn/HY3/m6OxbQb/MSrxS5Z/j6vi/8Yk
/vmjfzoaB/Y/bPEmdnAoVnmHf8ckGrr1D53F04Mzp5uG7fOrvyyNPfkN8hfXZzBney6srr8sja1/
uBAqHd81bVP+1v9/sTQ2Df1fOIv8wPICEyUdp2FYPN3/JXq2I8X+jArxoiXeNa8WczMtEmeRBbuc
TNuJUJB6XnFMyGZzN2hPGQTIbTUY8y7GNKws+um6YOS8LZl/bOcFWLnpod6ltn1m/qhddBtXf9sm
rCJqrf1gnuOpTK4DaIDusD2PYvzU9j/mBkLe2lXTpkgIN/LXnb0QOBsHlFZu4F9WqwguHXS7HTpo
Rhdi31G7zmvtkOnUMjLdtLrmXkZx+VBf/f2PZm9nFsjLoic7xwu0k/qVSWIIIlf5o4Zx6iUrou5Q
adlrwJZ0qcUHRP0TKR8QQhwhUXkWrThcDMqmnNQFGCl/P1j9Qv2TyEPUV38fgNg2thmnRGXK8LBo
P2OKJ3Qa0BVXPS+u6h8AseLaork/EXUDxmSal4Cs+8ufr3rA8cyjL1kBZiLDQ88NKz9d1xzOQ4Dn
ShBoj0OToNwKbzYiDwwwqP99eD7Xv/9JDUiYrpv52yUjBo0kn9HZjXhHb0zHrK+Jm9yacMQu5b5w
nWmL/2Z6xMUB2kxbPJiT/9Ml8BonvXXau3r+lmOZuouT+oNWjsyjxXsMp7TdgUD4RLT45bWrShcN
mBi4a++DT3aQNeLsQIDK1iBM9lS5xc3yEeJOZDVBMmlM8pxM426eYA3jjBvytkWufkjb9KRjCEfd
bG1AHKNZbEHjm7Z8UmCXdyOhGDvO5m7q2P49+9qm1nALl2Gf9uaPCMLSNpkpZOCNmHeNxrdEsIdY
51XWXd06K/asExh1Pj5h37ibs2BhmDcEe6B7jWQqB4OCseXq7Nf8MOXIyibbQq9ZFrg1iGKwaMfj
/7B3XkuOI1m2/ZWxfkcbHMqBa9PzQBKUoXXkCywiIxNaAw7x9bOArOmsLmubez/gPhSLKhkkSLg4
Z++1zSFUFh0hjDJ2g3XIqjVWhd0MsiUKNwZK1EIG1pXp0O0bRgroY2lf6ajoD9KdX9bHvGrg6LEU
yRd1zPoEJyFTxmi0g+CjX0/uhGVkedddG70ozSDKOo7262Pz8gRcfwTNwTyI9PnZCZPm0Fkd8oO0
mK+agY81ODHHw85Igta+S5KG9/NUi/Mg0P7YU3/t9EsQUGulZEIlpty3Tvsv9w3NexOlN3EX0m1O
o/yiGR5IYa3ZGxSpz41XdueWP86yeLm63vn7Apymr7HG3jAAYs1dqE3C4i8n3XRZbxkLpAnkFprt
GZiugwhoo8VYv5r72Q6fSRrFgjRZBtIOPCFlQ/mQk6U2nbssFDuCniewPpm2TwkLNFNvpAzDfs7r
Gmtn1DGTpFNY4uSOdynSizNlPSSH1HrWlKnBmBSkHpbk3ZJStcZv/boKPnkx+5RHHazJvP2OlUWd
rR4ykbFcDNmHZfPNocHFQQJS6Ez4N8cCDkqboile7yLkG4ioAPnQmOwKGBKI/1oyz+IK8cVAVPNG
xxnqN3VKXdar2+acGmCyMif5jsZI+ZFJkkeyXJCS/ce19b4RsVSSQiBohUanLnBtXP3OMe+cGJC4
N1OAaOuNDLwPE/Mae4iqO69vac7DDxE3ggXjciT7waJWMmpbkjtIHrGyXWyOw3HyZL0zbAhcTGNs
ZwqyTUZ+2FtkSAad3RJddggQQGpqCUz6Z/oTAg3n5BCxR8Hg3OqFfu4SdLhmPOyxjBzjggYQWNJ9
roGRVEn3bM4To7HrjnujLJ6cgIMeq7pjxzmw+aP6x1JWL5ZESr7GzvR2Q+xAHZpMj/7cjDMWDaki
atKOtS/Kkt4ptreiL+yjZmubNT/KWbld69UVXNX+E2E11BSy3Riodqnp0cHLx/y8/gCmJe5nvdaW
5UOn00JYaVWxaxZnx46ZrtbosaBfJq+MWHEPzAelMFKg4qQjWbFJh7OFdWZjZs1IZ86czoYyvhtS
6r7dQ50y5/ZeZipgJmrNI8igqWVt/CPET3GuEacgGNGYRSUlK87UwpPULkRkbiPX+RkDyfPXZ7Jf
pHRFbv2vZ6PAnHZBgMQhSHpfYig8uoMRw7fvkNCc6mJyTzQJKEEzHPruNGk78hpfjQzO9ahOf/ns
602QgQTmsH+7ntrI/XUY2oQdhB7Mx/WgrBdUdgpOS+cqM6bPoaBct0asWcpEVloBKSpnTz8beSw3
CWIlApjPbbr8QCl67+ZplsAEvd4PajqiER3/M0VPaZakgYh9u6DB3KK5GhCAHajlRJuebYvfewlI
BoHRM3asfpG2yVhyjoiG5EOdvoYdnydW3WddRY96xwDR58TsecmAiXqU0CBs9Uv+tmrggN8wgBGB
A9AZuYrvbZ3Eq04RNN81LSwnDhW2Fo1jh7mgaiocpwDn/h3Arp37ez1sOjTuDHbrxcql+31zjRjL
Y1RkYSgbABQhc2tfET7F2R/qgtFgvbpeuERbsfyXlCGs7ioJEwAO+lJkX0L/1otO9O3BgFW8jkH5
zJAedRHVWlQ5iOButcqZ/c7Sv/2KNlvG2/W9/OXmHOjaoXByGAkuC0JvK4KOhM+UDRnz/2LrdLPX
loLDRnWDfl4vKF5YuzbniJR6aF0JWQMw7+yfOesvbJFahP9fIwemGskifdICZ4GuLL9M0h390oDR
jaiKnK1f0DuL4gESgbjb6ss5iBRBOy2bYBWJvTGE7xmFZQQTfuyyC2qlwcBcm4gOyjY9rOg6Y+Hz
/cLdrVet5fb6yO+HRX4EJmuefj+2PnV9AiFR1Umqb+aSoCOHxD4OiwdlubWGvuHyqs+/b/66BlLz
ZA4M7bVDfOR6X5mG1BTW41gBVFSXpC4PCEbtg8knLgwiHK0l05WQ4/nK7r2TglZ5CGU++XFT/MD9
Is5CM8W5rsp5Tyn9fk3So5ryR6bemq5XxA2tit9Be7+f8+/uk+04IB8P0185gOuT14u8kM1R1Gpp
9P355X/fXK85C4dxvdaPtbbVNFAZ66lXQZIdbterdeMUYuuOdHiMMk+WguuuJ/u8hil4xFfMsPjP
KfT3zfWampcK1/rwenudZn/fzM0aASnJUd1IVlsh9PFXEuEaPdioCQLlGkA4LOeRbeGUylsUWnh3
GvoHXIAoB5Htdr17VPWwHcyqv1ovRgmocmJGXpLvSK8V1UiIhHSZkRmiyfCDGhmg0GqPsUqDwxJ1
1tMTmjgacOnHebteHb1lKiRWrDz/9aE/PSvu6Yz5Y14QgLS8QOH3elmdZhrMs18MZI61y9mwXlsv
+lxv/3ikSp0Z0ffyJHYtdX5cr87LiULjjOi69SoqXk7X369itOQtVHJU2SVEPk4sLnsBLIUN4/qv
F//zPb9fMljj6ZYXX+8b8RWgoKAjg4L9L8+Kpsidfj3y6+r613+9kfWp6+24ljxrvf3rL/5+KT3B
e25QFS0uUk4MEMtnXD/NX97Fr7f9++Hfr/7/cF+ZXxJZ643asxE6zRRpWvajRMVDXN3hh67M+Ujs
L2Bgi555jEloFPWNRXdg1w20VNRcvCQxnujSq15S3AYsZmcoOY1uHUQg79p0rN7YCv9kif7RSdK+
58hIdkBoin2Jj2ErSivc5oYNdayNnke7IO46SYOzg1nNimAm5IFtghdHYZ7FXrfvyu7JLGNmGrft
qT413cZR6mkeXESztf7qlNa86TCMIEu7EOR40aK4QV9a4KdcPqY1sgsY+nafaUx8jtx3w0RYB+vT
7dglixara3dJu0AAmio7IJj6EThRzOkL/YR257vRjbHvOG8uUlXCBdDHAyjYWk2zn0aBpJFuhNqr
cuxZaNMgn8EZnWTvnHNOl2Papmf04bSiWuuCWrxn6IvfI7crbqLoa5g+My84JCYaWpVoah8WEfw1
iN/SjE7wXfnRl+M5NM2D2VW3mH2R84RLgy7sv4gbgaOO+8QIqEiQC7oPG3ZufdO9wkn4wlXXOEsB
I5+YW/mn0LCnh3QM9khz7WYqN22VE12cOX6UmZ9pkN0TREXad/6p98rvWXJRFc8+wElv9bqhFxnr
d/UkQeLGJoKiSS7YjYIdB4E5W/QIs+fqO6vw2lMJjAFNMJq+xARTxS77MDY0LHIHfHpI87TJLO/g
ud2HPrfRbmzCl3b0kksKfwsKVt/tKraPfiHUAd09qo/c9sfGyvZxFRVbYbof1A/FOWGm3lpIevd6
FD/No3gOpEG8mqFdzw4L0JzcwsJ2xGHsCDDQAXFjYDCPQ4ggdGisg5mVJwqO1kNsuY9uld0MHm2S
JET23Ynwtm+TA2Izup2G5nsUNsg9CbJD7GCBpxbth3l/VcRJQBhye8V/IEsIAqU71BARHzPALdG+
25nQ0GOMRwGtxA6T8HygYXwGaHrrxQ3K2LBrzrpMrkgbmW69SUtPuZbdVDVNSlxXPmAr8B6Vc1B1
vRNlBg5jgA+Oit3cjwai3d4bgKkglwyxbLZd94kVlWlal+NpqF41uKCzVOU2g2a4g0ZJ+kFIx6Xo
7GsXzhx0taje4PZOLpahzEOtUGxtiVbS6cOIACRF+lab9qfd2g8Wdsu3qi1fK4ao7aRS9Gg1Bphh
nJuDMQ/qWtev4YNPBAWwi7SMsuFZ+PsycxOgcrgBWoRDsoPVIe6dsm/vpuKnPseP5dQ6l8WxpY8R
Y9+TvKp1L31o6D3X4WhRwNK+oLW9IKHZZ1F09CDvI64AGJuHTndIMzR/hMQCZVPtFzmc9i6wvEdb
1u2xvvRJa1H7L0vK/DV+254OOB0lYOhWwOlmn2eqWizzXHhmFO1zFeDHM9AHBv0PFrnJxkLGSzAW
boNctX6H1z7uST6jk33O3Wjcl3ZyUwdkpINL+FamhDgEHvaFiEQEk17jTtYsQjvqPkZVNPs0Cl7z
QBE35STp1s6O0QC6RSIHyjpaGNL2/K62Lqku63tkpybNLhq7Mm2/hs6DG8kYhUQ870myZY9rjeyi
u/amSIa7UJnOvncOQ+ki7UEC4DmIh1xD/4od42JPJkzGIf6Y8cNZboRg0cCY2PL72heeugad8GI2
NtEWxIHsJ8WBNl6Uyn5WwG83rteAilWLQZufb/VBmYLPpHSOjoBxH4y4lcsnEZEUQXLDF2zYcFvO
UXZILMT3kWXmj7kDg9Pzdq4QYArlVWvmzqEtswc1CSTnlmP5Q9iBtURFDKzT3FVJ1fnEvFZ+PH70
4fCNZtrWm4fnLszO1K9gbbfZoxerZw1964aIHn9so8ukjbeF4XyqglQRhhpMYVAsHdOvCyobS5LH
qP9E3qDvBqF+usje0kjpFOWk2hczPz/yLugxVPONWA4QAiIEP3CrotGDlpZaAebe3NuSQQKCyywM
8O40u8Y+/qwG383KGveUOgwp3bu+btpNyNYTL+AuO2Ref53hV/ahNcaooK0aqYNYTKW0FeM3+lMF
7h6isiB5fvZth+HLqzgvwOXHEUla5IrujG9K1qScVak8UoeqyBxpnd66CduYTLOw5Lcx0Y5CD9o1
IUgGJ93OWvRu2ddQwm7GijilCNTcwQr6d8tMz8REuXvArJfecZwbUWB20SFMh56l9iTX3lBvdvdw
4ka2aB4dVsrDm3iq7utMHJmF60Xntk9kbPpGMr+WUYKMK+kcnyiFYhexaNwMqoQtOaAIj0t701Jj
N6PxwzIsHULaskTLXppopgGkGT+M8i4EMLAg5pA9WhND4YuTGpf2Ayn3szVrHx098zOcoGYrZgV9
d2xupqAwWBZEt6YS17jUi4Nd3eaFIEyhAcfrJfVeaaM/L9zgsAvFabIYjKOg3vfKfO7qiFiSiHmZ
AsKDpZnPCFIJPwGRfV+FRX9oisSkzKM9WKWY/RwdkFKIVPoOn1IEVIoWImCsyNMPc9fepQ03JAiA
sZ+vYh0NF+padB3g/qQ8TeHE6GBlFmZYedGKMDqVZWUTxIXzGEEd8Ry3rPxAl0j5XJF6C+fuTsZo
jktlfdKqJv6pAQ0aQwrBmklYArXAKHF9jKBLuDwdYGQG30U0PqFAx6qe1MAmg4Z0uhpPY+O1mBpr
VrDKeBA2cdVhcjNLbLua2fl6BHmvapNwJxIsFKr4zEp8T3bdDFtMwBuKv2pj2u5HkKDq8QyWgOQU
3epTk29GpHPKlIfEVX5ol+EP9hxU8fEwea+NVjx4FTwuYcUTJWGwIDEh3OVhQEZ1NpJFBKHrnp+S
Q1P1wwO7XCZqzrpGaIxwuB2GCcnJaIVAy8X0xGbvsTRQLAyx8CFqUyUjAs2xvOto2YbM+YPNrpNI
FbWDjzUDEanuRayLC86BTVVolzaBdSUasq50ibQBYmd1jyueWrOLwjLEtIE9jKDjurxQEo+IU2d1
K9nzaW+apALXsvfaphYUtDJ191SbiruQzKHbKd6PXel9YzhCpMJifl91wvMzvBQ3qkkvja6fPY8Z
PBYhrHdVjD7SQjowgy8XllVpTA8Vfsw7aeK51zXR7KiB44aLUTgS+NeQu5Mke9EfjZDSV5GXl0Xc
KW3yCnrmpJ3eF9/LxPqKNdZamezxDrC02gyZPt4S0uinw1PBkvBglJXjO1l/qgY92paFmPH/4yAY
hKffD914FaW1cTu79smxqO1mA6ConL2uDUx/yx52i5P4JrUiPCa87KZUFCi9JQNR0xEkK9B8SWw1
eC2b5GACAth2WYVQedw5mWltOyOGF07nhrnjsydzaz8vXrTYgOsByf0qwcPPQiv6GbfQmgQAvOSG
ZWRwJDX5wXQepSfEU9AIvIhDu/cWgTxySruu31tF4bzvjBfLYHHvSfM+D+3Xymx3FPDuhevglq4L
kOkCncfYoiQD2feALxLVam5C3OGITxGJkSII0SBU/TEbL6pPe7C8OsXk8QF9hQ4AYsh3cjzLPoJP
nht3HY3ObaeP3+3CnaC6DMiYeu7SAuAuOmp2ACnsCwLDHxagDYlWtH209lsf0pkT1QwhtMK7P9EX
wwqW94jwionZZiA1aMqbkcTJ/MsspCCvSzrsx1yy2mMN+WhtnOv6BzKobl9jAQSE3GOt8Y4lfhyc
5HQHYVNVRxHUiMskYIkMbDm7HAuFRbKnt3idOfzlrLQrbPio+wfzVu+ZtBD1+FU8J7s0BpKXxP03
YMrh1uzj+RClRLl3Sc+A5/pBCZVUNP2HM3ZPae/dWzVV9Xrh9YsGq93sN62IN+Y0fkwwmZmmvVeV
J8iV5EKKqZ1NP1ds16Ip55c9+BTSLhCJIs5UzLktBaDc9U5poy2f0sAsl9wG1UEq/TC0uTqXFxXH
n3YMF06h7URt+zIkw89mZlayR3vvhOqHNc03ebp8gU514jtj22YRpQlfbz945bNbM39MufeazuJQ
SfWjh3RmRPBpQpiwCmY2gUyn0GOxXHjOg94W15E2PqUJKLdM686d3R+K0p526GLsFMeQ7XJCgsKM
d8ocr8twOJdLYsEoPwz025tqCAl6XNTwcUijOcxhq1InI8hEN0gJcmq87dYNraFw58zwiKM5f9YR
c+JRLzZ8ZeZuyqZb9i5UgmwN3pvfMQp7lGv0rn+ZC7B17FKMNCBKgBizTUWeJlIxC4Na952+7c+o
n5eHKDyGBj9tx3pmlPiqaZ7tq9w8CEXQp15GxqZbqNKBjf9xHsMrBZJ49kISt+isb0KoLTR2le9p
9YtD0NZ+l2ghShWW93YFFnnAdjC5NPSy+Euf4ZXI3H4vp207EcNapC1w8vhTNjZFP36TLSEv9FZg
q8dKUh+Z450mKCa2TfkTD1FKMNp0jOIJO2JnbGuVnIJgeQO6Ko5i0Tg1i7hde+tDHOpMrjesEV7N
znxsDHVnFtq9C9PeS/iW8gS2RpIPCI1mAjeYn9jI12BstnEcPYcyIG+l9PZmmLrnaAJL52gRO+Qo
vAPyLw5RjgKXXSgrgKwXPnKpghW4RYWZUW2CmjyiOjczb1pM0WQtjQUHJGCKXDyJQ2l3pPHRu4mm
GvnQhGA3di1xlVJhiG1UgJkcPsy6fXd7tC6zA8y7aqMNWP2XSXxEhngPc3zFXWsTuzcxO6MTi5Vo
b3CZy4wUCWN0rg3YVpcqZla2EEMip5hp91+oPmEBJd0ILrZe3ygcu1bfP8cTqZ0NvEYXBxSE0s+y
J2I27VW/19jGc214mCq5F52u+ypNf3oN/Wmt1s94QlFOm1HoRzJjrWkOiIMngs7zDpvTNEnEYWUJ
4ephLMFrDDCsqHo74nmw0TRnrvtNs5+ldJjlTJC7VimPQcZukT7RRvaMADLk70MajiG4Fqeokjc2
wHkY+qG4KibFk1ipQm5l5ZAS5lNW8Va0jCB6J7e5295FGk3BOrUYHpI7j4jAsNc/RRg0h4m3sK0E
Ix/vOTJxcNf0zAXL0cbTr5c9KlpiuFwB8iXH4SMtBL2+B8oGA2yfaIaxDTFvg0KsTbxrd3GnQ+gh
a6j34HWJ2XtO2+Znl5c/F02Jnce3qijFhp1KwHfc1vFLRFDlzojdbRpnrM61NzPGfNa39nQt4+9W
lt/Z+QyPdl7ijll3qtlEsVWb17CdnttJ0CV2UDyqxW36kgf9dmQrwGA8Fzu85t8hc8f7Oj2O7O7B
5ldPTJrXBPney5CfZ+6by/ck0sTbDsrkM2YcQFUbDetofi16hDmUlGN/sZkS3vhgDuK9TDJv7yF/
MZ1TlSDMQq//GFGAhiV/ndpIDLKgOBNPcUc9btjYQ3onSUQ2kFnU7fDkTMlTrHB6jPE93qxT3FU3
XZvvm+bGTo13Uhy3gYJhVX+v8O6Hg3bX2qg+TRSKcbXwPyTBRcV+7ssNJy4L2lDcAsX6MALzeTZ6
EIlzf+iT+mcSSZDA7BJU3qG11J5dbzpWtn6tek+gR8Zmibo+xkPpfINKeG/wbZmB5RNPpUfWIzL9
p9oaibF4p6lgAiPnBwmuLlH5vsv5xYB/LckxaHbgFf1Yb77NUn5z8poSgiCZNf/Zt943s+8/i+Jz
aAO5KWhw5HrwTBvpvtbqLaEjPw3ebDZXP8Mofczs8olQlHlLxRLzRyE/PX7Phzbt3wsW2FBEGZKS
eiIQsSs/MrhHTSMfSa8luxUcmj6eQMmj7q4ebTuBcqO/StE+DjLfR5iodqUb3Lsj5AF0HD9TnLle
+DJY/a3RaldRl5yAmH+vyJV6b6QGxgRW1awI6gsja98QHLm1FzCAIepXLb6rkLvCX/uRhzdm2yBl
qirB4XGvS0DQZR/dBgLBgmZeS2X/tEVOog/kGcBD5o1SRrmlh0YViZU2mshOxuegezWtlsiut2YM
tQU3c68FixZQR4EWP8zx/xf0/SjoA07/d0Gfqf8Jobb76D7+49e/vPnIf/zjb7dRXP7tj3tOXwTc
W8byD/4Q87n6321BNryOk8OGxGsCwBt+tN0//qa51t8BTSF/8OjiGbq5gCL/EPNZ4u8e+j/HM9Hz
8T8bSeH/iPncv5ue1IVrmYaDWwjx3X/95/fx/4Q/yrsyI6asaP9y+z+KPr8j1Kxr//E3ixf6F/yg
RMXnGrYtqfwyqy6Cwj8zG4NBgyFU2PapiLKddK3plgocsYc483J2AJ9mP20T99NV4oFNvr7NFqqL
at232sPwY1NBJteZgEgsshQcye9YuKUEE8371FV3xM+gphgW7pWU87FAvW57zX0liDOoFMGXYsgR
7C94E5MwrJCB/DQnNyXEw+2EvRx97Xua6pG/mgfbJ3a+2TRHaIwNRHBg7lfG55++vT8O0Z8PifFv
Domhc8w5KobpOH/ld3q92yAb8azTrEnvSA3K3IaZdsM+bDqUmkYal2FsItCCBPeZN5ztR2NOv2mC
bUNSAaGa+KRd5aWUlws+TXjlLRzQFgeukZbO3lVA00PPeUNaXp3+9/cu+Pr+8oW6JnUEYTm2o0vX
scy/aDODyMgqB3H8KQgDrDsIyiszv89HBxMG+TeHaRa3xfBaxNS/Jxwum1rWw8lq3Ncy0SC4NLgc
xxD4zTBk9VaWiAqH6dgTE+OMCYOptHfwf0Do1Z+qqiTQJPQTJbikMmTyae3sgnAdOyjFemHM94Bd
MX1pzQ9CZ5cUtO5SZ3HmV+V4mVT4ygLrGgKAokTovhkqfJZg9slEEiccNdFGOSdm2vjiuHdhtJTA
MNTtYy99nq+QvsxHTRnUuQIPa8BMyabF9USvBhk8e6+INFqyvlkBg3tX3ydi52rX2lKkngGm37rU
CAiwhusjHOUhDfoyWKiytkoRkwdsWjK6tJGRHzPLea2Hkee1dU/C+7KqfanqztkqxHAgywF+yc6+
jbL+CB112uosbAGD04pm0XRVD/xahkjh0tapYlmLKQF5XzPmxA3xIloZ1tu4t+6tvPjOpibZGKRF
yqRgF866NaWbqPB5pKP14UYnsWzvgrrD9u5eLJ3ixtywUE1zEvJyd09W3fs8E0gAEoiQavAmtBQm
QJntdW3R9dAjkz3WTNRxUXzM6QQA3gaiRhmHfOXmrbIbvssBElfdj6NPblC/oQ/eNdEFUCjcso51
k51g3Sbg0Lw1Aph6wsBoJ7Ca1f19qj0CxE2PGSZOD5FJPmNjytR4Rtj0GdB8tCMw/x0bzCguPjQH
1h9aYLkL2IrsyXe6D13WkVM1vefqmY48Bbi6eKkm61vTtZ8yoz5s9W/SHXHtdMVXm8T3RJ+Dt43j
2ybt4In16tWpq/d5gU4F6G7klFHEnf3Q7Xe2FVwqnB6sSK03GUMvL5F16nMDE9gANE5CJntljNki
PJDOmvP76VMoVe60qamn6tESJgD+qlO3k+oPSAGvohKppJYs/c5TmzbfpXFveurce/kzOMjMD/Xx
QxM2S+R+ia/054avxR24mFmFLpGXYYnLBTJMhK+XaPP+ZNPZ35SQ8S3denVT+cT68mxp81VSRbof
jUm+ixKQugX0jz6fblVcPiRO+0FZ7z3KyBkNs73NmQSkvv/WuTjy2QSV0mEf6x5pWQAp8VgU6Rrd
FQ8MVuE8oUwglyH7hMD9M+C9YABFyGd+EFBZkUnAgC7bZEuX8Q7h71vC90mVk/yV+JLWtPma+nmc
6jMBmaxa7e/kGLLBsj6IoWkOcgESFsGDm1TXiQcdUA8Tal32Q4YosINOz1aPhlRI15jqoyLVW/wo
OPOA6oxUi60MtuC0d3Q0mIkjyYgiywCfcNmAr1nsDEiYW1k+yC7bixQCDNQBUmqdiVJBZt6iI96V
vbbhle8nyV5jTO8TZ7rxTKqj0qN+hERjsvvQR6bBcO2Rc9zeTHFqwu8uraUHdWqD/kSmHI6n4JPG
+5VWRI/eRASCM43P5AYYBJ4BBCd69+7X3027mWYn20sV0mZIPsCE7Jbze2pRnzacSlC6TkEWYEXR
fYKLN7MVvquaDJZZjT+A0da4NRUHyWShJ+6IarlfHkg8+ZaS0OaM3qfRBQ8h9DfapSYA2Rbtu/vN
HU3SWC/wg2QLPDSo1dt8oiMVkO3q1Qy9h5KEKz/2dBLKqFMNGi0one5oaSCYZi+JqCAiMKN3oqdg
sMWRytXJMBgywUkTWynCvbAGqiXNqejEq2kTMtlQK6Zg4MjyNfSaSxrbb13GEOaSk71zPnRSdrCr
jVdkZCOj9hofLikF8cjdyQLHW9XDres7MrMahY9cRFuoj8mJ/R3sNaY3/INkkFTmCzu8Y5aJwR8L
Y9iblnmbVc1LEI13DsqFbVjIF4ERNKHVFyHh23i9+WUilS079mqLZrYJ4hxEhyLNhIcmr6Za7F0B
ImAOdBGLRuY3Y8RMAB1wlzQhXL0ZHoalDVQ36d2hnyfwYGYPS8LQaPY0ZDyKEfmno4/6eWySAbSH
c+UN7HvCGNRDaapqb0z2bdhZjj/l+anM+qeR8ucm1CfGF+aeSfCZU/GdyGWaA2hAZaooRZj2ezq2
xHAGxkelBa9N1F+Tr4mH2iRVYiTrhRBNUnb161zGJa0CajmqmbRtPxXo+SfrujLSwzC5j1Txdpor
33IXVFmfE7lOUnf8McHv7B3b/LBZiCRdtG80g027xS6uioHvp43EWYzFbiYOvK465252+YC6ibfX
qxhZhpRyUtfcWbGziXScGzKmTOZWZncbGTqRerlXXTtFrFNgC79mV39CHApzD+bOZvnBa23bbCV7
epRLO932iGlwyh+xTi0zEyXh3mbr5xNFPOGdunDR8nYmJnD7qQtjamnBSY5oJJpc3unWwJdtDV9z
jIi6Nkj9mIznqGmLg6WFVLNwiPdSPg34ltPQPRudusEJYhED5JRYlAO4DiC/7oK5+8gcyvs2P4nr
vZ0l1/SwMbJSoC1L4KWacTV01mNGcI/s0u59OXRdAPxr+T4G234L6/5r1jiJ80h/GySbeA1kiWPJ
11DQwJUOmtNOIEMWb7IxKqxk8aazsi9VKH1XsdruYhuFtFdfvEy7G3rFBrukI0MdbAiKZ6eYxi2h
nXTi6/IF7ANki+wGltaJnL4HzRhu4e7MBAk9sfw8a/34RKF8kXv2DE2zdxIeMIQQfENoP6+fjukR
1RmhYtlEhil/1nSsvZF6j+Rm/miTkd/8KF8qGd8rPqFjQb1OraMb3DhTfat5IMkK4G8Ru/sgg4XT
uDRwaNDcgeqBVllBb0FQ2rQHbD6m71SDZDM8nLp8kqdudOh4Dfm9WTqw8zB50o6ri+p5WNBGtezP
/SAA/aGhMvHVbAzoJQi6wFB2TXweFxKgFWsJUHlWPoTI7CtaLXsKx75V5d2lRNSRSVylGqj/DQVq
BHmGeaaijlce54ndq+oqtbIn0blqnxjsYFLL/O52ibgM+Uidbx7Ie8yfDY0wC9IlMatYBBukEcZ4
up99hwyDDMpHNMpFEeNUtWHQQOMgy2M4sS4h6qjwfsRhE/jFrIdblxB0WLlDTALwbOwob0Huw6CM
Ire5GTHPPhQF6ZgijEEnp9oh9TQSsQqLmmLet9TaKA+1pzGkx6PBcWqDhga/6wiYo1S39EV4kYER
q5cahGV3u0lhpidoj5ZRkF/LvH6MItg6iJO7nYLx26OAPrQ2p4dW54ohzUHigvTj2MVGQt0GOMGu
pJq26YamOqvlQnfRxfy+uV4Tk3NpFnLS+uCgpcMGrVaN0u2f/8C8y5p5ZGWE+PX3S6zXJn1We8D3
d3VPjgr5Jt4OZgpzu0mg0+yctF4KhL1xRKRBBV1Fw9PBWpkfzHphLG9ofaH1JvFId2RFEYe1aB/H
VZq4Xk31gP1FgMbKdd/HVYsYmcG2sAc8+ImBNtgQp7xBEW5KWR9WDphsPIvUXi88M308SmIU+2QK
niy74rAsL7+8zHpt/ROhcJFQrHdmizOAmjQSloCBKVw1lkA8SXjMISyP9RKHHMqTkoOPRh8VOVzc
k0dz8xJ4ELuzyJ1vElwcjPUALkythSJgwdNrm4jwARHdji46ZpqkknGgLfysqgW+rja5iYKQ6M2B
zKwq9LA2BPPjMDIpjEFnPMgwzHZN0kd7VjCs5rKaVvMwAeh16NJCnbPvbUPEyOtTiGsWHXdUetVW
5sL0Y5LQ83LSrsuAzG20WcW2TROKTJHmO6r8xnqkPFmhF1/FUfPS5drIKrHw68ygpJ/X13pnznca
2Fvh4uqO5snba6Ky96ng77c2zZFB2e/UF77PzYyAK2eV2jaQULR91mYVdgPq9ZZWWQ+RQI0y4XSw
6dpeOS3jA9gZWjg57dM2srNv4Jj/m73z2m6b2dLtq5wXQB/kcCtmUqSSJdu6wbBlGzlnPH3PKvo3
tNXu0b3v+0IYhUgQAoGqtb41PwZvhnuTln19ApNRbk23R74S1A+ZadYnXatxPR3qJ1PTx/MwM5hS
s6nZtsB1IfFOUALq4E4bIRHoUDQZ45uHpvfjh9ZrbWQcqO1hY3zv29s5UTzUBLzAGiXLocbTE4ur
oHkOpgjVjoJaR3NI6Phhn35xnOCB0m6HAECM6Cnqg0/DnP8yUFUdBpyctbFuD97gG8epH75WSTbu
nMGhhDsAG+vqKMaGIQj2NvmY3nbc02ArzqnHxcSKH6e2JHiSguUOfIZ7pTfdmXZ/nxCg3iVd8N0q
2ulQFub3dHRCyIw9Uh+7qda4wMWX1sfiRjEGfCJJd6873T5Oc4W1BGUTEJ97npap/mgBCPkUKLiW
KT2+SwXpN0b19v041cbKTUpSYn1MjxX/F/1WVEfd9qp5T6KAon4Pm09rbvXnyLHvk3LI9qjIzs2k
lPee51+GWEv3rtE2p2AcntEcFcSC1/48O/cudKEufqw1w7uNUptIJ/RshiaP0wTpOK4t6s9K8wvV
PPgkZFhmDZbhHsIR79PBDuDIebxV1eqLT29kzUvMODRW7B3SvtiYWV0iE6SizETRBy6aBJZl3AdD
glVJ02Gm6KUtuR4davknrSHwMJv22QYMeKfrgLMCRG67sYfJADphG2b+j7ZPykdtFLqc3tlNoYk2
QrO4YNr8tYeviLZkp4xqcejy5GT0aoF9UUN6197iNPucRf0xDJExOJT4bZ0w/+zPWvLo5FjB+nVz
GmDHVGoWrUuHG4J8hkJ3LjgFRGWw8NESLKByf7hYI/ES1x4fYGB5aOvmBtZiYu2hhdEVskpr3TZU
hlP/gscF/qi9O6F4RZATdN3POG3Du250v/qZ8dJ79GRGpInlMNUPIjkcwks6agG1NqgnD1rYbJG7
dxhxznSOTOr55zrCSbHoH6sg2ChtcgTiEDzEU3nxjQzH4rzNGYAAt5jTNUnFU+lOfDsjizfm/EIp
KwmSOMt3UYzA09UJvbTOSEABa8GpPZlowk5oZ/P6wYrAeNGlAfztmuPOntCOup2BD+CYq6dQme7o
T8dbXEIoPFF2eFp6d6paYgOQp8omcKaLDwT2iIqWimMy6ruo9eyLZQ88Zep82qmqT4WBnT9byvCl
7TX1XH+uaiX61CFSTohy3Pui8HWkw5ip1qMaQCWbgX9sKBHcVMTyE4feeVsXNZ3sAUac0SA2sqgF
bkb3BxnraTcPAJXHFO9x0jQA1aw1sdIt+GNCa2SUJy9r972F4IZSkdWYxt6+RFW8qlv8D5LnWo/J
EfjBJmgHn/okRNi4gxZldZxTvDKxoHggZnnjNtycJLCRTVAXCEnJERPZiqLbsuKVrFQKosNaNMf6
liGwf8wh5hyDPt4PqE/3lC9NSOOIJcEI9awVpPZuhTs5YRulVI5pWEHZ06ZNo1JxDNuT54JKEVaU
TOTqta4wjtdmhHSYiAKUv6w6uPmg+nd6mhprPA8RpNMvIb4Yb4cxmY+mxwC+zeJsk1rOdAwbcx06
Xcwod3BXcpGcTI33MmLlDTYCRQk5K6oFe0fvfzeToooOao//X2apx0lMZEu3Royie1F7JOfbKY0g
JMOGQLCXH02gNEfZEqYw9PBFQas9BgbjHXLkYpMuCtxVMcYUKIuOS2X3JTosXI7VoiYFKpb5suuy
rLZ5928CUAw85u2VlXjUqv3ZVx5ATj4sW2ZVzGZTap2xJcMYE09a8ZnXiUN/NshVktT/ekDNVdlF
bnNtaghSiL4BUVn2freRXOgqNqgOXFFXH7+BXP3hIzxXKxkCh3hBis9G6mXftProrJYP+LDH346y
bKKN/HJJBm9L0VvkQRjcmCZFehi4kN9TbAvBLRrJjVxdmZSX6QOkT14Ej1HgqAe7oHhWThw/6o4E
T6molfOuWDOCpgJAlxabkqpFCquyrF/bfcdbdFKeUuCUtpcVmDpyB/C7evMI+WysYipUYclVHElr
sCIQ1VLIsYutq6OfbWcKFfAOVowsnE4pyLXVSGKBEEBJITTVcmM+H+p++BFmxbDVw5Ud+OdOL495
5qCF631ekJOl88iADcJdRC05/XSrfzZxJYaBXz5FkfMLFdKdRzo4MLz7Qgu+2UVSUH6TXIjE/qo7
tK3RfTV2KqQWfDdLOzow7P7Si9QvqQJQp8Z3UN/4zJDdR1KlfOvAS9ozMuN4LvdKNb6h4jaIfYwI
XCGx4S/m8untdDYK5Zdv0wH2tKd8MJ9jVHBhNZWbTnfvZQYh91FdpSmKEKiUAWimla2Xn2vzp4v/
Kmqe/i5T+72eHajLINpUD+ikwvanieNDaIwnJ0xO2DztdC141cV3VkhXNDBwNPfkWLFPB5F0Zwdl
nP5f3I3bsSuAmOKZSrXDaRiBjaN0SqDUwJ++063uJSIYFhJMT6uXfrIeLer6bgoMqlvKexsX4azX
RHd6NT652vycFP2414Q2lLLz27amBlGhdpq+WwKr8Fi2frDPPJSFuPZdev+XI4jESUUGPBwYIPvw
GRrbOAOGpOrZhrLIQ43iT9Q7Na4mN4PGaMBLn0fDDW6qYd66p5rOFlgM11tL1Hk1GyuHZxLcZLr/
gVI9ttXzlEAJ1hmakkhLXON1UoYt7MWD1vmXyhr2Xu+d25y68NYQ3fOL6safTOSH2Gl7TygF4+lc
WeiE2v5cudbexp3Ca1/7oTEJbypvg1fdJj2mU2i0Xsr4heLazzDka4KwEDbckiKgrsk23gAviCDC
I8RXf+3a5fcCW3BAv96m50GyM2J4WlNnRNuhwumbu2e4GfSKnDbkeJwHYkWkvFZdSRIiM9AlmqUF
HxZ9auK62tYs6MgHYiBjQz1aV9mPWhkEaJR6C3yfqXGhE52Tckga/2aOuYDlkBN/mhgLMlI/ur23
wkhYidRVObs/0JbemQ7l5froY6daUSpT+A967Zc3WQ7+lZDiJzzIpo1j+c9R4exytXlhUHZgLGFT
uMD/zlSpggbbfB/B/1pT/IvHXj2fijD9WUTUHiRPRer9cgccBJBlHz2y7AgnkNn4nv7aqIYNO3Rc
w3NC2EhEdaWn+Wp2UAbFqjmuHeL3+ucCzDG1EA6BoDQiI4H+nMIN2Ew8UpJ9UkKwJP+E9ogC3bk6
YTQWol5NvkBLOXRjBAqIqOksYKO5Yq3H/DXlJbfVxW+ttDMGLcfS0i7iz48RD6R0XQlwGpuk5f2q
WPUnbnieNFAr116NpDeBOFwXhOzQpBOcnnk5FkJlWSOjxNYmXEWxvSpC8AlZWqyjAZvvFmXVCvuu
S0aqgLeZ4wjx/K1B9YONyl2dFH2TBry5qW8iUPwVxS8FKkUSbmcXHQ4Fw+O6SCBszuiNajf5UhMe
2RhZDb+8rp781MEQxEzvkmYm3KR8yUBJreaB35XtELCzX/XC8zlfLqQWg86YrezCaIWslv/Um9Nr
Y3lvmE4Q5Gu0Vwpia6BtPuijeB5/tuQhqTN6jPADcAbUPL4dPIuENNmuCm0ytVaune5qHHQ2yFIK
qssha1HlP658ny69hpUItd1UpU5DfDBcQJgoLYUVuvj6qDLWLurhqsYkZ/ScXVohlA9NxoMjEFuH
8cmqsdT7Fhg/Iv/qTa/CZhfrU7Cp1ENDIq1OM25B3STnZ/7qXUbDlXWyegUfcgL2rfhF5t0hTwuK
GboIfo6PZZenvOlhfJukxVst4ul6j8qtJFR4OsONQ3iM9WdpYNLu2HtvbMuDr09vIAHcmrCzQmlQ
HxG6aafoqz/+GpWpXCU5NYRFfRk00rvC/QBG2awSOlXtXwkhg21ZkjogIoM4Od+H1pzvGTnVq4zB
DAXtLkpFXLeB8BCDRV1tfY00ssZx8oYkKN1Y6UxEMC6dlRcMD3PtviU8Q0shaEu0U4aiHGSEfqdg
rL3pNPNb22CLw++7XrUN55QWXHTFiFZ+bt/FSdat7Lzxblw8Xvi1c/Vt9ML0IJDvi3+F+YnEWklZ
UZ3xoJq4IXy13mae8ujys7zJkJmvWqFryn1vh+YnWbfKPlV+1inu8FVAZqezAJlqGQDJbKxekvQu
LbwZAOoAoRFVr1Hq566rUGCWzibpLqqaV5uym+CYd2dPpdbHjOkkoUYDKpsGe5nw/z/M1v+kyjFU
w5KX6ip9+S+qnMvP/tuPf4VsXXf5rcuBmfIfqoG7oa3xXrBV7x1kS0e+848QR4eqxYvBMymWwJzM
Rb7zjxDHYpVls9Q1SYNZmv3vCHE0y3T+VbmhouZxUPvADzM8W3esD06gYWuOfV6XBrUYPcCC2to4
tQEHHVIIphUdSXeF4FvMS7gMv3VImldtElq34NyAM+r1s49AH+FOMG5toKJofWsydDf0aMhF2gRT
SdQGN4VOXZWijd+0sN+GPm6WXddoYJHJDahNcSB2vEecS73x6DzXPONJ5FO14Gn5vc/bZKe5xzoJ
mnM/YWJdgAzCdERqjmNo8jA5jNDd13H7xCCxuq0tk7dugPdU57dbrSYYrg69s4E2elBbRT0SCMSZ
tBubF7rWnywou3WqFp8NjyRfPl48129wCACSY/R0DshZ83Qxq7uQUlXytjUPk0B7cxQv2PhkmTHV
cbSTr5vHVEUSBSkL8/EQ41u9cynSqgRiLH2gKha6cVavc139THIIP5H55FFNWPhB+bUomvtInc6o
T+Dr9PRn9Hw4upRhY4OGImTEdiEZvlqMMUhY2s2GbAG51Fl7RPBND0jsYVMqdeNSk73SXRKgjtV5
UFSJfZBG57NH9BN13OO8neC3HZW7tsiajbHViKVrQDu3RWVysctfXacdeTvDLm157QcRGgmKnbee
+cNWEOw2ro9/loF7GBn9SwQrXTvNVKTfDeTkNnlyZ1ZtRwJkGtemN/xymoEIeFbtFRE7iBkqeHCb
icY56ziOQuLDjPOjnFTDDF4GNT6KFUy3VmDdGDpSLBcOuglmsvPwom2dG7Pd5k2y0cmiHAkLUtrp
kLo2WjVcx7PRrXtFuy/rITkbUx1v3No7U+4jxLEJiMyAaEIPFOE+iJXonCZ9vRbXpphj5ROIrTLV
GJDgJow1d8/vgFjRDuUbnhkQO9J7ohcnn8DmrfMEYJU0e1NkK7v7ZWFXea604nsOOncHPajfYnxg
36RuOBxxY/4cmLwqAhcIeJ74ANQIXRPhItcemJSm9QbSTIwyCLueDGARBd2Oz0npbhlg7qPaSk6j
VqGw9IxTDEeS1685rxk+TMQfgmdP8EO9yuC2bbHPxLT8oodjswsbPdv42ojbBv/FIeq8XRhhtt0r
CVU9lZGSWU0P9mBhptPU7j1nvYfkx29+SK0NIimU7Un+uYji5tYtCsLvxicjDbuvVZc/pUH+rKoK
RAG8j/ewajCOHU9jPwQnSsDKwxTWznaIfPLc2jC/2BHl/VbAGJA36FkTLkl4MDabUuMZ4vr9XlOU
A9kw9VJH3bDDBtDZghz/rDtZcYY2XqyRSqMed2JrR8rIuLiZexuaqKTE4woEQ2ZQXUWQ4quaaudW
dbufVVcWtw5I/NktqIuMUwuihh+eGpVrMOnYv6tKW5wjxVV3oV981a3SPwWIBjbEQum+NEl1xPEC
RcZkm+tZGVMUikmzt0k6H6juSs9GSv+ly3t3FdRNv7Zaii2spsEUsS+6TWWH+tqvcwcb2JHKes3S
djV9ojV1DGimff+lbc34U8fgv6jQHfR6ZK4wQHKPBSybJmjme75nO0E1c3WhpepReRcxltKpZV8n
aRyfc8s/NI7Jz41/OT6ceAwObXvnGeNPckbWUxJEJvUT7SYop57axHFtWS1hHNVmfFeaOzcA4wcY
GHs6H3M4zVPWWp41RzkxRKsD/4fwXDTlvGzlht0zAnEhPV3XTxOgEjkv1y+z1y3lQhJcHEmueteU
q0YLrFYzIjsRh5SbyOUfjtgZREOMRH92v8lMXKfR70MhRnQkLMnRXZsyNSfnZUtuJCfLPri8knKU
qwlYsvuyatlnWSb3liuclEIsv7N8UlUpTEO58O9noMjzkhtcP04e5V3zupv8lGvTgKfAzz3dLSf/
7tDLif31u163/PA95T5jDY9gdOp6tRx32Q4NzNNk4db48aOuX3D56ssusvVxc7nw3beTH/3uTJfd
r3u+O7y8BE7QoE9czrAssUa2mrSAsKVwpeX+cmLaVQOpXSRl352EXLVcoxIhbZla9Y5H4NfAwhB3
WUeRvk1QrhcCj2RtJzi38iG+dY4prERQGpgrxlgd0Y/yAbcxckOCeBOXKTxlaoW4XeTSZVVb6/i7
+srxw3I5a4md5RGWtdejNDKu9+6IPmCHmNzicawShuHqJlbBakU9oAuG8zSpEq1+z08R4cQwj8jO
LwtzfNEOSfH5uotcIffzMW/YjupwRxmFx3NAwQ0tyLwCC4tp5tHPwDx1vVMlYqBTAylKtmoR7jQ6
o1mZ6NvWenZMMLaKYAfslp9oKR8FpX7RW8qHO6041R7a1zThf0YfOD+4DLqbpv/pND95kguQxfQK
1wXtn+aApZvFZCrAsMmJ3QWwmv4yu2wnd+O/Ud4kfQ4hCCLaOJansWmcg4lvZKSO33NIlxSqNERq
PfwzVqYxkGGynwqf13xkN+TA/0DQUMwVRzlbjTjqQcrYT8POoItzdFOgMKoHeNVz4mblj1236gLK
A+WkES0XYha64wzZnVkEXBigSx5JjaMqWnK2bClT7N3ioIx2eJKToUjwDZ14m1OKC8iPN3B+alL0
6XTd3LUkfMmJM5M5G3xn30/zeyBYFym/Ss0akDSXgDI834h29mjf10MTnSZjJpeujKRxqBFGj8HY
ckzQP875wcSkDZCXggypI6RLWo+uY2tAQq2E9a8jXH8VoU/OhlhdXzmOtY4qldpgKD7VV620zzU9
El5nXLd4fMw0ZKphGcJ9Bw1v3dhV6yN1tv2DamwshN9HTwmhglElapLuoraArp/Fk1yyvmRrELWv
Btw8DDQwucewAEmWWmxyxi3HLOiomRW5HtnyCCNBobDOfYlvsvwfcGdX7T7oyCHQAZioI+b6O2Iy
tK52qNJHVyDAVIF7vJIf/dTYqxQ57RbeWOJY1KwPf0hi6ZzTNaCbJ+mLkrRmVT5+iTC5ZioPDeIQ
Qpch8YvLJJBMKSMzL4NCKbRjmZT0XjGDkwtCTRXgTmw6ERMRrbfFRN6AsvVh2dR2qIBGdDyueBp6
+C/QZ9w29AIRzCA6P0qI2Lt5G2+pDeMzQGMSsbagzySBTU7kV/bKAQHPPPjrUdxY8uvJG+7KoLv+
H8Qa1z+YIYkOybWTX1i2lolc1ibE3wbX+CKpipJQyvgxPyqSTupqYH3kwrEuydq3CAHkl5a3kGwt
E3kN5CxvE7qrsbmXzD9JIgwqnvpyssxidvIVnQKs84koVzRQ5SeRd9emYQpFr0tkWpJIodP+xpHG
gk76YbZozG1mBD4QIavmYTa8n0xKSHdHLAt0t9pxWxzdwRgpuBz0ny1QBWIvPrRSMQkp1ID1wP+r
qSofy+p8FzQdZJbE3EiQp7x+EiAoW3LZMkuA69jotXbwLdPedZa97ROCrcqM5/Y0ODWiEVsn9BOX
65joN+pPS2t2E+88+YUo6GboBH9kUHtEPYBtyIsGerrWFYRtqQZoUlcotwYV0Kv6nSvopXrv2BSi
m6TUJ52UMzYxp9GIcWWLPw1DG5FKLNONVlNqKk+2SxD2raglR+Ct2zApUSddfwWKukZeWOIA01A/
S17+1DkjQatJuYI3W4Mg3Rimn8gy5NebX7aWm8GpjPhoPuV4pK1qCvvXoxgbmem3USO569W5dXLE
RGEwqFQtUJ6iqY+tfKshhj0SecMKxSMPV7n7SA23aAZeutKDrlCnwbpKDdTJfUiJr65Zt1GX4rUd
DvGpNaGHOA2slESpV+bsKPzOUwXlj0l5LGp6XFBUBLou4ffeKcC7zjqiVDXaa2VzMGL0Dl0+ADET
KVuZxTV9lfJROQ8VyrrxCOivPRSExzynOsfEWGPlufR5VdHBHkUv2tHJr6Sd8mLEhBz1/pJmcHgR
V9+DT6VKpK7RlYIkI5F2PbopUsApxjPXbPIwF8aqooAxdwB3UVmREVXX2paejg2XuwFeXov3PCpu
8qdaoWyjVrstNRXqiVwm186wy4GVt5/CjmfNPAfPPuLxbdwGxakxv8+mAhm2CYic4riBhvZIMmA4
RlWPgKGh6D8Dj9al1GKrydxsrsltN252XaLfFl5xVxMX2Kgz+UgFwDgHDRGOa02AS93Qbvxg0Le9
i3oVjeg1rymTm7miBGQw1Z9mw2/RrXvC+eqT61fRXpg1t+0xFRPZ6iYA776nkY5FWHFw+jsqOOJN
HKIfgS9abvI6RX8sN+DXe0jsb05fd9s2HnAmU/01VAwXiHIzXL9bWIoiyxH0tswoNyId3gseYk+Q
ZQ0yxEOv/bmY6pdAaUEuRLNGIob8BlYeL21opxvofYC6nGg6x23urg1i0W7L20FenWzC7FcoCsgt
KAXc1AGUIIPN7ChbrhsJYtKfhZ5Yg4EWeUwQwHI5Ro0gRMUWy0RuRmj6n33lvDxqEuXhrtT4B4o9
3m0nm6puI6Cy7V/XfeWyLB4OUY4ZUW69AU3oNkWaVuuhaIO1OcFKRef0hAH3fPaEimiqKZSKh8e4
9pSNoQNsqB0RQlOmLU7TiJkoQ7YmD7539jILA0WJFOnQEpGD6imemCubtHb5OejyXQbmhZCFuUGV
jtwhD4DZweNfk2ZBPJvWb/7YzDdD6b0WGd4exURMye8rZ2U2HRJxk5ikoibjcehn5XHWwzct3o2u
Yb42hqtSmDz4d04Y1GdfUzRIB9H0zamj23ks7Ged2NeeEFO31RDHvCbKSa5HBw1WXhvSY+/X/lOl
dc94gEBJChvSV0BvL1VQQvlqulyGXCABFI+57qu3AXmUm7KJrEM7D9ZGxGO+UUSgjV3yrSG9t+1m
CvTiwMmfqSK7yKNy1bjVI8s8e1Ex3FnEhanI4ONaUPVhbGZPQ1nrR0qNEiTspMvUjn59gbA1Gr35
a6WNzjbPrW5fNd78MpThQX6JqR2UFZJS4xbotnbP6IcfBP31e9euecxP5ORIW/gPeOZoJxgnkFLE
2c7EFGAVJV8ypZ6BxLTaTku78ItFRZw8q24KyenHMMwGJ3UfrITE/vXqBIiYwKAZ930wgQQwJtx7
xCEnjNH70dJfpjxu9+gfvG3StMPXjHJ2uWdYuDHUDMM4NpaTPHX9+CqXw6S3brLAH+/0KTMkRBA3
Ha6MFhYXN1WrZyKDxaEZScRoih18wylAfndkQeYmqhv70ENe/RQl86M84FCCuewtF6OjqbQv1GFB
mRSnaLn5s66iQKvGJN00XZccNSser/9AtTl5oT68zrbbbsEi+XudwlzK3IXRJmczh7i/yVusA5Rz
J287eVSzUt+IRuuPpjpFp9DFy0Kefq7RvdSd4iUq8DjO1HE7VaV5CEm2P8QBAVZ4a/lb3pngeEP9
8+jO1ZaBcnAEoz8+BMKLVW7RBfnBspX4i4Kn7Nac6upY8kB6aBSLnLmaFW/RaO58K5q+dBEGy6FR
zXTViI5qBYk7/A6ux8mmbjuaafiV3hZmp4HhHjXPb+6n1iW0KY5j4ckbD0r/NbWIhGHolNF/AIZV
10EkHICKtyAr1mBH/K8N6KFNUmYD4E9NuyNMnJFi5/vUoCcblHevGMby7/Z1XvRuVt2pCAWux7Ad
akBby31Fse+BENfi25zM7CUN8UmQn9JRKtLPc/PNbYCSxino6WyK1IvlQ9GVnzLyDKBO8FsKQH6d
j4px22D5c3EaksHyEF6/txsjvZUbqGXXUH1RR+e2dbwzrwj/uhXVFmU8Od97iEi8053mjJ3yzC2o
xYTwm/Qt/X1ChQYw0xyMs2EOBfgeuBZJPWjfiWtez6dS3VWHkfDFV2r/Norabl0ZZvo9U07yfCDq
GSvyry3Gs7V62/mhilg11b/15me5QTON06pWK/PSalN5azaZvW6DVr0UHf+eHlYHofv6B11yQpFD
qyLNDkvebXOzz+a8f5xdBdc4za5+NJRVpHZnfqsMSKMpyqhLxf15yjnHTR9HyovSBo/Xo3nhU+kW
1gsOscqGbFZychB1X7iZUIKHrv/N5Z8lN02MlhIVyoNRxpj4FqCI2htFYT0WNgkNuQnQ1FVOcPab
6aDWKZOqvlDDPpwSq4FU15fVZxXnLLkpv55PnVq3L4RWki1Wit6xmt3wbig8bL7VvPluUAyGeLv+
YTCopcjWVh60adL3dJ7QZtpG/OQEhKRzevk/Mu5KnCGV11gxoRqCQGmCS+iMKFUDl8K1jJ+XOZsX
eXls3X3p1Tp6MZu2oipq1I468tC7sVFAnZml6Bl9llvO0PJvul7THkYcuhA2UsrcIg/H16p7Ghyy
/HKzCf18YXrTqxKXQK+61joP1HbfIqwiR+Y74ReqQc/yu8DQ/KL2Hbg7SPPbOXdbzCdU9Q7B97CK
CNu8af1ZXqCKkdxNMM/1Q98MySEK+2mH96/1BM4DDZa4MEgQti7pqldf5Vnt6t5wdnSluPVNDfJ9
1LRftAxtutiUSN03jI95T2ZDcaLwJsPfYywONkVLD/acwWMpDfOty+qN7tXK16Qz/PXQFs1tTm0d
crEkWtOJbL9n7sPUZdYbrtK8FPGKv0Pag3akMsOtX/Td53qYzvJYYav+UgDGIxxJnV0zduO+m3l1
OwEwEc7aeusjbz9OvvbFs2YgR3Y4nuI5D+6yBlrA9RjipORsF3jKhbz7cNLEo0nuJvaXmxnB8f9y
4/8rYoWhGaAk/v8/GIi/5MaH/3f+OUZv/8qtuO72T35cFU5TYAQMz1Bt21TJRv/mVqDh/Q/VMhyo
Fq5pOrrNqt/pcsMRO6mmw15gX10d+sA/6XLtPwzd02wXUytH5Ynxb3Er3I+cA9XzVFOzCBdYpFk9
yyRn/x5cAbsonQeQ1bcggVYEInzgNmU3Q7Qdb2NXZEU8RQXcrnsV5CSvMajS10DOIwUKo6baVKH1
ZmYUsRjWbTEwEG9Ce7hODBPPB5/K142STa+wJgD2lwQZMDFpCPeIZu5iYbuRzc7P6+t6OZs48MoU
MrI3MEeLI3QXYppGdV9l3bCNxUBbTrSmYTwqm6VHcBZKHfkxglhi7CAnzp+WnO0Ih2wmjUqlD0Tz
gjBeciPp5e1sUnqdORMiFiqR6HoyEaGxZVa2PKCDoT/N+0hE+QIxMcRIeZlYnRnuOtM6JcIvYBSx
ODmJxOygWMp2jppbuaj0rXE1IRkFLSYY+j0kEfFsEzD7HvcTMB5Yn+PjQbWFiJRdm06nD4dkfLTK
mpi60YgCchMNu5zI2TiKsb4iulorbjecSH+3mH05eAxYSox0lJd2GjLGsHx/PZf9D2oL75UO3rA9
gwxvvOzcht1dHavBdmr6nZtTlu4gG0UrTTFGOvaUSMZg12t1T2nSpy4E1leGQvWUWDswlKKyLrhH
s1u19WnOIYqSTwcrmgXFjrcJaLtk46Cr2tTwK7ZGQq2CkswZGss5RUJ4E6O+OwTxP7D72K6e07mt
/Pmc6+aLZNPzZkBZ2ID1ae/NYrDXGiLS5Gbo4OP5DOVItNs/W4gvG1tomrmfu6NseX9ayzKjHHBT
XublNsvssp9chhcwPopVirHQhN3Bst3/cJiPq+VhA53qqxvZvK4H2DmTJVk+05Int8wvn/fvL6tL
xANYU8EQFFdFTrJa/d36sKxPAZEoFuUwzvbDR10vwYfL9GF2hA7Ne474mdw5HLSSqlaA0+LnEonf
l5zkf2aTJiR6sMzL1XBwE4yvxEZyzXWjZU8TMiTywXAFUwIzmr8c9sOy5eNRs/N5H1bL2WWb5Wzy
lmpqheKVtdxErvjbdsvxlKDztnVCCdafs1p2XZYt321ZljT6XW2TT75+XZwJ8Z6Ee/cutYjKUEXk
xyPyXW7xXVMmJJUpuIs7Df8WmW9UtUCjFx0E15zvcjSZV1xm5WGveVC55l2KcvKJZbfYsiy5yg/7
yT3eJVHfJYflPnJ+2fvDsiIbdbiblHsNkF+Opf8KoFtEqFoRq4q8FCNSOU9dG+Lvj02ZqExT8Rj9
uAquakaCSYb6IfjwsJhEnDOKKIlbQte1fCW82yiQmy5h7WVTGS7ubFPD0sK6SHOaVDjUyMC9nIAg
5QmtKUTkUBc9yGVyO9mymhGa+DIvd15ml8MgfPl91JCS/xsv163VLK5Ollf9UbbkxCo8LMndmfLo
ZUXbWGtKiaBNa8QSeUK/n/xtWZvw3IXfK1NGMrGyJI9kK5nF70auCbRxX5q9sDqg7u9qSDO5rrvV
8ujycePrfnIpeBQO0c5AvvU03McZ/Qc56XrCixnY5lUb4idli5ebnFBfzUNRzMoVWqKQMSiLz2o9
IogTWQ050R0VfUYe6+7G8oIvMC/QRjczJiyNQXWWWsHBQC0BAxhBtUOibG11PP4Gk9fDMpHLgCZ9
V/NR28gKqZGyYMqkmOQW3xfk/0H6uiXCeE624hYzDRM/malzreMgJtrYTjvSHMdQzSD4+r1ebwNz
fkTMYN5MccHgVNww8v8rMzupD0bjRi7s5L1DIUd2TE9zGqDW9w10P0luo8mlUpwaK3GJ5IXxTXfP
oMdBdqSaR6/zTExzaIVW/bs12V2BxhZnSewpJiw/hV2DPpv0NGQq6upGFYKQGEw1XrsTLgY6kihr
BKv4JDOKlqFYNzW56pVl1ca88ZCfM7TEbZhES7sZFcY1zRx5xzTrFFyiBAHEdRRUgOT+RoTbMjli
yt7bh2TJdaFcL9fIST579PNKPdWhyYCsuc4v699tdE21iR5imir2Vtfb8/WQQjl1NYibFYPClSHb
jkS2SWGKPKr0LJKTMaqg2w/GHn8qnAGtg0xKyslfc5Ryp2UbBJlkGD5svmxT2/hq6LPqr2SGVE7m
Tmh2ZJO7jKztksz/uH4CdAtLwyWk8Cfhvxzof7FMbnL9FLmfHw0/Ag+a93IU2Vq+aj+SQDDBE6/k
l5JXa/m6H2blF4W+YM0PrXghLRNNwg/+LAuEwMkXohet9bdGPdrcsEL5VMi32bKfbI1SnbTss6y+
HjZKjXz/YaEjlVAfPlZu898us+nDQ8swtjZGBjeyik1OrhVrH5tyXpa1/XXLxhIJ+P9+/buDftz0
3fy1+e6jR1EdaCkdGA2h5fkv6+Wmc1QQJNZ+vPuMvzf//knLSSeT9mnyynj77gxkc9nk3SHkmo/z
cuG73a/r352Oke6oMsmOsZJQ//pnkv5pZQXlzZUy7eXKZfmyrWOq/qacU4Je/xzDN1v9qFtpZuB3
QFOu+U/2zmu5bW3Lol+ELuTwSoCZyrIk6wVlWzJyzvj6Hnvr3EP3qdtd3e9drkIBIEUzIOy91pxj
DrlLaI94TrWI7lJCk5nprVzIbiVgBbI/4aPRJBSrcqd8OO9rZsPXZ8q1OI81YNglOqfrw/YgJsvy
8T9eThcdUX3C9AFmlVX5+Nf/JLfTdn1ea5EROoCJ3V7/XK798ZrXtyRfXT7Mz/2oAKbeacWsbMdW
f5HnyvWMkJtmZBM28nVe2GNaq8goOQHls9QCCmGYMArhdlrSWRK5ZLEcAQHmIQLw74Vb9rHvlcTu
OHNjcisSLUfZopQLZaRLsJGrxZpZqi9Xvc92IAfyn+FsMoDtmtVWzLs0xbjulvtFxG52bvzO2IcK
wkKAvdsNn8tgflBG9/Oq2c8ZDh5Le6IOTyTFML45MDbOCUSoXa+ZsOBMjzwW4UXmZSrvjL+IiFfx
6eT0/bqQM/w1aeOtCWxkA7AmPasDRqIsYoAbZ8bJNriZ21CdQbVBXlKH/WTa33LumJY1nzv69qrK
IIwDRgOOs3VtgjexltHgvrvOXWUpQlYYihmlUyMtoRN8+f8v2P1vCnbYS3TMIP99we51qYqkjP6k
zP71N39X63CzwJZ1TUvltRzjDzeLpvEQxThcJTBjHVwz//K2YGDRDNP2+KeiNtMpGv5VrDPV/yBP
yEFq4BrS9aL/X7wtAjn6haIVPFxLdVVL1UzDswDM8v8I486fpTptJXGk9Zrp1mje4h7DK64EZUfw
iGXew/z/45v5N/hWQ9hk/qf/7R82Gsy4Kl5U/rfwZvmN4tt+qXAcIpJ+sKj9lBvrtcrO0Y2xr54T
mA9vZCR9RvvkiOAIFD58aj++TC/aBc/mEU91hYIOIcC2r7bV+X9+qxo2o3++Wfi9/G4oSUxqmJb6
jyrmonVabuWmduMIOUhN1NmpFAtP6plMxelOYxQ7fo18i3TKZyKL5yNVSS7og1BG9VIZJdbSyOvJ
niCyOtYtLWhMBqyYBLOzXIwkde9CHOlNTXCoEk3zydDWySdHtfLlPgAiNijUpQ6aVBigia7CR9vQ
33DBeV0vOe5XgWMdubNpWMNlzTAh84CZ09+FxFFcvOQm6Nt7sL8T2dpUDok+Xv0KGAFeT6qo1wVi
U25mTmrvorW6zcSEQi4KULz7muDn665WzikQdFAoM2YwO0jZTqrIVx2cminzMBCh0M+OyIjgv7Sc
ST+UDTQjoTw0ZVnyqzgpd6iUBU+rScB9LASLE+zfvTGOu0oUI2W9Uknjv9Y8sSY3u/ZS9Zp+tMRc
rjBiysKdmMfIRSPWtFmpUX0ldH+pdZ1CsIknhzznv8rScrsycyJu5vC1yZtD36g6dUVmtkWLcmaF
uq4SSLSTu/pVUfMNLHB7G7rJdxfF5Cnqs9/umDZbW2zJXXJx3dSa9M2ahL6+6fGyis+PSxa5Zy/C
fuQnl7+K20YXp2NIIT+v/JR/VGrlqgrmZ1es6dP1E+py9iq3HTmTU43ho46B8IYNIjB3FqOO64eX
a5qZ02/U9K28SYK+YTQhbpdJU4370VzJWG+iHWjsF/lYnoQRECaDcIUO/6/SwbMSZYS4xJ258XRy
6N2hevnaNMTMCQCgOBIsET8s1+TRoVuqfpjMzpf75S5+cdfvPY75iAA/KqFiUtKEwkqgxb0CPgWR
EWB159R7DbMIC9mWEjdQJHG2Ed4+kSsDDGpptgndLtRRtAwSoeebTO61VbkeHPEe5GE7ivf8tbYO
D4WFF+6P47VO8TKgOuEoJizc3cF3u5HvRrYOvt6XeHOWUKh6Ytgj94X0xTdJtVoIkjloQpdLRSE0
V3JTLmbxwHXzH0/JzRoFDySmwBSiPVUMGqNCxMhj+3L2NqxooALtST5K+DYjhP+6WYZoGD14CoGZ
klTQMZPZGEaoU2wQL4jl0NnW+fB2fXm5JspSh4HCs9wCs8FZNy+E+gmR+yQ071L4LtfkvqUWJaay
Fb6cMQ5hK/DEVQOYYBHJsf16+I9n9uqnMirFMRUDpkyULeXabIJIfJOrS0Ru01auygWYhB8xtwzB
g6akdn1A/nVz3Xl9NfkcHIbaBnZIGshvPvv767fNCcaGoj8OMXDtRkr6OEdqei3iEqUVDY3o1UQo
JT4azVTqJ+KTy4VujNnei1SwT+JR0xbllHgRVbivx2MKQ0lrIHGbS5zUxgUnPk5IXuTrufJZcrsS
vavrplyT+75e7o+/KZWhINsjP2ut7uwNVdnNqTjJ/t3LXPfpk+Hicmz7D6eDJGd4PemdHKbuxDBR
y50fcisVu1RxvCIOsQO5bxLzabl2XfxzH3pJigsW9U6Fb6OQkkP5nHKNfy/iw//bv5V/dn0EZDtS
xeu2XPvnfyXe4XVfRPdLxcBvLDrYJVX/jT6l3o7iNmvE2taZ6/yglOqbGSbW9ktBL259ssCEH1TE
yehzvR/JsLYaeGTZWil44hMM92q/oAb+u1LnWuojIvIWuyv3oeviH5Ud+UCZNHjJCKKSCdqqoCKW
kDp9KSMvp75Qt/2E8tWIBlBusgEoFlJRft2Ua1/7xF2vzZqZ65XAnqdOCOwGfjTNxE4jrxAOIEEi
aAebYqcjacaEUe2ytn/n6xhBm6mXFMUloa6oiksuUCqhUoo6Ppl3ZpZlEPz432XN2ZFnUGPicpiz
AqchzEAye/h62pZEYKtxDiViG7ykOJRDcb/8it6WqzJ6Wy7aPsY8aAM/dZdqN09LeKjHX/K7oaxX
VoeqrNdjp99eQ86l7D5zurvUE6lQXWdti8n6PaQG6abUbJbZ/dF0cbSbnOiArXCB3RngnYnI3/sW
p5y8nRhhgeluMZOQdu2PdfiYVKPQnLBPHA6GbuaHdk6p2XYKrNUJVqzGLaRrnC6gRPxga95Lz1h3
WaLslEznqtUyvhgyPC1SDBsrIsdAJLXLxUq+iGfZ2WHslwPQIfe2Jich1olWIft0ly4FSM76EaQC
Zm7NaQM4ZeCNS+cBFbnAdc9aIIv6ciF7AFINft2nJmgYs7wkGEoUZuXi6wiQq4lNKcnNMLMmaASZ
bSi3DoZrX+3WNmhj8zKFdBxI/xupfXdHItuiu35GxEZsDeNlfeacHZw7sF7zvlatkRtqof3uZnL5
dHGTkwtN3qVl+VbsKw3K0Uj2CAMzP2rsh2WOpSRzlZGGGWtNWoAOjmPCmCtOwoJPwHR/5Zf5Y9tT
udilX7szj2K6fMzl0jFiFQer+q9d8g+/XqMgrImfzSbVEO2z5dOLxZQpFnS04E7J1QE6D133kaw5
c6CNrUrwlHzqlUYl12ZxEZdr1wfk877+ZJ2TjzwFbif3OU3j7V3Cxey6HE6uWKhrSQ9XbnOwaxtt
LYuAMRvSafGwo5g8XLcXcl8JGBS75INxNP21Rqx7RBoRddx8oP3hECLWTqF7LAfrfgbltONI4Zau
x8e8Dac9oERypb729e1n5FJO1YW+Qe6yCk0JVMyQoI75q+sD183pjuw0cKlavh3nzUiKqxJwAGj0
Jfaai2R+H6W73jiT5Wi5W2InPrGg3JAJjOda33eB/ZzfMu14VLZQdOJNMBaPi8iL3fcp1OyNHp4b
m+F5sLSP3XRpE+I20PoFaQQp82VAdwd2EhdS7m4zfRtnL2Z6h6KY8BwUe1V654Cn1zln4NCfXRwY
Ssj5fSkJHZ4vA1hyED9eUITnXjm6HlkID9SoJy+IkmNWHOk3+e28I1Rn3Nmn8uJiROCO7fe/iEBs
tsXvJobJtx9i31HeITMjVp+eeudopSlRsneArovslVwowXAI4m82DKifmgIOBI8xcgNyIeng+AMh
qBvyhXtlZyM7N/aOurOL40BGNtoAoNbmHRyD9Fub3nfqz/wGQNrmYp3qH+4mvZ03NaeoT0DiiURS
P31fLuSx/0bZ/aND17atAuUePDgA9PkdvInvHvUP7aHcIr14Azv90gRE+h7IZyYB9jAe+g2mvXtn
awM6v2fS2W7UoxsUN9qh/onUOO5vwTf1KEbNTZ7sQuXYgbi+GGNQI8pmhN0HlbIJg5/dxrhD7bpb
n23QVtvsQbmNPpeP+KX+XV2ay8zM32+3xVspxNOB860nVeJWf+7ezOCzP6zn4/AeHnlXyX7dE0z2
wDlnnar7kzEfnD2Ml8XcqkTwkTcOf8LaGPuy2NrNW58ekvhxirZ6ExBMZzcHYAmku6GTK8jv8Ej2
fYI+CSVK/TCrhzj2l+9RBbRma8MiXDC3gJP2J1yMTGtTf3bwgBKgDPZtg+dw1bDJC4Dae3u+OA+E
rj6URxg8T/YMjWpLoNVRmwKA7cZ6wH+4LluukDTtnG80TsML0dsPelDeRLv5vceI+aFfIoxfXZCR
MQPZcw6WJ+hvtrfr50PvbafwmHabitAnwKo/jPqsrrvvfRGk+kOZHerqdtohWFaoHW+JKVG5Q6jQ
GzbLT+cDqOM4+RXiHWfjQEpgKDz5xh0M8OylWfyz9YysXzlrO4DGrxbEfK6A5DtwJF3IFVAD5zt2
zgW4xLvXB4ohHjTPJrrw9+XZqy+6eVAvjL0e8nftk8BdKhPqT49UyNP4Q+WobC5a5TP62ZdZQDRm
dASvCkYKGwvxyonGTHmjv5b7fgwiFDkvxE0/FPfuW3OcbwTbBDFveeH0V8aji3zxCR8Cmq3hI/Lb
T4/TB6usjd2JKM9dXsEY2vMOeXlcAD2cnhvjZDyUi098iVccsNYln+rN9EP5ld+DP/OZpD3rb9FH
9twkhMpTLPDBFvrhbfbavFZn9UG0Enfxdjhb6N1vqwOQr/UtP5q3L8uj9aQcjPv0k6I5nh8DPkag
/k7KwD4B9d2irOBC037r9wSjHcwz+fRQ9F70OBh/0OfMjl0wbygIv6mV7+zCgIzrALn7tOFaqCEO
4a83AHcbLaBKnXHJZgLxML4XRJZtdI+PiCdlg2uBNOzo1dROhKvhog0EoGsL03Lc6Mx+pw289J17
KB+87/ibXuatHayH7L3YW1ul9hP3DscHglasUXvQkacS3EVgm364qS6cbkA4b41DBLnvlePwQja8
tqH0hY8F2xqEwv16m8akneys/fzwKzxEF2aeh/KwcqLmme/e9wf1OHHlaXcA3FaugAZB3Bs9gEG+
HY79GTxqFpBmhkJriQ5keUQjBIog5bS+995E82HeVJHfGDtwkgZHPv6SW8INLd/lONyHlHf20Tbz
m336fbqp2m/MvSDNEd5dejvrVRvJa/HrwjcubhAdm0u4K072i8l73isb7TBn/p0Dh+Xc1Lv6YHBP
wVEdECBBOTL0h3T7udxlF++HeZ99i26iffwTH7p1O+fFRAT9v+6LrtQBylukwWWjGAUsWFtO6CLb
PXhxEiUFLl3McGSf0BRzo2GayOoA+Aayz32zU5ex9cG0oUgZdT0EhrBbj+JP5Jo0Wck1qGH4oL9W
PTXBip6P58zs4K2ISUsuZzf//V8bWcMoptOZlPRWShqK7YNM7c6u4EoSIk00kQdw/+9FKoRUioFj
V67JB7qufleQolFHcolbmGjHo1zbxVlGPAqVK3fCrLOuJldKuTqr1B47q24Ch+AAfJaxpKgBP4hc
wmPi2sEGWZTAPG2DGgQoMLZDh4ccQIpLli0HWyIqpBfv6srrJQHjut1SdNwnsXq2CYqBGdMu2Ahp
jqliIb1Vcu26T/PGaV+0IHwJuE40Dn574QdmesJMtym1OlhSTdmH0V1kq+rJdXLGIHapHSF44ZgT
SsovOSVSGbCh2o64EjpOfy+kkvK6qU8x39IIK/1vEaVca2uBLrjuNG3EHI7o4uhiFmjrxCkidD/I
cnAvSoJyDeg3lbJMVw8FrmXN1p5y1Qh3rkdpqiYkSpD+6nM41A1x2cilTIPr8fAyN8t0nJIJ/t/s
7a8FJNUVMN8M+D8pBkOxSRqBM12pxBh9y1Udv1+OHu1kD2MSzNZgfG2qUzL6LkMlbwyfYUWop7iY
QfDGq/ZctyDi6QHMJ/oAMzLW2dgbePci7IUFdRvrFU8U7oWcEAdS5ajXmZkBTiZ06+Af6lepeb3u
G0eMgXp4kU0oTbb4zKFagsVsntWuu3WY9RhOaB9GUYiTJTrRBYF+B8ceXymlESlU+ioeX4vJuj6+
W5bDhVVBzaJUglMMb5q5LxQju/mJWcDjHBlISak643Xs6MLKhYrdslSnYdu1tgbhnLKq7NjJxXXT
7SvSm8gt/dJWiJ9XE6INEP4QuTQI7n694GRcFoGWuCpgZQ35SxsbRWRXezFDEmHnV1aNCp2ssKZC
TfS17apzsf3/Ztz/phmH0Vj7H9XzN0lHl6xN/uzG/fVHf3XjXPTxnuUJabxl63S7/hLOe9Z/OI6n
e7b7ZxdO/Q9b02gN6Y5r/JUC+S/JvC3U9PjTeAKNONp3/5cunK4Ljt1/aY15joPwnpm+6xrkCKn/
yAZsNTtthiaKT3o/kIAaEcRY9nt5IZKn+pLl1t7Kwr3c+jr7KXDgtU4P6pLVx1H7kGVouYDzCIdF
rqqtW/tqv95mZIeEJonVSQ+yP3Wr9x7LGIPAsr1oqwXGovi0O24EeHVu6FuAU4L1hkQHj7NKdnJS
pJdwjoJo1oPRHrS7sEDeP9tRcwGOQhGY+VfpcaNeNLR37rA+MRXO9vW6noeBAoyd2R7Yd9XaNG4x
BYQpU90B7WlrcC08cRHS5+wO5bY9OacGQMqrOtNxWybSv/ILLJAjHLmfXW3bAiB7WSkLGABo7C4j
InAFK1sRDsaIl9RY4jQZoohmgE58/CYMaxwtCpO9PvIAhh/HVgs3kERtX7S/dIVMCQPPbtJR/s89
kJpjNBORGN4B0f6hJTCdhzYtAYWon4b+7HXawsS11LedsmRbfHGMAqlybVYX421lNtE2T4sDwvdv
tVrEfk8I2RZA1W6oztwGMnga6W87dR6zRtePeI6CZCSXvjec+5w8brdejr2WzoFqU5TOmso3m+6s
6QNC+XXbuWt8F+Xkam9Vp9KDYqnOTZnUgb1MIclIdodSmdDPtHHuHYUkp7LvmTtlHSEldsadlUya
MeMdA02hIBNmz2tJCSXRppGU45Q+xWOqDeuPTt/NzfRJ8yQ8FiFZbujfAxIHSDbLVWubV/mTxXS8
dhkYooI3A4B2AohLxnLmVfN2dcIeH37KKK+ntgofcT7GSn5a54fFLYkMqzGWZ4757BUtPThm+ebo
3hD+oBz5as54v7RzZBmf48oAF0ShFkwaPy/2BjJMeJuWxjAVXajKp2vzfDw42FR33uAAZ8uA5Idg
dZjEqEwOaQUx8F2SbdZqD+uqOX6V6vGzqziQfRho6IDhkNtD4C76Xrkjrh7eURYdLXX8Pg/WEuDC
AXDvUknVbCboS6BPwMzo6JdwoXMsB80cM1wvP5L8YYkxB1K5We7WyQQPCDt1rDzevW6d1BQPZ2Wo
+Hnn/qjo4E0No320o9TgR2tgCXKeuRSFjoVlLY+13ftQYz9yeCHvMXpQiLODWZzMxSUzYswuprbq
1JGeo7X8rpWDhtQmMeHhhyRMV49RvST0SjsMqvjSGmXgLk3Wlm4s+zROip2FBmVfgBqEuRc0MWbY
Xh3jwIurcAMCY6fFw3lMQrBqeX1bcU/tGyISqZEr+6nyx3Y/rNG9MaOGBL0BPgAg9GjyhBK8TaPH
6r4v0kPt6LNPgB7KcuDMpZ2Rl9JGO2jK/jiY9CcM72jlcXZDxs0dhXkCQAQ2Zrotlm89Jds9N9oC
mAScciV6Mnj6Teqmt4gjvjujS5FjaAjJcS5VYd7PBQdyUcBuqnWktWDakrWq93bHb3xJ6jH1gRqV
G+r63jFKviVTB4oia+NdVHQPoTYEPSWRKIqnrbFWFCJKptowJvJ9SOttU1j3C5bZu7Hr3pQxfk3N
DB+RWS3btWuqYxu6u4rXwAf6s2VCqKl2vlspfukR5YaohCateOqPSCOKCSlokUBBDqmHdH3xm2xI
cinrj5BwhlsdDM9mGmOdADrA+u3s2IxD1jjQVcXdhKSU+k3bIylnKjeA9YPkmwZ97bZ+7kw3vZIc
rDV1dmYOcXK174wkrPeVTWuC1K+fZqFUu8ojAqsx3wZkR0e9TEBL6vWdtgDujUnURqSgEnA0UTYz
zRS6Bg7hJbGPcUruz7IsPxZzAY1er4dwdLoDpuVxqybxjREZ52mMDO5E86VKBt1v6Hzs3KyAIDMe
oGrr94SPtvi+U0et9nVPjaFbop1eR8utELutLzhKmfF3hDK4kMMJuiDRhluEFg4XmoD3DYyBQ1rl
H82Y/Epp7p1DqCWbSoEmGS+vxL+5eGaYd1qYUtsFwbRprT/apOV8gWfNC9nevqYPghg2Q2uc5NMh
U6ffy1xVWy0zb6bOW0B9qEGeAoYaS8Ql5dw2R24tD6r51GDH/XAmWI35W+9k2dOUEClAmA3XaOg6
fq5On71HomWZjo8hgNrA9eaFxCjvDAVFAWWiviftZXKzm7QMTyrql5n2P4GzazCEdBlsDO0C2pWH
kReQCw3UveZbgoL8q7BeI0jHT2pcHqqu46pS3C4emVzqumj+7KkvRvcwGIBXbbAXm8SjTDlHy7rx
fmruutE8kODgNcf9khhPalVkIDBjLsxNduhr0AcOXVGTJDNOv4ZMjKp5V5YF+neug3YnAGmnjnVG
GFllbGN7/mbH61ti1jWK4yTQJqvdcHzQfdKNLQjS773tuv5qR1RwNGcCRp3uOq3aOcZccvLbpEdr
a0Q7vys2C0ZaILbJm+Ho6dmylQ/AAtkWlR8pPKmxBqbrjL7lNc1tsijphjCl5Gaiu2xNlKHA091X
yK6PEayYjUNfbCjtjskisWp2TUJy1o0wH9Z064wpSvLasvcFg428oQTIFAmMkZbeWU1MlZ8UXBC3
8YlI06O0q80RNTWCfTD+WN2haSOSRobc3jmV+jKo45vBnL9cCPsCE0p/RcTQVZnxizl1YLfWrdIR
AgwFdV/WWu5j1uyBwztHZ1AebXe8nziMgGie1ZacHDPplF8eEzxzUp49Nb2LjDG6gQ50q/ZB3q89
+JFkoavqctVZ1jdY9u3R1HFNRxHVqbrs3rjrWLsSpkgwu9zMHEul+6SuCr2gbDMYoMm4bEZ3VZRs
OvAXodPBnmpna6NW2qnsc6qWStntRsgaMAbew7WiB7mQZ99a2mfSM84IwYnTXU/3lhPtGqPSyCRx
AfVHxFZaRWUzsiupoJmadq+puKgVi4QFDVTsCj+cvpQa3rZTuW57j1BqUsezS4ZuNigYK/jxm6IZ
b7zLxYe/wbVaU6KXzmrJBfBIznWM/UBjyW6hrNYOseNZYaVEONDRSFTmuFa1HtWcSpHF3TroioIr
mGtczCIkbwfF1IETiRzOJGNEOunZQ1WDAsFxSAgiGI1CQ0GjRYxDbRs88xbusnXoRkM7MCW5Tb1E
P6tzSBimZX60rlcdbJwdq8WIZbCeOT51rIVw1xdbzZBsAJ0ZCxc6zaAduXlzZBg95Lio37okszM0
OxijGp89A6Z/McA+bhX9M8pInSo0+93sCWidW0qS0IIIbp+JkRmtTTqZCwEs1Y57DqgEJbK2dKc7
0pvW7VKRfRiJSycEXJSk3Z1Rm++zzrGSmDgkvQIZRGa9l27ebxenG58BfqiBPnB7lJvNWJL5mXI2
onXiDuJ59+nA4HQhfb7n5AiGFEZLmldPamuWO9JN1wsWfK7fOTmttVkTi008G1fB6rEBsU9IPPk/
49i8FBHIJru2tlYD3oDhCCpYtQTuw4AdLXvnL03QNA+KOtVBXjoxdGNofgnTlM5u0rNdOvcacwwf
6kOCH5iRX8qVu6iTkIOweqGfZt+sYYJLfn2tFbPjJqyYZ6r9EZVNt6sO7qRPW8e2FN9JYeKFlFO8
KkwvUKl+zukqOM3QjW3qJEHu6WdT6+0LA5E7Lx67reYBibC9xTeGfOeiFbqxiTO665pLNNvNNuuM
velRTrWdkS6L3b3SWWVUXeTnBQjNsVWrJ+oW4VaLyUDtp/LcQwy5TGQVbNFd7k2HF7dIVnT1x1kf
vneJd9Rj5/siQqbVDCYjmSoGYHDyYCYuo7MGENFLjd1Yx8FK8i7v9KYlBuBW1fgg7lr4VrRymHXd
do3eYxyIJyotacgMhonDW+ua6b4DrkcvetxzafyVtIX5kGsAbgt6iYyXjkY/F35bl/aJVMVDRMyT
E5L7OP6yHNcFeJIMRI+kVMTN8ElJx4/c62i4Wwm+ReVxjNr+JbbsgtrfB8E26m5oWpp5a3pGd3HW
FxqGc0O2xXfPKsY7pjLq6iU3TkNPZKRZztgVIWgLL7hZ34CtWT+W1NgAkyl/R1s1HW/4zRffVrVh
7zXrXd1DHxtiKp/6qOu7fF4ToDu7YdpyKFlHvFrVhsDz6NjayaF2CZPmByeSLnJ/6YDYid3RIdXa
XBmbsfsGiyg9kCQZaZykcdl6gb5wHK3eoxMPlzJSEhoo0EAaxz1WprbsTbd7JKm58r3ZM38UqbWt
UsQTqVJ+6Gni26PGqV03DSNcsmzXgjOZOTDxjhnZovMliohG7/X8ubeptg9CLFDj5aOVNsJP08Nj
rpDk3JYqY2W+F1/n7A5WtabtQRbvPsOxoS7dXW1PTwP4CjHdj8hIGy9hNhuHruC2ulT93Tyt3426
uJ9VfbiM5qjvEr1nPNtBDK9KMbDqStwM9Pm4JxOLji4S4deDPhKHU6r5S+GIPjiT+9nU7V1rLf22
dMbjPNb2LjGteY/tGsyTrb/2RpJtAddPRyWnqu1pv4gtzzlPi99pRtxGm0LMGcc7nck2o8yMqDw6
7keylp69TCOy1CSfO864x88GXDbGBRcypRmMFUArka8xtKyim7ruPmtbsbdV3JNY4TwlA192aij5
NnM1NSCjvoSfXjc3DQ2ReWpfWkAmhOYQTw3UFpi7Omo3LkFAvYpmpPEqvyfzaM4dc+uZdOq65LW1
Wxq3Cox+RdWfCNlm7Dg6CCKdKVgJxgH+wxDLUUB08d742UbkP9q3biayEPGH0UZnNTQTBnNMYXBE
UGSMg3zkYlJ7g7Uf9OwRD/lZN5cGBDiRPtQgyGcKiaTQ5pJmV9aBwx1UyHAqk/NKE9yChTtfr6O6
grFUJZ+rzssVxsL0mNjUfM5/MvL9oesW4QNhf4EOB3aw4mxTC08jN6Y2bz1S4LgcHezFwenD4I1E
X04Hh49QRvS66kZ9takPxHXE4J64Eatp7xSXTliGmArQNKjy4V4CRxvBGuU65RQbub2KSDm5JhcE
XIUDGgjX7khjUh6atkoDiTiVi8Yi5aQSC7nJxVsD+jmBpwSyf6rFgpAak9tRG9/atp3udTO2GLV5
93aYhUf5v3XiLcgFEAfE2I5/fRNqjxqBgExSAf42Vsq1f7fZTS0hI0p3dASDVabPdc4Psne0o9yQ
u1HPzLSN20+11UrSHlWm3oLbKt+xXDPG5C5nmL8b5tAg30A8qiCq5rCn0Wrr+hebVX4/RlqavqZr
mW8OqXuy+2FkLGI4Kf2e+74HIOn0OtoKcsEOQ0tmKxeeUyUWcs0TumK51vIzyWf0DAD0LbFKSWBP
ECoZzf7lxDU6wlHJtaQDDveJdlCKJMUQfzfP6F1IRT6ZoacesEcG1dXYKwzAs6yxX3eO3FE4SrQK
fdNwr7TgDEP0cAwjWfPE4rqvZLR+KJFU2HM4Ya/W/lrkCi1IaGfPsy3KbY72KA2iVP/osuHiJ1uR
rsZVj3QVJTHIRgHk9VPgqhHJDoCRSM+m7dUrWX34MriKfgKJNBzeUQ0/tqUxWBYgMhl4DV+bSkbe
rzc0zcYUFUJpC844E4+a/V0ii3Gxl/smTi6zUU2nUSzk/i+KcZbQoa/c1fKJIBYj4L9hxk1Ouw5L
ab+FNfFdS2+kljCbrbw71ElK785xU+JiJxiSUf2Xq1eu5dj+T5m90Kueywe5i/+fSF3PT9UVZ2+k
IcdehRy7LglxoFpn0JcAeBBVzsmwstpPa5CNhTALXxel+E/xEaHulDvvDfEKGrJH9NC8IPS9HhJJ
jn5dbrfKAvYxd1o/bKtn1FyMVU2v2ChzAiWTy6QzkasFVAo+NS1HNyJsL+5fvIlcrcSjexzjkBpn
0W3PJuoiq/1Lb6jOOqlxnDLlJsTU7LYYqpSQXvIKU5wodugLU9V04OTC765TPRBbuB/V0doNqfbU
GN4rnrqJmKidkqTxvmrSexRmM1Pppr+Je6xihW1/pMoTJppmO4v2m225L9DaLwYcmt3AaH3jxZO3
K5aPIpnzvct5TF+Ytr2e3+YELO/IilcPUzlmQcmk4QDmXw9s96ToJKBWRv4C4qrcmGgwsrwgj9gj
168gB8Zs86eqdo0gKvrfDOmGI8z7PZ/oBYJts6GPTLNwP+YizNniELRFuZzOAOkZqAU91xnu0oqX
dRW3okpZ3RgzmfdFM2W7tC2JxpiEJtUmO9D46EmxynuP+YQNDDPVle+mynFRLTYqeBtiZjgD45wa
shg8+4eSv3SFswZWaysbL2fCpbv1ZrAzZVdNzrHzUusEKFWDqtnaN07ZHrN0fPHKEXJbtZyaiumZ
ySfb5F0z3JO663eK8a0pFr8aGCwXk/Ja4XjBkL3u3V7MMssR3lWIGH8k094qt9X3kajUjUGGC8mi
ZfuaWPlwonZPbUPRj46mfR+AocH91J1tVcJkiKaXFB32M5Wsja1PaALXwfdyaFpI/x/miDybrkx3
FtmDfkP7cutowxsMQoZ7RGbzPf2gYZP/tMfhe+nMsCKd+Ge/0j6sVwXq6MSPATBj3hDU85Mv/FXP
ST7JnZ3X60hdjGofjfrHWIxPyRRtFLRrURTeryHAnnmg7ulp1r73KIBQltjM9pzsWydkpG8iPaO9
wUimEsIg+66cDqE624E1hureqBz04ibhYG3UxpBtok8js5FFMSCntyCqa+PD2hDso+mZvzYDMzu1
djZalV8WM20Co/O+MUOYUcMyxewZIyTdO7WC92lOzSCyhAeKCiOtEG4lcVLdLzTaqHJ06sFw6YYs
8bexRanROS2FKuqrflfG50K7bx9XnQ+eudMNQ/DvqwGT0a4XjQnpSCG0AVJZTTeGkaVbSx8Hv73h
1OLossxbdK7kA1rWd7NIikM5PFaFvTJkm1/o6f8ne+ex3bq2ped3cduogRwa7iAxk6IkKnUwJG0J
OWc8vT/w3FH31K0aLrvvDjdJbYkkCKw15z//oPrh0H0EAqbcgiZm9PacZm0CpS4mmKTHSTeKinem
zjF9uOaWYYTHcicC29AxtmayawroPzgIZIxg1yFUHjxjtlzZgWaSR2QQoCZp0YmLy15HGZnRd55q
zpkz5MZOUTJiaeK8tY28Tx7VhyqPiTQ2YM0AbUWrSmcv1uZnaJbiETe1gvZcu1QyIeVaQuJnD9Q3
419yqKHrqaZAMA1cIxiT2DPiWIoM6SoFIgyR9ANguyCZu8yhHe4qUwrXaEavKLsNRZwXNZ3uCROt
XaRXkhvBxOzZezdaF9f2LDfPEYMVWpM/gsC/pLXAL5pwP2D3cte8Qt/MhG9NzRfbGMTfZoQKtEzS
SxmTVIltVgpNPX/WcTBhqjaAFARp7xmqpftknkLUgZfFvtixZoElWwDdth7l1WUSUETM+yrSb2Pa
yQ/iFrOttuTMC6pa25GvFDqpoH8WbXkrpsxNja4jU1PJ/dCstwRXFtiCatAzZlQiCws7oWmJV4Sm
p4Rsp/HICt6TXWV281FWtDMLFl5LMc2NrPS8NtAkzeU5yl60IdYcvalf5CUJ4LQMfm1BxsfPBOdV
UgBcbC3X2AVt18hQvWYFiFb2K6WZYfPERzW2XtIqJnYO29oNoiAbPASNxByfhjSUaLrgb2aVZ0Tz
Vyi0yyYJJuyfB/2ZwvNVjBQBGGvaGBb7fxk13tB1A1TE8EQGT+uJ1msfwLXQukzimhlfoqACTTb2
4qjQjFSWtDFm42mE7rbM4kaVZ1huzGNo+LSKVrn8LLPhtWZyAC8aJZwxfGJIi7dvIz2201KAjgh2
XpMlk5fhSCB7fyGD4QcwUB3g4q2UlUEFF2NumQPzB/EuWZ+7/+B+E6/s/Xy1LErC7AVcM/GjhSrl
flOTH08BtM/NPAIWmwu4XDpG+zPkMqt5zPN23IRwPOtxnw1Nv9H/PZw3uDtXrQ9nEiBwCJTiAMmT
BIPFM2vLjiuZ0UovDIc5UMONyWCCpNZdH0P4RCC9MKZTA5fxZ006J+CqWi57A27HNgvSU56x8VhW
dYkmtnErkUxMhFdvtypTd1g0og5brd0ma6xZXivZvZtUs0liJ79qpXT4UHKCbdf9+RpjTwydG5p6
81oD33tLz3gyTh/HoNN9UcmtPTJdCuvBmTo04pXcgxTi5Q/4kyc7Y7UT11skDVmHHKYQysKWiSL3
ZjHLD8piYoki9flBDUcQEdqr8C+Nz0pGr1cyuqUzm9HlFqXlKu7R15v7vfsNwj5aqvvdYiWPlZir
i+mhiAGGplSRmA9LP1WP49pscm1nKgXcLMW9B1r2J1xDTO4+7XfH9vtDWj04j0K3beYR/GP9ju5R
yn/dG5ZxoybNsZ4MWMOyJThLQ0KtaRgzgH2cOhbNHwRDXkqdCrDzsLAXDkcSjlcxj4WNouokigcI
MGbKwn/eKAWlYivHQLn3u/efzHrtBzL9QppG+SHqcLgfcOMpour9btI9k5q6OGncnIRiNPy/Pdfp
hNOhduVCpfPTFzSCxFgwUOXsltbT+X6PeXS364uXMdEVCGnQfsgN4UpAQ7+y6tRVmXC/uevy4LbB
C42CzrWUHGxm7SL+SaS6P8SAWCbyCaJfOxL8IQ/CJinAqeOkUWxljScX2k0RtCH2Tw1YnoIXhlzV
JmjzGo+hEjWM9UrDObaW+vcbg6gwXw6Nc762dXig/5QrLYltfWcwmu+ViDKcEq6IOXeIB0MfELYG
bQs85rv0lYEdPLM7I6lfHW8kIrQwsoGD9M8byxSzrbQG291t+ziuubdgundXfd61rvebuyj0fk9Z
OUuKwTmqdZHpo8c8p2vQwj+4YrWXpXq1dedoMURnhPay7eCX/lPYamkK/UwIjnv/Iu6UuexuxtQ2
hu6ajK9BPrqRIT4leVVO7KhrxECtSIeOERAAJU4Rm2V1dQiTBTzVqrbR3d8qJJxs08/q9k7SyxHq
BJZV/IOkRzo9RC5tXfLaloC7QBmvnbmsYWY9tXpQAvyqHW92ULcmDLzx3ggJmuENafnWrl6Oyl3H
FmvUrWt0y53Atm7w+/oewHLnsxUoApDB7bo1kmbgKTdAYU9AoMpCqay9oHVXkao9HUi7MBmKGDyZ
A6Cw0n/p8vyYLEnr37WrdwVploaIAO+Pp3AA82xijgXJZgcjI+S+Ala4U3Cmu//O/e5dONq0SrNl
euDe33pUv8161uzu77TMAIcdBX8ho+UrHFJ51QjflaWZy3DWIp0hPpTirOwifXv/k/Pd6Od+934j
pvFfr82o6h/aVvlOsPvnY+L0WqdQl6vQpx9RqGz0MTI37d0jUl6NIDlD4MBFC2kU07q4rM81KoHJ
BlMI9/6JVWPV29yPQyK0bwsxDW6CfOAun42OBWScPQY7+r4jt68cU+Wva/P+FgdyIgiNq5nTrW15
k5tfwVzesrAH0KnncKOvUMr6KJjjP8OUk+2w0vgCxoeOGpHgfGfq3d/q/Xq5P7zfLCuFb+wjQg4t
MPf7O59mofYVRT5arXYO1Qx2Cd9ucs+y0Wa8uxQ/jWkCh7HfDXme4szBJY8VMya58xs7mADFO882
VdpchczP6ooMTVNBlNafJaipUM5xj6KncSewFruzmtMQiw9UEICRrFxy1mVuM2Qy09ZwthUd+LqW
Iq5BYS+XHFUZrVwFrmmXVv5oVvJb0unvemZiKy1ZqMhSFXIoNnKGph0xTVw2VYIAQRS7vVYRNWFU
73BAmXdo4qOgqa2dGytdO4Jj0OYfoSWTDDaQdJgh7i9Q6YKUiPagmOmmjtVbPx+UOjiVGe2krBE7
KfdnBHMfZZuxzqqnHqM70pbLb+D49nEAq4Qkysw6mh+zQMQgKT6aYd3hrlzsjFqAs20SDNFk+gmY
/sFMAsU2rpIRTF6lpjObe3yZMirjuOoKz0Qvosg0xhSpFCrduKua8psrckFsSFEmk4/IztxO9BCY
k5kt9AemBcVhrjUdk4FiNxd1/1WKD5oRqN9RANGY/oRdvqRGHfLQJRX8JVSFiwVw4SVSmpLn2P1K
FnV9HQ3XqSbTvi0Fy79fjIDO/TZJEoZvjYgGy9zcVxGrkZM1yIUFJZ1CeVfPO2gIMArmTrpI2SL4
VlRY+yknBOj/cz3/r7ieCirev3l2/JdOydvPvGqjuPn5D4TPv37zH4RP487hNCUdm+S/8T0N+d+g
WuoYn8i6ohtYffzde4URscSM01AkVWXP+6f3ivxvzOMM01IUQ9JMKKH/L6xPTfmPnE/mwuSRKrqp
rkHFJiQyfv79+YidTPu//of0P1VBn8Ia//etFbabNNZPSh55ZuwJt/qYbSmvF9mvDeyOvbJ2++fu
U/0On7uXVXVUuLNFp+ljFmEIr1116IONRNdXbEA9tQbS9NZi5iu4JCJFt1WrVuzYdLNN7so+miV0
bYpH7koeIH+T/tQH6CY7lprkv7F8kf6F1/rXZ7RI1NU0xeAf+Lt//4wNieaSnJvLlhybF5xCHyOM
oGsTrc6IHXrT/wpErttVGr9rsfT4txPiv/CbUa1/sbe5v7rKN2VgQm2I2uq9/fdXJ+hkqslhIK7+
Zo0H8bd8bC4oTsSPzod2xaKNeunXeFIfUeuoB7DD9EnwzZP1ZDJMuNSVp16l5iQdCcH6zM/LLr2m
gH9nbPHHa185TN/P8yfB7ggKtScUjQsyju30je/FUXkQN5X5ExIQ4wkEiqQ/KVOyB/UdjXlp45eJ
BEc7dbm9GDaBZXb/Ud/y29A6grJj0pEb8B5cBeJO5TCfXGoHSVp7zI+wNP4ge1S25PyatUuAEWWT
6TZP9RkISDq0G3OvuPlHeYN4EH0nz3wcf3otfvHafcTTOD4x/+ntVLYHcJDteASF9ESMMn/mbe72
iO28GGCrsn/lA7Bsx8woEXZMU9ovuqfesAU3/2oNe1JdYdd8DIgQIXXdTIYzkAuZQER2+Iz+z7oF
7SZLrvPDAvHoFOpOYz6X1/SHPF+qYOFUPmub5REBdfGaj89wVZgQcTjC4/xWfOr+CCoR29pvUjvG
SSeBBFlV6BUJDL3tYPrjyAFxVzWgYaN51Oe3gSKOcBNoTBk6NPGqiv7cs/U0H+NB/yofgktXnuUn
kHOAzaHcxiGES8d6xMLgjBXZOdwPyzZ80A9D6cwEAhLm61Sf2b42bZit0bV0ld/Eg67W+zlUGoCf
L6RwKcwzAFnwPid4Y9xUlQ/xcxedzAOFEiN7BHGEdHjFYdmoiNcwOrESOBu29i79CU4V47zT8kbR
gNb1ssr6opMMk45D21YuaPACIKcBqdrJxjhOsHlpng7mK7P6gukQNts/zZXdeDrLeI5exHfaKe0x
3BnQsQx6G3Z0Z5Qc63ngSEBMwOHJOAIMydvks98BQFzkR+oX8xZ+6ee+RWxrx6/Bzbwusc2pXTkI
q3vgyp1+zi/jDhfOXEFgiXCIaWu1Lb5Gv2D2sK232Rt2P4lNYEDvJCfrwXoh4LIkKYy5sdc5OVeH
nf0MZ5WjeZCTZ6bm9YV8hEsLTRIKEsxNhDbpfnzDJsG4qq3bs/vbZO9lXvepb2M3q23JsyIHDjSB
PL511fbMtaJTCwcNoGPcrU6qtv5NdPH6AXW/8IzdgMB34UDS/22S07wNqq1q2I3TnPPc6XfRKU0c
CfnsDYbOzDR48AA+et0dyOEGQ/6T3SIPW5z3tLGzjWzP2+mBdlPfUDVqu+TWfczudt5GN+YQAv7u
oRNejM4FytKeg8/2VwC9gBx+Gobd/Er+lwdXxLr2gU2hLGzmZifG9rSZQqeVbfR//c26DqfuPdrD
IIUG8ii+im7uRuS3P0qXZvxvFufV3OtvdlyqCQ9eU03MxCSJbe5fU+3lbDG1UZfrbRt2bmEtGzk3
Xs24df/Py/B/WoTXl9FwI7BALk1Z/xcjrWYdK4mBVG81aXxeX8Kap90cTj9LG0P/y6HaLjVb/L+b
sP0XSz9j7f+0u5oSAg1SCHTVMAlEYBv/+9oPJKnqk9W2W0nIX5U5DjxtKmAkTyGhJroifEhay0A5
84PqJQkt1ZXMz1IZ6Qrh0A+GoBOUOj+XAdHbiylzqWXl4vcYlRHNJB7TfkIdQAJebTatj9uv5sRi
rHomrCtChiQ4b0Bydlq35w5qj5+hbrZK9QBTMLkUi1If1XEm3ywxGPz5iIbaF7nqAUUNEGIgQcvJ
ipIEBHN57PIcHA6XLCGctzjQ2LNZ3jrN6J9CrZVPVlaAV1cDDC9DQMkVVjurIwDAKDCiDNnIArF6
twYM7zV6qpyBjPbdhyPsXDhNDIjA2+AmlznZ9h3D71TCYmaBpFgsqN4TbNiKhtTsgLa7aRzyAWNG
mLAdpWJ4iAs+Al97x3Jg2oVF7lMjCaRz5zXpwNarXDUCnLqlcqUm/u2bDtLp2ADql+JTqgfqKR5q
SAoLKF25TiNKTcBZYt5CO7jqGcCVOOOnG9cRPN5C4U2av/IzEeWsqQWJLJxygR1mXelqDEhtWVjU
jVrnIB9i4QtyGtlKIhqnrjVOiboULnwgNj5DRf8PCV4X1K/RmmBFMEHI5JWwYGTbYQCcFTut3aWt
5E1j8qCUEDNl3lmhLc+a/BnyfhkA53+aUg3gC8Gpnxb5kgzMIwVysbpS13w51l/6WFs8NWejWHkd
mU6RMLTUaA1eBYuuP2kLbN6qcZJUOotmtBVmDa7bn3rSHpdKgFkWzq9AoS/VlH1Gl16Mcq+d2scp
Kp6SIHyW4/ZPgimXvXACY01CwiP8M+6r+PuMsbliRczLcuaT0yK5mghlJUiRirMloNNBGKczIFJl
V5XJqcsTRAgYLp+jSruBiZ0EDCkBU/imTYxN8ZLeCJkqbJuSLmoASVRSBmFNP74UaHpFE0nAVIWm
L0w/zG5cUciep0r+w/wMVK9oWPjSHDbLRkj72QYubdgo9AfRMEOMqkFhzzSo9kzbnXF0suVERJNb
VSFcrifohRBp1ukNYkrmSuocbQqxd9fvTAxwQ8p+rCz0DeQWSqS5I3nyDeOjjpmF+oATBzso+U6g
QkVZO4QmuWbeO9qqAJqwEWh2CMrgamKpJ31oAzTBBgkLhVeh/STR5zI9LThowcm6mdhcWEq0M7GB
UGmljZS52zIztWCfnGL9wKxLPyhEY2/iPL/MkZYwRQwgh5ICslJXe+yghB7xBsDhQuxWifpT61SU
0xVgEHLXGoVGgSNt3m/bNCAwRCPxjlip5lEoCVwlOznEpSdpMBCAqBK2EEwqVj67UszWBagKt/Mw
7KW+VVH2TIFTVXTYkhhD1Il9o4Uuc7/RZ0DLLG6o2WSrizZ1Zz4EHWoHEo/xqJBIfobiX3njClpP
6pjuDf0zSYFokCTzVGy+FqQ67ssVz74/o0VW+te9Qf7mikgODIE11LsS8/maaM6wgYQQdRnL52Rl
wT7q5Z86hCuDyjP2HmInm23xsqyqb8pFSoBqa7rtqbxCP4g3q98bJ++7fFu28jvOD63bnLLTdJI+
MzDDQ8vsxXKthwVzjNZJ3+cnrn3MLKB//TYbyRuoEI7K2Xy3sZbAEuEdsYt6iT7bo+pPJ8CQ4Fx+
gfs/AAeSliG/8R3pb+ahfYq2qhsDvBis8xej2hitzUqfI/tUOVDo6pjEuU3rGGfxgcG8RHmaug15
2ESFhXaEMaCxk67kj0MxUO3mXYLwahzhBfJrjJaxvUhs7ct8MP+Yu/onHt6jxU0TFyqv2vOLw29N
PPTLeAT1LGYUJAzgqHrQibvZ2doYL+UzhTyaMXt6MTbGRrzEG+gbSJ/gUVpX5Tf7AG6HfPi1fCQM
Ezd165UylTYDccpmVyIC7dBtCaquABsP8rTHXikbWEAtB5mNUbqNttGlw5h6oezP43YyfVA1GLUK
kjQVPxU+jtd0BytwxBNDH9ZSDS9x5Ck1PCEcOuzKXOtzwRv1Bw2dAh/vWrM2HXJvxMPdjwQwRRYE
9hOnQWLH/JNjiMPKa9ZtKpfxq3lGvmCA1O+Y9zZvMtoUyS8gjM5YIdmZ5pC7o13kvRnvuCHBBbdv
GCa2ZvoQQ3V3ZF5rp1xf5HvhaqVsZY6HTniYL49OgrvvgOWhDSMS4P5acrSoLn+0wFGaQ/NV4iTx
xZ9pJ4+gSADv7GLp+5S81XCrF48oECbrXTizhFlnTdvr7wJmZFtOi1zYcYjhAubhk3FW/wzYk6Qe
LVkHkkp0dwcPi5rRfDbOBTGSydmMD/ofnCCuy0twoX9q34nerYvH7nlqXF4bOq+zvBVHlJ5/6MnQ
NKk/ih+f9VP+2ZeOqNjd63iLJ0ROjnXmskFRuLKfHdgh5a3ym6eIVgu2yTtXgPKV06wl7oDJzcqf
ot106hvCRRW3l/SmUaourky2WeJZlQea9zoYdjhuK97/nvcr9icZliZlN4famxAbiPZzg/cDCHG9
qW/k9czhjo/Jnx6Gh1J6w/uhMG3TPIZrXISXpA4H0aCRPKeNox2l2jMOwd6kAzXpa/im0J/Zdery
BRWuGLz06Uu4bHLd0XHH6A/Cl1p48WMoMYhGG7KpKcTO1mXOycslzPc07YZjCp4a+py5cHwFmyz2
Q0+m8h6m1SkJXSqb7M8MwepNtI7ZMQAuNEitARa3xWKHiIspJt2cDbGWLFLjjfOKWIMpRnXlII0S
tjJrRv/FAHBbtHTm0RbXXIN84bds0+kOxQANGGkQLzjZphdoAcjYRjfFKmOwhciRZVswHeTl2JWE
ujceaxrywiUYlrOGFhVcwMs+GpwxmKpoTnSlIwd8TJ9h2sPpecYTqX8tqXCmjekoOxDxN1JYNvhH
bwBz3nFrWdg+dtkp9pVbAa7gGcdDycT6acy96aFGEfiAWnE7vXd+sotjRz2lLGOhW7kMkQycZ+xw
m58hKb4Nb+rG/OAzXOl0zWIb7TEEXewQ9v8xy93Fs6AOuNMFauHcEHzgF6UvnoNH8nIQMNLVVRiZ
0JZ3j+1FeK8P2hO+Xt2beYWZ9RHt2kMAkEKZcAUitpDksWoPT8nsmxv0EZgN+daX7OUvbKHdA0Jj
7H/98hyem2+EArNBd5XGjnURFDygPPVWffWudmKFVZ+Vc3xLD+FWlfehgmzSQ8woY1EkbrP0WHW7
SnzQr+rJeCpfoIxQYGIYU4RuwFmnbUmCzHxCoQ/NTnpjCr1caOnO7DBAIfSI8RdjNti4VuhFXKyG
a/TMcZ08d6tgz3HPXfWtZuJrVwTyvkmKpyicBuZZ65yGxHthMwTbSNjilMP3FEQ+n6VEY4ZyTt3J
mPoY9gCi0PvFCVhlLCkWjnSV0p+2/qKqsGq37I7qNXoWbAUmjG9e5Y31JEXkdmNMRNioI69ByQ4R
WDgn7yIZFxN7OsbbmIrAOtdnKE2ieiY+GBMm83doXGXHaRe+Lt/5+b7MqV64zz9AVzDqkT7ycEtZ
ZHnzQ77B+/waxpgUf0UCk7ZrOJ7iD7g8OFQuTK4jlHwHE4EREwAW/35GxHwIxueetNZQ+LWHGuoA
TPkH1h8LOmlmPWO594S26Vt6FSzske3xlL2DQChv0gUAZFBs6ZLtFr++SlALqeeu4Qf7EouBonxa
g9+fhkv5GCMq++78EIOxV4jdJjm7ZJlyAEY7YStjfQxpBUMbTwhUSdUtNKnCHQLFoDUppc+mIrHa
vScfHS6xF5m69Dq9BYgcVj6V0+0UzthEhlPn9rAN7OAjDHHMQRPsVV/1rfxAk66+VPFjgoL7YGlb
bZu8r4Un2eGfE1pKItdid+Xc7ZPLoiAP94ZX3Lt8dQOtmsEqgMgW0eyO9rQ/xZApm00t+/2PqbkQ
JVk24VWgMerfzSdxOQdPmO57wXv/01V2RRXwDGUNbzmlIeHcDs+il9+Y8gYP5VV1wsfqmDOT/4Rx
V/8qfv9RgW/8zvv8U1aueexgKD1ioHYaDiMMCYrwJ/a8+Go588MgbrR4B2PUmz9UMldvrOpKzjLp
hGBjZ+LEnpi4sYsoW/NFB6Zk+HIBUPpUfPGHB/DmxnAHOzECYp02AdIRBtGSEzxjBVYctMcKsCTy
o+ya/yD2w64r/9EMu0ivi3VIJR+L/sJXjDPmcsPDoO8CtsVZ/CDtk1bha1hEmhO0tOHbQsJsg81h
h5kUMiAuvZjGlrQZux5ldHsNos7FrmENodoz8LJqiXIjZU621RPBvdkbFM3g1Ci/bfPdRG7zwGea
2aMGJ9iFP9QwBWoNDgqq7wCpJ1XC3ui8pvFgBVbvSU+Na6s/OOlAztFS2g+7h2Zlcx5Hz8Nx+GN8
jx+ITzABXL7qH7pGq3VLqLa/6NYh5tkjPfMeLBmd5wR5hl3IgWi0X07YGB2xSaO6dEdmXmfmk+8N
0ezqBjadhMPbgUEZ4khvEZHE++ofcUeJCEExd8KDeoK5RTofKhovPGfvxS7ZYPfVfiEPhYkbPdeH
EgYK7NJTfDE39dk0D+Jm+hl+zDNnpRA6+fNyik7Ft/WMmeQJHbj6Ze3iF5wOOQsCu36ZZn8ufqXl
YdZIV3NoveZkV5R23PjTt2HiCudPUBKIUjY50QXoajHeU4MZytBRZvGwQL4GhKi1cE+OqxNpGKON
Ifrl6f4DSexOQ94JG7GdG6/L2G379af3m/v/u9+7/5oxwgsv0rRlUe6lgzXFUv3X/y6NhXzD+SEL
u+2YJ9EVkfHKn1TcNd0cvZmE9A0bA1NsZM+QOV6VgglEXukSY+2cWt7EHR9ZZjRxYeftQIqUFLvk
bF9jKzrAOea9WcS8C2ou+oPADgLLwrKDolbdLsVLSR7SHPyIEPdeL9HgJFRUgtH5wSx6rQHrlVQy
wChLA+cMotDrku5dSvXIq/t2fJJyZNp5kfl4RrB0WxTcHYMttw5wisjk5qkl8dctA/NTjqA9R1ic
h7PiGlmDY0eTya5sGY03Zg2guQybWomn6CWOfa1WVUdIDMmPw65xBiVo/FqDm1IXbIVlXXaPNdWR
qeAMQB40c1+SqrNJpV1rx4Pas69X6QKQYo6HKMmuQgD5Z0COdopa5V1XYXEsrA9Jn5KnPoNkIld/
rCCrmRUuD2xOQVQfBnh10pJ11I9UyGMZXLEX/1AVVDAdNMuhhKykJ6x/7aL5WeqPq78rwd+7NDzQ
Xz90FUxTGV8md5bz1JvjnE5kpqjIOxVisXWLchL8EtxCosHct0Z4DKrpDTMCmWBz5PN5pz8EySe+
nM2e5JEftcpoywZE5MOcJBsRTcUKgCS9mr2rJs1KkA6Ws5gVPL6lazwhmB6X8IrOQHvL+7cWRy5n
QgVd9AhZ0SLGSQDz8FciKRgL4OxliDL21TqdwNSs37owDhLh67YgIDEVsfMM8lny6olkOtlEmYS0
UehMPCAnBWc8MfpdYFpLDd2QGWZuhFnANgDLq/vlVhskdfUQMpxaMMG+dXiHeji+zuuLyTLdKU76
sgUpYWIIbzeL5elR56sSpLE4gZveRvKWkIbJjhVrs6RqSSAY/MpGPvTL61gLr2SIosihp7YU0Mah
fO06mrH776KA+xXNXSpVLNYj/Tt4WmzAnZ8y85Jhfm83s4j0VH0rpnTbY48PJxvhmViz68yL9cKq
HNm9GfIOjG8paF9LDVZjTkNcYUJMSld3K2oBlZCKY4cxWl/N5EJS/FJ1SuN4gHdTUjBX0JMNFS6F
+m5l0lvTgzimxCG0XTw6CBOOxCj7YUXLIEeMUJI6Nrw4yzZSk4e7x0hjqFTOdHRpVG9KKaaZaUVb
rvGVnI0XISF5e8BsxDPE97Qav5KJncYsAkJ/wIPybocUkshE5LIW1utYit5qHZYQQnbo9CLdMokE
JUbbkPIRb3n1LHdbM6512ypiHZs5NgAjfO4nQl7RPA/0pUk3iI4kiNeJbaptMfIW4jUg9VMjkg30
yUg9s+t2cqakG6Wt2BdlhCOokWi7QxgS+Ibc4pgJIkukp8wwOZugxzyWeVvYVxfTKq7x2Nykel5h
Mowg51ayI6l7tMa25Xwbb7naIQ6V4SCmxspTaxlbINlOxpJxsmiE22oGgtUFv5LKq8Kh5eyUi22D
q/SVhLgWx5n+FcIE9UjGLIY1PD9a9QsMlJa+P3mHssb4Kgnms1rkmGabz8OIQhcdfyCrqW8W4gal
GVb+2GJ4miDMbpLO8qViDiiIJRawVoxcwlAcRAOhrabTU2LC7ZQy65MYVcMuo/w2kR4XQ1S0yUdu
oNN32J+m9Rkbmk3XBT+RrroK8dpYd+O3Cffe1rMk8aqZwZqIYRouAmYrf0QThWzVvYv6IZSqM3MN
LE4grJtd+2NNDO5xDRURxBpCcYK2DDYDq9h5LE1tl9f1k2iZ56mCXjYizMBnYtzhfvOnyvbWjDdI
iJkmqDwJBzH2t0KbATYZ2TuqjTZl+tvAe8/KQQYeXcmltDjz+6c+o07Wagp7zJScAmGwrQjysetB
RRph7VXN8TE24SKmSXwV4fZpmZZvlZqx71SSKFRaT2GT5H7WwxDu0VG17bKDarcPkkbED1so0SBl
j9PQvQ9VUtt1vlCewH2Eeq5iFThccXH/nIbemyPlEg7FAerEZZwsuORW39oLZjO21KJyMSY/I8nZ
UTUe6rncbINU3EQGPXERQnNEXmO4MKBu5TTyVAWs1ozDAU+km2hMbltijd1q0qYes4zRKmREccCo
mNXM1k18o7pBOeOI85INs76J1bRHJ7vXtGL5XLT4IIWLsEtE6Zqb1KAEb93GKaOJ1runSQHBDUbj
2nOeOjiswPe0IMW2cGj7jL6JWStsZp2rQ0NBXvlpreC1g0ulImwwlmEInVmSg2vhDgHCYTDjJ4HP
/xIDnqdl+kZYacROjFy1YSOTCgWhkTWKOB6JB2xqCIVTciDkRGGdatTYjyoae6OFi9oFOts+Optd
ktB3LHHhiGGCv2+BjDZdBXOJiYZ8RI0UypYbLaOEXX1PBQYARK4kraE+f6opxhLjlGdOWaW7RZS2
eWnu1KTr8YTG9jjq0xRwHKX7MrkjjA13jGYnXeTWQV5ZoktdfCWiL5MgsThBIjzMapfvtAp7mAYC
n93npV+XRrFJRvl3rAdg3AzJAl62WEWZOo41c0Lr0PanVo4Iuh8ib1GL7Wx2T21ugmt2zS7ozW1m
xGAQjXYdsW1wq6XfxZN1TjlEThwYx0oPBLcK2WwYWmVZ/FTPLVdMq70i2NccMc3f00C8jU00bzRU
Nl1svRpiCNA3YIuqjAEqtTbfDaH+puKy47SJ4GqSkjKkKdDcqAaRJbhgkMLwRuAjBsg6mIC5Ytaa
nD0ugnCIquWpweKBSlfVVE+quIxzdXzG9kLDXUX60+d9c1KTdgOOX9mRWtX+EHSPYbsrMwMOaSyi
YtIJ85h/E7QvvqkPmPpwhEpV9XoMxmxJoGKL1Uh2dOI3cJaC/1B/G3XNzob1JtrsIHe7qdXd1Jfy
tHZkvBucQpZugdiHx6GnUVBhR5RBPzhZEj+l2CL5DGh6G0Lx1qoZZaewX+3FjzMsticmGvMIrhF2
xklWqAxY2E6GiG9N/7/ZO7PluJE0S79K29wjB5tjaeupC8YewSVIkaKoG5i4CPu+4+nnc4+spEpV
NdZ9P2ZpSCCCQQWxuv//Od/x74MAtk03IzmMi+FusLaaZ9KXj3prtzSFfWzz0T6qtd82p6ycD2BM
Sf9MXzGmexvDqokt9aJfF+o1r5n9DSaC7yrVTC3qgSuAG5axgfTQbwPDfNGlwbh1ijdR6u3WT30o
dLqGQ1raGUU0UOGLQialBhNZKf9dT4O2QVRFTTNj5iatjkMYlgebqpOQutS0zv5c9HN1r+WWu118
zTm2yUwUlSlwVpqR5VwWRYH+pHvBd+Yetb8WkMiu7EXU4KBR5GfKfSmtnKLuuy38lYd89KiKWaI4
68Fo7oZepNeQZ+yd6nb/77fpP8OP8s92d/u3/2L7razmJg6j7rfNvz2WOf/9l/zMXz/zj5/42038
1pB0+bP7f/7U7qO8/ZF/tL//0D/8Zv71P7+dFOb9w8ZGyfvu+49mfvho+6xT34K/Q/7kf/fN//j4
74kEHZM4tb+EAf8sEgQkGv3H+gfxLj/+USOoPvinRtB3/hBSCigJjJZAMEAU2J9cSEO3/9BtxyOg
ABUZ/yOyTNJJo//zv2xQkjp0GN7WTV3QqvzUCYo/fMvQLVrf5oUc+T/RCRquhfLxF6WGlGjYlutY
Jt9QeLbxu44N4VvVOpNrXtPlliZotcgQIizMArk2ddfcmdIYoaTiF9X457Z6EUM8KGqtAI4jJfG0
wAsq5zLOwzYOJWc+vZQmCOQA2boSWKOpPyuJqyuRvU0aT9sp0u6Ufl8txtHT831sDT44/pXKGgsh
GRX7+K+sMUFIgDXV0a5nGHSoKW3jUX4oaFSulij/mpUegYrWgx5m+r4YGBkZyzEt440jMxQCnnBa
Ma2LBKWcU1dPbbg85rTwr3n0H7TRZMCAwtkBfrlNIs9Yu6FXrELbux/j5GQHEbOABU51ikS69udu
za2s30wB6YuGkTM7hqxItt9wFRX1mzRqXpmOe64s51vtpQ94g+5nvXvORO2uTUFIGcKNzeBBrXJz
o91pcczMSgTXdYE0gyfNT3D5OTmNVxNtX17wEGtV3Q1ATPrN443dCW2jLeIZF+0d4KF7w4q/Ix7I
1tmY3xfkZBbwPfaL/uDwyOVB9H3wBQML2xxRuY30NJIFjlR3A2n5eRLR0cZWR84OvS8sXVcpOU3E
ZEAvy+OKxqCYKHWVA6XU4qHUsKkHJSrCnttVYl1HXUEBkL1KElu+Sp0suLKM5YTQ9gU/1WMw11+M
ujl7rfvkR8bX1nPpd43JHhjOjW8E7PcE+EF9b2rMWVseJ/awWqaK2iHVhSis3+uO+RkO4XfKWRPB
8oxYg03mFIduHN/GsX3zLJreOTfJMN1FSQFCLzsGrcBnH29JZ9taUEiIVUaH6DpQdGzk39JKNxQi
2ADY/GmaDp5encdS1KOtCO9917zLOuMDHgj2hOoxHyCOdgV+1igSP/GXrETinEhXoxzkdtOVM1Z0
WPijKdSsmSWyL92eE6+JvsdjPdPwhVnYmJ0F6wvVfuYievFfK8HIsxmbu6L4NmIyg85GOZEMFYa5
ovxiPKcmuwo+MhMpGxvaEFwTg7eV51Olk4GjUyw3GGZneksHaMnOcXYoRu0upXIBHARAgHNnDjPi
CtwhjN8kaXGG95XO74sx3WYOWPywS+56BMW7LrWiVS/4pJHfN8wNmaqlXyGbPluFf9v1DmgcHfRg
jK90zHsEZ+gx7E4/a7iROtqtdYrHo/Jg3lhYQG2PPsZEHcirqidkYe89SWHrNKdPNQSQeTC7e6Cv
4TMl5D9Md5ZHj6rEur82rRjgFYKi2nGv0B6cCzeoAGoGt4LwvDyE3+9TIujTfWMBncG7QtE1vmm8
7nFMkXlmfr6xC85kx+yQXTjZ16qjOE8d39Eo2pYkJHRVsm++4AzlIINfsUMd15i4EUtNJFDKIGwU
4T3lEYLM9RMKRMFO1QuTLkCKrCir5p/8Ay95bJ8JioM72sSvdj4ddNwMQdt8CZzklXW4aKOz9/Dk
Xk0J3/dQxUO6tYBFxXX4QP16IKJ1KBdKC/w9raDVYJneyEUqiys2oidE0BBZI+bJRXLXGh45CvXP
pNP2oX9b+M1j1+gPfghHrzO4phnxn3vmdA3exjhr7x0r/jraw1ZrA2yGXX8YNQq+gDvOZjE/uP0u
4ynB6ZV8x7whAyqcn63XUWKmvkgtcTo5mf4FayV3MmFBeO/GD13cBj5dvtBDaBl/BAYa0iobHzqL
BlBadI9GSWPInpHW+EuBcbl1QC/ySIn64MsQDW+tVT7o1fB9ggR/ZS3FLXbXgUQUf8dfvvZc+xz5
xWFMRtSWff5DmygkjNZ6MO2nEvtRay+e7PTWBgXhIdOxfdHfHOafhlk8jmO9s+Pk5xQWp2RakGxV
oNdCniYQUJwVDQ03Rpee9TS+LES26LHN8laD28sfOKzavnjS+fWm56JgDqhEphatvdzZUN/YUYb0
34Aq/zT76Jx44m2Z7WkzRR6/JI5vfC+bN6Lg/rcsNKa7xb6FwnsKs2JPfvJzEOsfboDwqbS1TYS6
ahPZ7nVgwm2YxpML4hjD+XKOg/404Sux7QEXjwC0nE9EyKDXQqathw96kGarvLu2rAPpWmdodCX7
DMF7DxGt6f1jXNqwuIxdlhX32ZB9gIK9oe7RbP1h+uFZk772pvI81Mwu5dWFA2xraaj3CVz6WJCX
DaOYKcUENN38Zj3OuN21705LoTZt/X1NF6cLx2GdptisGK/cUqh6A2tZrBAtodhbXjsz/DpNdNI9
4A5DAnGnry0cw4RetK7+rQg6j6kTFUDNmw8TzD8UxMPBrJvrSUvPc8RwgnmVcLnJFxpNHmfc6WJ5
MHJkXnUy7MugXjXOxO8Fr0lEPCaxLt3h7dxXzFVr4T5PUxOt5Nnum5Wxa70AwRrd33AyX8IRkXbY
olawmvsBLkMYJzufcJpI37vzRMUF5WHu3mSj9VQZ4ksxEYXhTv0LeWndbvHGY7vAUOud4qrU2gfM
V8h2R+3Q+Xuj9egzT5SrSvPBXqITrH56y2jIQZZs/cY5G7B0qBCuJq949DHetVX6wx4pRztx8rUi
ChX0F10CJz9BkO/Xrqi430FT1EokEGVRwslYkAEVgvNmkChFJFarflkQsmX1NzHmtPMEr1c6Zy6B
jcE1QwpYKDpPN84Qy252YZHtnco+khF8HBy+cBUvT/4ErW1EHJb4L7Ex4A5fnPcopfcPx2mdjNor
+HOgfOJOJBGRZ6l102WQKds6+45Lk1Jalew8yHVDOnorHcIU9fSauHS/ME8kv6373gQFFRePTsUl
7uT1D8tOHpF6UoJq6g9rbinJ1U8IAP1NIiu2RZbRTmc8FJQal4P1VA5crlHlfUVAJCrvKR6cCGNq
8JzKfoaImhfTy+5mB0tuWCYPTh58FPit8EkwfHJxjjbzs9N5xyC2mbPrcLS0EZhIPr1aVQVJM9Rv
K+t1KcFajdkjXi4sZi/57WBbjAUgjF01GXfE3G4fPRC2qyzXn5Ezcv8aOBMCPdwOMrlUL71nGm+Q
wg33Sh/oo3LHPNo2chaIHgN99HyVW8MXw6vehH+2fJ0ut/feMqtdtWgB09aj/28jK48og5blU+BH
E/IF/YwjT79KoG7SNkH+3TkjwWT4JdLJvJpAcJrRnlbCoUcwDDU0fKFy+5rU4Y86XW4jK3nozOQW
0MQNxVYUX7l+sqjIdi39Tcp129ZEaO9E09e5kMqdpf6yeNb3QnNOJTJsqp4ZAgvnmixfxCYTDclY
2+bJeB7L8FmU07wp0ugkaov7Ls10bn/o4+1HDWTzleagVvCTdl3E0zch6Yh5V50DBtb8KbggZqdB
8UbnitCDu1IAeZvynW/uRZa+Fwbd+XChtuHy0PLmtwTlkR5KTbJL38oDEDC34sSInBaZB1G13Mrr
vB6Dx7h1u5XX6VIJEd/oPrr+JRJAhikuWkzqk5YbHGTthwDTL5qikH+Auh51jOBHaEePjrcwTCkC
awXvgMdZWz6nBAUSM/UGmvyBchFF0yz6MXkjee7D+9x3HyZxl4y0X2OfjNhKZ19FQfLQayCssz4/
Nr5MvSW2CvbwAw6m3SzGa6MJTg5IeWmS/t6Hrce4o9nGsPhItmmTZJ/E7jczyU+kM/+MYJfRj82+
08ShzOTRvmFAD3by3ugxaXmN9xZ1iAv0Yrwx9PTON6hUu5HzCp5/RWggKoNUPvCmFc/xste9Vai0
005+8BzN3M16zeO//2KX3quVBACiM2/HDZd20ZUJKOUqJVmcfAy8OrM3vXHDeUAee+UH92NFPxwF
eIF/JSijdINDPV27aX0/JgWdA79EnYuZSCRPk108zmHI4x9mtchWfk6BPR2pdkay+KIl9okBwbbp
BdBvMR1ib7GBBJmgHd27MdDvTGyta5y+h66emAS1DhyCfDuAIqzL8YvZjNEK2A4qLpPWq/+G5vmh
tTLkN319nkfjq155L0GVXGuJw/1F5wLzsBw5CNkot3DyQlSH4ngYYq6pLnXe6V3cp5q3ayZERukS
X0cFd6ja/2oaQUhQiJdsrBh5iI4MvMEgk3bG19SNNo4ndnWggvJAIbj5aQoesahRBMzkqNZGSeAk
PADj8Upo8U3fwg2PrQnJcTntrZl7lO/T8g9egtEAX0DD2AgjMJKPGl5DXFr0cdrZC45SiDqSsxnk
7pNlR189sDMwmW4r9mtY9ajHs4/e1HdGPQA/fIbw+xFHwXu4jN/IXn7tIwc3K+Nt2BbMv8925f6s
0+o+8DzS2uJqN0UVhU1GSJFPSdIQb4lZHAyI3A22W4PnJZy/nVf68E5wDFo9rmwGC9SGi6t+nKFX
OgVtw7J6bGtykhJH0P9jUuvrtMuIivmR10wil2iCMTFFLxF2OmryCDZ5zIPyI5YqfaB5TjF/jj4S
z9724aPguWc6m7d+NPLjZMckigY2IIF/EXCZSNYC3cV4o97O83oXVZzr05LPoIaqcRUG87L/jC/1
w7sorsdDVww1UsXqXX0OzpIE4NXhGroTIlH1Yin/+SLAfiVA1f7yGjr1fpdoGJph0uN9l1/Mk0WP
YTDIhp3mDPGn2fwAw18c1WLkSuubghCAwkGNBbILFMpSu9TdI6/daAC4j6EfU1KIKGsOY6VvfJXN
jjIagljafhkk88JJvbuxpza9XIox8EsOJHWC+6ZAk7kzyNgIrmr7V1hrIf8uIdpwrUvGgkoQVWuV
gcSceyIvqkRREZnB3uKk9aVlmXh7tMmaWpWLUguLdarhQaeOXijigPqzslZDQvfLqvo0HUEghrFE
KFxWFwKinQKiqvr3pradQLbLYd3zMqHA/dxLMRqdUmTzWu1StVcIuKrWbWdQdZG7WR0T9Qm1pl67
5J2qbbWgt4IXr4/2te2vu7F/ULm1scJKqF3zeTaod5ppZPYJ9Wz9Ga5qDg37pwuxw5kd5Y5Z1K/U
0AHlZtFl/9qFOywbzba2uR8IzjpKIAViLCvaFku5rDvwDyqa15agkjxx3N0SLtswrAk70ZkDkaTU
9g7Q/qL8p39Y7ajLd1CrrszjNkxUeeorXo4eaVmMoQd8/JPC/cgqWk/7Dda0tZ4esiyNLzt3otyX
0liS/vPLyYoPZv6nxNjLzquj2zLeedrS0sJR0dpe9J1AaR2cGNeDWnCJoKbwCp5xfz+BSn0453Tf
tuq7DEFN/34h31KXobFtzoU+It5X3179CvVJtfZvXwNIT5glj5u1OhOGJKOWUMIWlieCOTnuHu7e
1efpI3/AkaCGyGZYTEbAXp3BUy/G/Yy5YEFAULiUpQJPXmn/9t+l+34I6MSs/MKC7Cavzc9zb0lu
8HbRn7dKByeIutLk3ldnktr8fK0EECvvSMIkPT1wSY6J3Ox8CVBWP68Wn1frL6foZVW9D8Nj3Puy
DiJ39uUjXSR22teuLbaXo1rUGMLNsDl8XuHqz1MfUa+pzVCehfowbNuOYKDIjbfqPVud7OonPj//
+ymottVRU2uXz6jty+pv76vN3167nLZV7aAqVG+VOaMoAc8JkjLyT3MPxm5e6YND51QGtJm+wPti
tohwSX7F9OoJAifVEceGSLapizOuu3cRhweld23Sel1InulG4jzBbYwN0Y8DJBJqjfdFjm4NfZ/h
m3ghylRv9pZGbio5J3uN7j4xXixKv0SMYTQoQdW2m3kmgiU9HNdu6SKLMwNj5RUDqY5OzTvq5//1
auHR+B0980uakWSdOY9oBKLTKBdBPPIUUNuBCZKJFjKv9mbT7GNJkbCmMdz6wglP6o0w5EHheEQX
5dyhc3kZqgVRO3+u/fYaaD12sXr7sqre99Rp/y9/9Pf3P39zPLnl3oZmMV2LqVm2nx//5dddVlVK
3y+vXv7pX15Qn/381Z+/6rfXftucHED0AdKlnUXk929vfv7Oyz9nyqfJ529Wa3QaSZCJuye19cvO
+e3nfvmqn7+mowR2NZrMpdRPq3+eduGe1OuXqJDYLoXJ+WUVjBL2/3z29z2yK4W3Ue0XhZ9SC/Wa
WlNvqM12Srd9oKNaVHie35BUF2ZPmKLnghmNhFw9RiL5jFXool+207xyVhSqGISq+76K2VMLX50A
ql/qN1WzLS3jXnVmRD7yvO/kzUznAbcRLZOaRt3bwO0xFkMMrX7QG+vkOF16OrUaQnTpgF6eGBXm
y3SEijaK9I1q6CgalI44pYwLZ69wPJkdQCdSGWVqW5f8KrU5+833nN7BxnAR/5nyolVrjCR2JC82
VCrj8CrW4RGETG2yKyjn9hUm1nBdSMixJ/nGKllRrf32WtPoLrNQBCBtTQerM8Y/F0oXeHkt0add
muOLWWy8NvzAAMtmF9WMJeXxjCnzHNWawY65rKnX4tHkHBBGDF83QTvVgOZjyEXq+ESMwp+0J7Xt
NObXoCyDjWqvqW4bEFx2iIKOfXbf5gpjDLNrKsZyXKcwT2pNHenfXrPk+JG5z9sFL3PpwF3W1YEe
CmpqHeYPdTjVIf7syDmhxpDgsq3GlySgRkVH3IQcs8REm/Cck6uzIm4NbYeUP64/hph4IHUEbW1A
Pf55RNWLSYHxWWOs2qukxCUicNPhLq+YYwqwFAyWjMRNovoYIpjcEnL+JNq5xkrWleMJTVUHV/Ml
AEB49DX918W/eo0KzF6LW2MXGeDoZkn7UouuoAzQugg2Pl+bZfs/Caku+xDX16rPv8SvFsktB2qQ
YjO2wzfA9iha1XEK1SFSqz23kMBEhGG0Lef655FQB+bz6ESNwSTVnWeIE9yhPxeuvDl9bl4uys4p
N+mcfqjDoA7QvzpUvTw+Y2mSsEC5Sx2UiiASu8od6IyM/C6HSF15HjpC3H8jLZHIraFUUFGf3Xmf
BgWKusRMmqMcnR8E4HyLUSjNhLR6C+gkbBQpLTTY7RlKEyBrcl9eVv0QZbseMX9Wu1DJKC77W+5R
tWnYEFKNmAaYvFqQeHqkVnjP6gaprh2M/L70RHFBXa4lSeR2SupnwIMXTJfetLI4+isF6Yo0w1zp
GZ7tSDfTvWTIXch26l0F7gqKSds4S4XMknOpRj5zLOXic1OtqdfQAdJ4YAChzrRI7gZN3m3+v7Ti
vyWtsIUDMeHfSyvumo+wLP5BVHH5yJ+iCsNw/rAd5BEwHxxhWjZCjb+LKkwbwYUQjqsbjqMb4hdR
hfOHSTKngItkmq6w/F/gS8Yfvk/p2rU8iA6ILvz/kajCd/gCv4gqhC4QeziuMIUOjNbTzd+4FGkL
w3bs/fhcBN8/HzNOtmCPGOf9jKc8KPuvEXS04+J7WHKb9MmbYgid5NZ4MThcFYX7uVChuAEddsY4
xjqbrLO6gNWisdJTV5fZ37lzKpa2q9ytMWk3inWnFqUr6ys5RqMOp70/QCQmgrTcdBEE8CQjnsiZ
Fg9XaeSiCh3AMLY5WmprOAWW/ZZkWnCu0eRsO8v/SkBaRmN6VTuBe8Yg3YTjjKulju9TLz8EnX1r
TDgyGQzdiD5tDkw+X2MnOlbBop1Cm95jDS17exkZLHK6om5lak3d3hxz+lqR+bauS5LmhqLaIS69
TQc84hpt/dXQtu/40N8g7hLEnnnzpqzoi8S5Q53doxU5DrhV6dZtCyLETpVc0Piyjlb2Y8zDBvQ3
mfeNjTE45K/RkqPCByrYo7pdq021ZhTF45R2KYeMCkeBGBlAEpykOgxP6dKS1oTKi+k1tTg54FZ/
A2FPzn6WA4TUg2Kq/jjyjRA1NFVGa62LyUHLHkcruU4inUyf2ewxp1L1N5vUPcI6FuteN+/IWCKE
0N6mBjxbSkYmHkET9HUbETQGyx6R84CWmShuvCg4F+LOOYSBB3RUFMTPG7ImInrqm9PoNqdgoQRA
MZb+ETwFMw+Z47mDcbD84vK11a7/7Uh8Hh2i6uyNBljLsoudXs3Bnts/DUNvAmIssx7UYprsZuOV
4kNH6EBy+9geQych01EOqBw5+lJrn4tJi1pkR8zXET9uLf75o1qoP+i3TfW4aJbAXgFCQbHI0xbz
maRRXlYpE53HjM5ojK5PoVyXqfkT6vq5qQbUi9vA/ES5qo50Kemuau1zoU4GtbnMuMeBuuD9kA9m
dTG6S8FQWA2s1Yvq7BgT8c3KY2vTylmp2nWfi8/XrAiaX5pcqLS/wFDV0/qTV5stQIq8CpukIruq
wZNafOZN55BB6aemKKGFG8UQFBkQN8R3cfD/GiBftnG3OHMH/6gdF1hwslihtFhN9oN8t/7YDSVE
As2brgilXI4WBOajkAu1qRYmDRwkEtKcIl4SI98bRrCrhiLdI4K0ZEOZwRIxk/TaJFnZa6BloDuf
i10xdbQWg2ePANe+NHUqyr129CzrcSa+aDuqYqr6Uvami+PsiPieHS2/JZIqIL5yYf21pjb9tjR2
PtNgZG+MPOUHzKCF3kwYEA8IsE7ErKSU5k5OTq4I045wo1mgoyPJj9YR+x/9eoy3iz19i/OGlrkW
oX5ankjyJlQOnOcAF5TFEBG/MXPBb4NIfKvaLjw15Mt6Cfxy9RVrebSjXAeX5Zg5uenc0NQbQ5zk
9TfcWtDfx9oxbo0xeZznbuGK1tt1uty3fi3FLna16Yf2Nlmm167R7JWlYVwhcCkOGyRqPOmw2ATv
sW/gVq0r2tt5tzaD5kvmEaoWpv1X3a73OKXgrhQ+bEOSj2lg3Pvb3m+yY5zr1yPA+m1R8xN13FFS
pPLYj4lP7yDDTIvCmvSKFxKd1saUvqBJ9w/WlFhrVNQQ+CuQu6Y8FSbkOQ1Rq0avvwRoFTalkZur
qe9vY5O2WJnIgl9BtTIe4nYX8tdRG5VG5dlhAmYivIuKa8ocObeIAdx6oSh1uQjzm56ugm5WC51i
DRaJHR/mzrwx6umLF7XGahQIu/ScFLqRALnN3PN8E960r8V4UrkzlQd8opmi9uSn81da/wVuQWQ+
XlS8p5Zt0R/t3zQ9RFVcGdhVPMBClJiXVT3Q5NCijekPT5hZiPFL5jst8ajRztQp44kEuyojLdrR
ojvLSqyT24r8UKQeDhqczdkS0UpFHCICYuAELInEtEGdk5+sNViAZcjNSkxtvWv7NF9ZZEFvBCmm
63AkMjHBd2IDOUXqs5qaOFh5E9auQeAY72HbI7RGgCiQKK8a27KAzfbWysvTj9lY9B2yvMc+m+8I
2xgf0fBgAbS0bVda7mYqkZjpsjXq6MPaJ+V5byYUmuqKXzq32bkDpAJEpJhOZpFq5IYhnbfC92jO
nFtCAjIMgFUPvRqDS9URUOQm+JhL+3uZAM9B1n0srKUmhaALzzPeBKvzdNoN4UrTGu2WRBAdZZ/X
rvp8EDjOcc6MCTwr9J8zsSb+ClC6ceNVolojcqOnxTjpNXPwdy0G3yu2sJ0xszVXpJo/oyaI+lPp
08ZdcNaV0bDW9fg9DVFiIuin+OtqN4BoV8Zc02rheU5LlAsIR9lLmw/VWl9Gdz1UtXGAHD5LU8XG
RNx1w5d5d20cWYNpaOjIV6iK3rFRnN08kNLJmzRjnzo6ieZ+++LV41Uw+TeYk462y3Wbolah5Bve
jsyu92ZGoVleqlHK1RlFYBoE8bJtbognQquJuCX/2BQhOdRF9ZRiZe1hP/UNTn3H1qAO6cnWTIjm
GJnRlz0tvNLx3zIz4XGihwZdTKHdksGHJwJm3+xwTRp4r6NRJ7E0mlZ6P/dnn5goHHQCGtQwvoUF
5vA0C5L9AhgXq3nkGM9jq5vrSrNfJoeZItn1ZBQ+dTFtjUmzf6aNK+6L5rGZo+vKD0lDCbv00JAh
hHegMI+FdEXhqNq3FjWmQKT5pvL25ExOZzP1v/BFz3GMS7jVxvomQUgYw+toc+cjma1vS4U116n1
a0sPvI2tD80qtKp1HNm3+D07EkJNrCk5taAm17WbPCBgwsti2Gb1z6qkBNEQb7ktM3R5iYHfy0KW
seTE8zSN+zqJ4C7RfDID9fqGqGoidgZMQVNqYFqablGXxES4pvemmz5giE2pmnSPGM+tNkL8Fzen
CNpf49JCDREzIG8ZsNQb7cKpEhNr4AEi4NaPRdMjxrYmPZpkjfYZqjbZzHdxibgMWweNeXs26Kxk
OyvttRtPWD+E+C4pcacmqDF8ROQ061z1HeHqPGrT8+gylNHtsIM9vSVS+nWQiSXuov1YCE2N+uJb
FMaMxBcbVCHJjYbrP5NMSHQ8sfLEHgbrKhr7fV/pJ21Kid0GVL5Jtfq9WGCSsyPI/EvuKkHMUKU1
5wV1JR7zyE3ETeYQJrhUPI60GP5mWlPBRMdB2SD0j5Cn8A8h5iLN0zzNxrjh9tTf8iwNV1V/bry6
XxlBrK3NQmbjwjAZZeBhrsfl3o0Tpjn6sMFKtA3klDsCqUy9S45P1LZaC3FCXjZH4DztrDEkk9MX
tWBsWl3W1CaPRLDubfF1sgk9gRKFaDovqJsiLQCrQWVDLUZZe/pts+wncQinY2Ey3rN4mqzrZf5i
WQ2w6gSMFzEo8cntYaxUNZA81Q2iYpgxSyLItXX6hlZR+DQV2ZMFIX2r+S3+ypSRV21QHu2z6C2U
BaVYLhZZCVELoOWMgD2GQaSVBescCx+xFSJZmy2SpjwyId4oir5cGGJIybaMrxtZlijm4UcaavPG
MvNDPA7DTr3cGPEqdM1hn+uIi8p6Jh9imY/MMWaqcKJbCyuXpxdlGc8z3+dsoRNZ2AgWjLgSh0E/
9rJi+bno5KjclOw+pnVEkBKDoBaVHA/nVeGRR0EQdYjT9GhJG0BnC1zlahva1kzArXvnySJmrpD1
alWlqSVyVK42DVnbCrYqMY10mBiCiBzkc+8CVK4zMOxH8ovK5XZudToetvFFWOXXIEuHPU8RKB2T
DuV1qG8WO7cf7TAgktE7a3nJyU0m613ixu99hEW1Hkv3NLc9IveKjmfQJdOtJxdB1H0sGbHpmYAa
p430KI2G+dES9f5IeqKh7aKAAO2C4ZPhvMXhXG3seahWeewKxCqcIiQg1bt5zJ07YwD2WTBeKCIH
PpItrushIAkhDhHiVkxNc8yZqYbswXHGdts25o+JKZc7tuXDNY+G6ouGPyDXmmejS0IURpoLuikW
a2bjmsQRiqchcEAx4A+lTvZzJhn7pjMgwrQZcI1Uzhd1y7Q3tgD95LtGcxf1YXM3OoLxpw4ZtUnE
iTPP477KLdPBPchVWaJKih0Rrm0tmm5MHwZJ1t7A/7/lQPj7MhPJ2TY+rLZJb218R5AkYbJVztoq
EqDEPOKvakAY27x1SQr24SrUVTzfJQuCVAO60ZCSUd+W03Sf9xau5qm+Gcac+T8nzJUYNRKqa7Ne
9S6SB33JT8TqNIep8eCJ2c2tT1b3bV9OLe0XCEDRFCc3rUNOgT42H2KmaOCDqXNXXb1gVGjhLk+z
fW5jrzxZ2BwACeMqyVu+urBkUgO34NDnXGZ8j35KX07cFQ7t4OmPs4sDlvxGk3Ji+16jld8mZlru
NYLItSEC8UFAHrH0iKV9Yz6PvvsNCOg56ifjMGNQ1UYh7pMpwmGXTj8aP/yuFbN17uZ6uC3oBRdu
od0I3Qp2fm+/x92S7UqbFsTMHOve0qFozQI/B6OWHcOH28EoslMhBsZzHqGoXUmKMlLC0cKoagCK
5M7mVaveMuo7oBswPO+6uLsWc09alqmd9D6d9/aUv3XgwDezD10g8oDSoIIMV9g1p/u0Dos9anSq
KfmGWfN87aKl0BlRbIaiawl0MYxDk31DhMn0hLARwGcTZoueoLkey+Y6alHtdfxFV17Supxc1bCL
Is9HnMK3iRnBF9xmdvAKLYyS6G/mxqdQbZZHk6IDZvzkuXSYyJLKd+1cVVoa3KOyf6ip0uz5tSRQ
EnHDU77gzGzcHfJW2Go1pMl0ApYTA9yIg+DaCyYL6oJ9dI32PtWn8bqhRX+t1piiIDvTEn3tOE2x
y5hRk0+aVMx7wKmM9NeY9d1oEUiDOXsg1Chco4FMToNPDUgrE5zLg01q6DxsbVKIb/wELqjhuOM2
geyUjITAkQ15hTPkiBTf+ZKmffRgwFJ5riXkpyvfMi/Td6mc42ghJgr/bupGnZSC4SmaAv1BL176
juuL8OVtPeT67eDQ3eHuijm2eSXQHOQa+sdt4evQJMx8ofqM04N0NMZko5GhsA/zO6+K0tusfSUe
OyN7yAK+1GHoR9911LIayl/Dr8iS8n00rrPBc1ZhEbmrvOmGbRY25a1ui10ySONKU3ensut+uJlh
XeMjQtDeNxI7iMgzz8ikotbR70WpvfeVO297m7ayXjhf06Yc9sJOvvQkUdwakSgPvW08qhttu7QP
ROnpB/LDx1sjyZnez+lOpaJ2BfSuMp+Ptp5xIvSgCDvPONsE4t3ALdlaZZufI0u/5Wn0Qi5Ucyy8
6R7TnHETl5yBXYATuCIXSXT5uKHVDR/UTbUr9FPVFhT+Ezea7GDM5oEp8FslmuxmDv2JtDmc4QHG
jt1h8Yt6k7gVJJPRPJpeBJfHa5Hy6h6gL+6RnDHfUsy7DDG7mxgl7F2ckseVpIO1pmoMmDXXYAY5
ab4m9LFZV2ZzR4JJ/yCrqSRR9Yn7hhx3hxBxwzXVonSn3TeWsTyHyQAsXu1R17kchn1YwticjFeG
GOM+LeZS6p2u8iQqDovjxf+XvTPbbhvJsvar9AugFqYAIm45i6Qoi5Lo4QZLdlqYZwSmp+8PdK7K
rKxa2X//131hLkm2RRIMxHDO3t/eFBqff4EBdzTicV/U5UFl/s+Ebfuby+5e15wiI8PwHi1BjFFe
I1qZ3hMfYGHgcSt5/USKZQs7oKvs4I2ELAVRGuH9hVAb8cz2uocOQvxePHTB2jBJ+iPa6aOdCSop
PJIAGxnBIPWED1WLkIygZIOtreK1RuUyzZOxlhHmGrHwiLscXe8YY65uSaFfA36tNhBrCFMdGmc3
NPblvhUzO3/BniJVxPtz6+gTAaEqyegVhD8yT7udJiW61PgQqnBY1Vg1iCssz30Yh2cxjKeUaM5j
wGa966hbi4AgN28Wj7MtLIo+xiaN53wf6uzHiOUXo0x/9Tv8+p7dnRxS21WiO3J/7RpRMwG4flY9
SHL5XrWpRzAnqO/R6Q8ZrAyCCmlepXH+1C9wYejNjyqH7ObieO/zCGCilRI+pk6FWTaPVnup+hIL
l0fuppD99BI6/j5tk+FAKQoQovJ7mFEBeS9xFl0ywd7bd2dsABxfazyGNAAxU1X5R2MmgBikGt5F
U11ps+VbUaf9KibKdiWRjM5T6lDWpBOXogF5VL5PwUGZZx3jgDN9I3qY2f6s41hxarVfOEl9gLAa
zz5wElb/hKic0v5AtUjZxHYehrnYmpNB/CpJk6wZAPycjkKHxuCzrQhMO2mNDKtBz+iQWv7WmCbt
fCd48tz3Lkn0Z9KFWdnmrFl1EttdmkUW2rjuYnQRlahCiFPRTtjt3P65bsxpbYgCh4blkmOawm52
q4byZ2tdCxa6sM7VOeyjz1Om6uMAJYh+Ig9+UNan3KQ127vomVlnzEcOR6yHmMC3kR3BU9GZAfnR
7DEttM0ht0BJWmCKimXAOo29SfHmFF6FRFi1xj4tqi8mYO1zOSCkgWFEvh/5sxpoBD65yjrgJ3zP
w6p6Q5u4iXvJJCvUeDXqYQ86OXxJwDkOrWCMFfQ/rASW5NzKci8WrJnq9GbAt77JONpuc5M0POLu
EpLLG8w7LaSYdCBfYVBFf4oasMUs88Ym6Bz7MV6epaVSC/YNZ4lZspmXzkQOaNJTXRfWq4N3e+ON
cGwlzRqOD7Wmc3otvUJtC56UPKnWPkQxO9S0Li8yvIxZI05N2gQAqLLsoUuzZ8uIh50a+AB81QHW
C5Fa95pWK902KGF0vx9i211HYZQ9UpjYD64yDn1ttyf45dB8Wlq9PUF7tIJ8C5hH+cMWbIqsXsKh
NERw8dBxr7PaCg/sinbOEHJFoLFv41lSOrb76kGUkvNa2TQbapA9uA3DQUtgFPv7hcaMuXYsa8KM
BXzDCcyTTyy9xfEMgMxuLuId4aUo3lE7B7HfPFvmIuGrmG4HQanrm+EqYCWyfDVhsh1E6Bj08DFN
Tnb3WObD1z6bLWbZkNLFuPCRc/ThO/bKFEjb9Itbj/Ne5DM45TyH/Tnl37s8hUo6Kf+gejOjHlnQ
OXGKc+yxuQgor27csUlO+BV3UJgMSt90LB9SfBoPNApPqkyeWJPDk+yC7BFd1hY/dHnpzA70XEVU
6RhzMBThNaC2+ViYXKnhS1zEw1mm+Ea8wKlJIe08VLuKQ1ppXEWS+Kf7g2x6uIJGk2DAcvMnUVXp
zh2QpsiQLSS48mYfDz7sBaTXxFc8SB0bT27ifRVCK7AYfNf5yVeSEZsTh/qeAj5zweB4n3MoM5da
m+UlcexrFY7NKYkRW0+cWbd+SuCSPQ3XYnkAhL/NiGpVPSfVYkyapxpYoa/0yRVYODk82GdgZNDb
6lJQi0rq0xxbyUOp0mFTZNYnOzJGuIMRY30i5SQeZ1ycroWvgg9uHbWV/2DoROLWcXeVoGHZz028
j+HirCF/u+taB8kxzeenseX+LcvxO5a5+GDzoV6KkHj7fMKUF2ridCPL4rfqH8Mo3OeEYQgrxXzp
8ZRGmXkxwtK6cOaFY+JzqPNwrvYzm/PswS1Fi4tCQrWv4NEWrX6iQFjDkosn6ttuevIKto2Cwm02
Kf0om01tOCwGHE3xiAJlSUXzUOVMwnlmYN3GtZZQcfokOwaR0zcp28wzuu/60ad0GIuBlMrKeR2E
fUJsLvdGEsYPoVwSv+qO5kmt0qd06p9mP+yP+Fj3bYr7EQBF/JDnBXWafloNLqSLBP1qa01QuztS
VScmT6BftHjwAcVbqyxgQHtlz/yhuK977yNOmp9m4tV7VcjvEcmkQ9vnl7IjImNIWr2ugxq+ezNf
GqeEGqycAfYT/KOK/vB+Gsdu72Ys9QnHpt2Q44LQRV3tkGvvZe0TV2uH+paL5qwNz3lwfPrN8wT8
esqRRZnZgHso666m1EBryo7XOrJNr6R+rQIlzxRwX+F+L9GThA/FsQViTPsP+IBKPAUP3iScB87c
DA7N6W0Sep8LarvWXGNQt3OD06PEy0t5ahBgvMkHAuuG2XZVaCpKtdX+BMxXQkX3iegQ5LjgH3dM
FplWt58Lr/xqTmW3DqbhXWt2tnJMtvf3oWUt9s7sfx6iggEch9lhsPRbJEEXAd80aLs9zcHNG138
YUY9MwV6FIgVnVufxtOx7NzXKoV6bY5fXMG6MzQuqeRCH+lElcd7t+8vfb8/fhYG+jUCqbejmkux
N19qSeSf6aNuy60OKMKUkbueJUpUmk84spTOmAnw698VWVZh5uvMXzQI9+8TMvVoWoUPFA/N46QG
iqxeF2wswD042OBVJZ3KtrEL3kCa4XOogXp2UQJ7Z2mC3WVJ7KGGgwXpEoUi0gQzf88dRKmjaRxU
85Q0SBXCRTl01wyZmcKzEuJbaj1rOIZ2kW9qJ7BAq+KZuz9EWXIJuo44HUo1RxBa/dYdGdw5XaxT
kJK1yZbmmZuFGASvvol5gG7qxpilOcuUpySDD0vTP98AyaKM4VlVdZq4Q/wonR4yR48UoWdgVIvQ
x7+LyGZWXntW5AWE6s1KcBuEkBlXymH5C+qWRvtChOEIQkrE8k7uD3f9WbYU+f74meHYyS4lgfAv
fegA6tEh5TQixgAv6fLO71+VVTH+6dv7X/jVBA0JuBhCNJ9dcJOSJ7l8Jf/51f3be4AmaRevc1df
ohoSZl5BhWJiz7aTiILjsDyoouCI7xhi07uNRrzIg2D1ephhT8sllnSWnPdW94TSKqPzeX+4f4uo
mZZXUqoVHvdzL9PpBDrDZB/AxVhe0bzUNKnnLzKM9C5SSJmdqarTNKZbwYY3cRrOfTLat5X5xZoc
PNBL0dQweUjv9dK7Ak/54qbJH93dZXf5gr65f5UuXyGhFSjTk1/sHRqJ40Pk37rlndwTUe8PXdVH
m6HPSGRaKsK/lKaePOblVFB9qxSM3vp7LymaFV6IaambiC7450PvlGdtWwDVIuImHWKlOVctFWGa
g4QFOUl6MHqPMiKVzHh0P7kSouz/CcT+nwRii37q7wRij+9t+/4j0u3Prmv/RSf263/+rhPz1D+U
7UlLMl5RftmEFP0uE/OdfwjT8xxf+BRKbf7FH+wd+x9SSp9AuV/aMudP7B3rH7YjFfeSJOGZ2dj7
38jE/hW8QziStOj7+46w+Noy1V8C5JRDHHxaGdXBbIYLFcJN0JAGEZEYakj6hLHE4f2ni/Q7yum/
Cp1/QifdkfP3n57RNk3XMRfgz7+hfrLCJZh1tKrDsG0DB3qqrN5s74yacyBIBrbF3z8dUrs/i+Du
b5AnIv3S9W3XlUtG1J8yCMPOCOamAvtnZTs3w9mM0BV3O6joer79r59KOtJ2TcETQiRa9Hh/eqqe
OhbO0rk6YCD/SLP0IzDiD1Q4Mg2///0z/YdgK55pISX5jIF/+9Q6L5rbSIzVITAGtVWyhhwbkeiW
olL9H66fxZj/6wWUnqVc6QOQkqge//VdhZWZs4XjXTlpY8PPNW+ypu4kPZzwmrp+zaEX2p7VAOqg
brvjhHQhm2o728Xj379rKFX//kpsW9l8muRdyr9cX7/PpdGpoTooZeyo8T56erqSs3VDknYbKw6u
rv8zgKjw9097f4d/iREjSROtnC8prtK0/tcrYFgCJYNVMoSMFMIiJFKfc345XOtuvDZ6KQmEZzoV
N6CcASCG+B2N3a6aBu4fl23BKL3XxEtf/39eFhJPhyLLIkT9y63rNdiQs6ioDh1VNvQf4uD5PFvn
DNiVZPebNh91U/ODJKBu6nVrrLfPUwqWodL9i6QfMs16N3ghZLF/ymT/ww3+Hz8mWGNMT75pMr38
6+WadaKnGKvUwdB1c6h6osUavcSTIIUYXO4IvPC+3X2tbMJH/v6pLdSz/z5E/vTcy9//6RaUUrm9
obPqMArnaTATcPKYUFbhaCBpHG/EvnApkvEweN73OH4rYFb8D6PlP8w3TNl/vPu/fCpDmkdIwHgF
bELg1PgjG+7kfS6h+iZMCX//fm3T+verrSSTHOPSVy6S4r8MzhLXuszLKge+RBG69k9emX4MJmyG
yeyBpdf5HoZQn8VvusPeM0W0wDKQqaIhYZPG8gqG0knyf6ZsIuWGseMYBP0OakfD6lYBw1ZpfwlN
fXUdfS2T3SjKzyMTnIqTd89ql7yP8Ub7ShXluQr31LBAzpCHvVr+vYZeRr7B2h7KPbjYl2kitKkk
r7klKKWYT7XHAE2xE1BTJ6bI0ZdiJpjEFxZjRcB4RFu63FBjP1xdl5BM21tHVnRgE0eigNNDoVbF
I5JDwkdcq9zU0/vQjp/iGuZ36BwDBBSl4jUWcD3ntPiEZBZBG3Uegiy0A2QiBVtLqlTg7NpkvnW1
eXDb31INKxtIe+qEcNzVDtZqt6JzhTYr+YAS8FHayccynmzFELYK3kNcPDuCAuQyFS9XxkwRDUU2
jUTMurS6fiDdD5DSRR9eFO9tyiEtUfCrgfdljd5hGPvXDFypIJ+q4XreJ4/OG6nPkTKCXBdK9pS/
o7+9uTBKiIKbboOipDZM09WKJR+2fh8M3pxEB2InVLh7cC+BzzgYwLavS/R0hODwsZRjQQcL623A
BLZc/kAkHwN4Wbs0XkUXciVLCsE5DMom+qC1AzQTkL4L2Z40IVrjffVDRSSPj7xVY2DqEbN56+P+
kqifo1wcknK4IQe6SXseVh3RsEmljnVkPVWlRrrk8koCOT+PjmTAzjcl+6tS8yHPxSmiz7ESqlXb
57RFSY0S610JLkERUMShWN2PJ7o378tTFPNwjYZloC3cc54vnupvLd0DZWTvzmyexHKl2PzA3fMu
fmrejCHbGK7xAbP2ndbQe+8LDEPjra4nVFo4NctwweXA6m6sa0L5xKUTuqlDwXE71M/YrfjlTouj
RDE+XUClIATPPTV40KPRyfWyekMgHGF1LMNQxVG5xca6rRPCxSiwszo+scf/KWOezsY0uWo8Ne3r
9FL+zLGSfRI+nZAOfCr31fn+6n34YavR6q/LupvULVaVdxstzFzXCMi5Ryb3rDr6YqOVkRxvg+CO
zNsylIdlcXZM72Jo1DBzAPRh4aWA7ZN7tw7XdtDfHLqou7YpyQJMpjcrLpozgQXAmzIUbQteggnL
CxrUeibRNXaJoiB0kqf7cKRY+AGkGjgX3GfMd9kXxw6f/Q4RTuDz1PepRMbZx+CNN5Vxr5QHpttV
2A43J1oOy8BwlkIO2WEzNKQSaLGnoveuZx/hpiU3p0r30/TSIo+g4se01S9LfaSptI4MoYqjL4x3
jxLWdCNDodyQY2T+QIbXx/6zOXPm1L6+gjmLPvwSZHdm8ju6JiQbI33zm/TdqN0DKtRvIj6Cwf8Y
8CKsrDB9lwaRHTQa9p5myaI4BwUGEy9Ae0IL7/9A6X1YQ+zRfg/ggo+oM3hZo8dLd5w7HTzckoQH
S89wLq2s6VVNaCG6Mw5xghpoG7ouKsXxZDYIl1IVPJqaa6PQ6+wH8yBUvx0b394UpBjshox521CQ
A0UzouTS5WYa7Rs+Du4uEEP8IrptnQaTXXGnIznNieDpglXVUZqKqZqUNdz94HEWoTinBhemksSQ
EKohS3c4VnYLxyYajo5TPwDOKzdttSyT5Rig4eFpPdN45d6K9wkE9Mkg1snu2sd6MlDFRfDMUda+
RL0Xr4yxUtusgqoS9kRnFW6+BT2Izssyt4nBfZXRsQNNON0osi1tGAbkffPi6eRjWQ7MPPuAs36g
G3gymeJA75NR0pm/1YH5QmNyCV54HgJ1mnSyy0DVkWVKzejXRzR1n7XK92RZHO+DX+fECpEVrQ2J
K54BVSTFu2Wl09bCdojiON1N9VCsBcM6GvtyW076pw56taUw9lIXanoYguTBUk6xi0FdrbKp8laj
DiANhM1brbkiYRuDisrPnTL8TVNb3z3dik0wIzu1FCF2bYfYBEibvUFBQgxPCJTCKxF2jHQ/BV1U
6efclBXKgWoEhd044dEfuH2EwX3oBt2G0z5m1mQuNxUuChs4SAIqkeHZThuMK1i8C9JKCkDOEQSa
zZIDwY1swyQrH4sKLJXs2bbL6Wctu4uN5Aqo5hLb0f/0TGq0OWqlDVRwpMULbRETxc4RPFnPZF4n
DoqIuN+KFKbg/bMrqRuv+7n7KNxb2+incWS4dHnjbxxlv6cRcampGRurfgab2MhsTbcTHp5PjqHB
07ttvEcvcXDd0Fjd90SuPf5QCc0+qRK1mQxiAlIHkU6GPIYQyBChIucLVHsbl4iUtV72soGOoBf+
HBcWHZrcEm/NKnHLa9F5t2LkFogC/TIXw7O9zOXCu8ymiNdoCYiHGJwvfkED+D4FCQ0SMbHyLUwZ
7mV7HbO2Va24jb78mY3ctmSnvPkDKv65SIiJnitzXcYK7jTIE14MQaCdHM81x4OdW2EfqvjMHRd1
KfihXaf1OZQ28UZh8dp5VbyF2qY3XpID1GNdJIrcKw9zeG7B4nKHszHQ3Ms4hEdx1kUMeOzFJhfj
pSDGyrXL9tGe5Y8pH54tXxLMEKJHTmFthzScwq0mmKyFI/aalO65753qwOGbXI8h/iJbQOy5Soaz
IQVNbMg4Tpmc7LoHCVTFj2ENh0+huFtDy3M3bgYpxonKH/Gir5rrJN0XxtaMrZuiOexNsVrbY/YW
s5RuTHI3xxlfQU3dTpnZ3qxnYhErUoE6giP2CPfLVd1ALvDietpMNhapFORp5Dyarf1SDJ658r/d
z+Quw34owNxrfy+RX+zCfGzWmXMmN4IpU9ifxNgUG6ssn1KPMqww5KGKiHObejhEGemx8SRvVjyV
9BirTY19hLAm/Qn9C/8Ybmlut+QF5fWpdnW90x5YOq+baDsoGQJf7H6DRnnRRaLXo90BP4rVfqzy
k1AuUEKRXlXGKMpvcghzsh+5P5uRCYyYWGNdBbTcotLb5gH0JottnkCHsYi/TahAOwgPpKeVAJms
c+Djq4uNpqRtuzEl+61+dL+4hoFGPmQmN8KUjVbIwaR2Om59j/t/UsTa5ilOgXJJzeAJVY1IZq4E
OUgpS0BvazSzxCCsE59xCflRNS3jS0kk2nG1MmNNSk5qbjR+Zc58gmJoYopDNDa7wZ/qc2S1KI9C
zYo07khK6PeSIjl9YhQWELs3RUeYZpf629aHDQ+T42tLnxm25EDNskfEiJFhU8g4hZZWHHyUjxvf
j5rDQG+wNQlObAcAJSEts0GLQ2kAYm5YYTZdFJBFX6FMM3CPxVg1tpYRfO/blOHERV27y7MjB9l3
oo5pE0UfTuMfuQez/X2lKxxgXigF1p2HPSMYQ5cS8pzuQ+oETGdqHxTF1a5dm7C9CB9x6By0otXL
qrAfDbKDRhsZg6dXThC+ZUGd76a+/Z7VRrCbwjza5Hb6rcw6tXWyL7VXEI8HIxM9NpuiLg73LoFr
9EVfwRPFO05vRF3H/aM3tW9KgkmecriZURyVGz8YN/hKuJ/IAZAj0vSiYJtu4aMoLAbBvGwpCRqH
yqbVSXB8QIZh3Qo7DVZyYptusE0WMSbJqcrelwXzV3UJomxIhk3M/oduNvM1IgVk3J97YWNGIuXN
WzYFqU9OkYXrsUT1uSGk4L3zyNzs4d6ZQ8okGEdqf9+2ppGzDSvQTFZLQinxMQGnmaTvCNjMh08j
3aK16as9jHheqcMHNBjICbxxfb8msyNfQUN+Yk76XNL7v291u4RjprShEreQJW3J5i0Nu6u1akr7
Z0eXZtWY9buq9stOuQzsG7ZvmvQEIXiF2QP/hr0ZG18FcweTINnyQQhR2SGAij/K5k2nTfIxN8TO
9wtsOcyCJyMjBVQV/KgaSklvm5AEtnZNwUYjF+nGqmV8MDYOquhzhAeAgymaT7KqXUJ1e3Cos8Pu
QmrOd3lgbIOIRr/fFiuDIM/M4GNE6slGeam16OUqRBINqY79t6BNADeaN5E0Bg2d9N12uf6IDzhx
ck4zPJUcaz6xLkEkmXEi2dsFF7cEtNOPl9kXL7n0LqSQf1QuNpSkg8ldX8pgucXEfBOs01AyiUdM
KqJ2df0ilmPIMKaviI3rg4HEYmfJdt54LaLUvqDrTRcvROe4DeLi6+RehM350idgKV0iOzmuhJKj
KeI3tnspD7+2VF0Bp4Z5DrwCKXHmtKraYI2tY9lzAuLt1DcbiIEL3wOp9K8RGuoWa4SaT/j+MAwG
I/YJPuvlZWtJtk5JA6y3OC2gYDjYjvnkDQ4CKro9ay+eEOt6/kucKRpSrNRW3l+dXAEGjxDROsPV
GaYTtJmD0D4Xnp09B7RdHscfhlLjNtH9Na3Z9+RZCKGxfPRKNGh4JUlfs2/3z0DHebAFCk8w9/Ia
lnm1KJezxXI+NqPps0uUiM6XNnITT1tJUBZJpYSa30/JTobY1zcucBk5mpgUq2fuQ6tH33x/EXYL
Fms52hZe/rhsprhObMSXw2qVzCct3nwItoj6J/T/9tmruSdaMT3XRnH2/emUpd2TTRkCQxVoH/5n
WvAvll+91D9E2H8fyjfkmXgegOAmjJHCiT4pSnqO7R1KLb9VuLVWFSQ8a2azO/nxO2h6GuYhW7Lg
8738dn/x1rLmVC7j1c4pVCQsUlZsf3ResRlK/qcBE5uqh36g8rycd0ukRQx4oiYuQU4txRpPMree
R2uB8Dnjo4MOC13Vk9EDnc+hhDJhaAROsBtSk9nGHy2MeA7hbMuxzag56MisPbPRYBPMWU9Ldlb1
y72aXIfMdI34ZkiP4pnN8TJ1p9OyLtsdDd65+Nn03NPLob4v2bJr4qRAmauz6yJy8roIpVMJmJc4
DrYYioy5+cYI5n+ETrzNw72F9Pl+185Ldaw2s9+qrlsUixwjpFOfql832k5i09Dtt3TkALJMtNXn
Iu5/a+r+ukwly6cazfrgleJ9hLuZWD+SIoXki1oD0jHTjPE0IacyVTlt5pi3vZQgEEYNlCLHq/Bf
0e7+qMlGLaiqNJ4dsqojhWHKmJdr0gfP4zx+Wd6mtyiQlkmx6ryLkBQzfYPPfilc6pYoaHatLCRv
NndH7VGoGFw33Y45K9e9N+B0NX3tbuRdoOFZG9Z8q432Y6yyK4rH3TyAoY+4/Uc26iuAjhAgy8WY
l34k1hSumtY+JiZFr774MnkodN2Mc8dS8BFh9DG5VDU8ZFzoY4wHWj17i02ivwzt+0NMggaKijgv
F3Z73CJgig7wJi/jyBBsaxpMNCy23jB+8j1w1ffCQvSaCZzsgY1rrx4YeGHMAbxTebuuGODWtCtt
4M3LTkBrizggQZ0dO8Itz5pfFQ9H5e9Foy99Zu96aieeWM7WjEobmGtrkJ3UUpwb7+WzZB+rheUr
g8ehq3jjzOqKi5MQErS8xbEZvlM83NbNsM00yhdtsfHLrZwEHevxfj90AT5wr+FkT34h5BbonTlJ
13PHWaiGbs85ENgzWYzys+PZB9lhaaBBwO3X+q9O0HM2XI7aAZaf0cmOFjXGvuTMNo0ZKGAG9HK8
Z73H+fvhhUzcIpu3euBY5EkscWh/s2HcT5XtbA2K/yBZ3XAdQfqslh21oAp7P2mFS6kMZMNqKiqi
A7pcbog2wgqI1+1eI80R4bkYyFDIngeD02oSMRt4Ibu3QrnrvsLy0kV8IFDvSSWaUfkx6aocyVRE
VhTHU2MdWANJsGO0rxcfZKPIEK6n+KX1arVPHvAnFrsmzYyNxQGZgLbnCLUMod2E2wTtxU743TXT
a5+84ZcmVW3hfGYi+61oeutyP3sWs7eNExltMhwt687P35puOsNKYpUKND7VLrfWNFzfYdewY7iE
jnvBmPBxr9IYBm+6yeJNTS4Fk7iURL+aa0HkEC6F4ddix1Yx3cKQAODL0VgJGwh0wvZ08n/zgRfx
cXId88Bd2ITyJ+IDfmVusFJGxLMtBbGqohqNMImjgUKwlLFHXhXqU5lgb1qmkmnpBVRIcleRVXx2
R+9Dj4SlSnJ7SqoIsRN9JNWnfGIJSWYqSnP5pZ27p8rg6B3g78M9IJhQWd6ckGB3DnlYjTkzFw6j
+r62pR7b6M73ftbYH1dLsXpeSlMw5flwnRRnYflElWFFszpfea0GnKGA8rMhsUXCmgXnvuljigbE
bEr9eL+XW8PmjFrNT/fd3P2NsvWaNpVwmZs55FGZzVHf8c47fqlLAHRox8RB1NdWVt8Bn8h9Vj9a
E45twXa7ogkQhNk3mK5y40QO4QOJ9asm4Lnsrof6oSxwGCyjfkyvNYR3tsCwNhkh+7aYvhoBe5XK
jy+zeh78EHN0FCCzzjiHdp5dHPVjy1rKVNrYhELnmPES/LJkIkjyQ4Jm+i1w/M+kM1Y7jud7EZKz
jmEHbZnKv1R1dwwrMuOQ8oxIaicB4JkouHVU/6gyw9tF4gnm+YNhVl/nUPrryeesG3TtGXVthSfb
xxXgJf1GTNlpsGP7cTR7/TKZ+VuOmtrIxXgADyEqQ+1mMV4rFRlbAOsKeSEqH0geYq1Lo7m1824e
xbEMWhwDs1OfLVJanoLSPeXUHvRok3zVY99JCbhFlkRym01moKcl6ulQQ0aps3aXWWwbEj0+tbFj
noERkfkezURm0ZmrggAnQDK8NtrxHnIU9APbbY5H7yii3U0g3wQBhSJvV35bGd+6Ui010hAnbyXV
tjLTz/kS9zQswU9WMNh7nGOfinsqlBTm1VuCoopFLUOYA8H0y4OYl0ApkqVCm7Cp+wPMOv+ov5bg
S46MBe/3B0FEVZcsaVWkyFHoKIiw6smygmKHEnV58DLtHQV3zrBEX7XwH46CNKxsicWalnysJSgr
WiKzmkUq5UXMNNbCfxpMZrtgCdnylritNst+tKZhH3Vufi2WSC6SxQjninDS3qmf94c4Db6qJczL
doj6Gpeorz8e7j9LliCwaEkEIxlsWiLCuJruEb+Ie7x/9ZdvnYigsRDzI76+4uS6etx6CqWxUSTm
8Y+HihhgCooVXtM6oIRTj3GLN65hY1BtBSmIsCFT2K9RPeAH95kFnPichs5LPmBeGxSqN2fE8Yav
M1+0RfcHvUiKmna5ryj4b//4C/z5yTbDO0iN3rGO9wfK/favr8jSIxhmXv7GH5bapGm73K1x/Qnl
Gc29yry2YCWuZZ2Eu7SgNBgF3kNUFP45teM3x2vqs9t1DQfHOD8YmRke+ZSuZUcS82hWL6bXnPnr
8eJZGqg+Ut0HlfWaQmSBS1iqAp5l4zwLy7CfQcpWW48Axq1CULbpMAztXHYETDqTamn+yo4BtXxL
ob3+NPAc9+/GQVj4/0Zjgwhe7rXm5YTDVF1nJ6+uk+v6lMapU9x/5nMM65T2PrnG05ia5fNcXyiK
TXij46+uWWZP8WbkaOg5lIB6qvuzm7osRFznFmEm5e/lS1FEv1ngjbee3zocASzneP/qLuz6089M
r931oftF4gUhq4og08H2vxomQcqjSusTHN/wlIvVqOLx2C8P969IDn2hcDav2gVA5LfmCO8m+0ho
tG/TBdtz/9H9wUzV799WDbGnuFCyLZNe9mDTZ7CpSZI2940X+Jz2jHK7RP8N8/QyPasu6Ok28SCn
6QfLkYs8bw5eJntfDs2LMLpV0JTTQbrO1l7uYpJNvGM3KXOv3eSMJDFk+AVkMqLhp+KOf9DiJzbM
Z+4nc9uNF1836Uk4lMOdRhFkzlSziTC2rsZmO3VW+Et+18aNQemuctdDbFoPbkzEe6KPfepJc31X
6d2j6kpI4HGql6TLOoGkksKQr2ySIkzOlHh97QsmxS2tRPsQdLvKT+UucNoT/xZmk9crwApMXB6u
qF2SQwdMuuiUZmQKxTNmpX5eEhfI66trnnvau7h4fukY78K/ELIDqsfldZnS7VetDJMtpYiRTPEY
/+BM5MX9q/tD4Da/fxuLygbRLFk59QOi5GmfAe44Rp7LkwzR71/dfybCtyEM5geqx1gLgpHyeBTP
OMUrkHZ2ILutbQgX4XX7bbK4rEQVn/Akfaqi+EsW1YT7jM0mqprpYIXdm00UFerPVTThrE4ZzBQe
BoKkY3m0tTOukd9WoBgERTovfHA58hQZVP24Mr8H0t3jBmgT8xCV4zdVV7dZdJ/TkR0j4soDtluO
lexDjpPNFj6cnDeRDPTnYsBNMzgTE77HtjUM6h7uN1Dk1Al6XLFsyrsmIxYotKvthwPwJ7agsgyD
FA/RZKN79JGRWaSYen61KdOgwYjcfklE/r315HcOJoAu/XYldPh9rIP3yW3Wo99eixATXzkL+iHj
LsSztLwB08b/va5wanMYIv0xZa+XTGxutYSlgvLitYuGDUWWNYY5wsRhepJMHgW1WlsEz5Diuksb
71ucOV+bmV/SzNGHHFnmBh2v44hSoyXyz2EVEs8YyVdbhd8dv/vuFGTC1M9x6o3IfNnBQe2x13Pe
fBmM9Dw7xxlu79q06fd6ebMT83+zd2a7cWNZl36VRt0zcUgeTkBXX0SQMWmWbXm4IWRLInk4z8PT
90c6M5121V/1F9B90UADRoAha4oQeXj23mt9i0h6MXfGdV4mn1iFblIRN2eNWPHMqauj0ff3Rl3l
8Fv6GdwG+RmAfAJzCFv6w9zgFhJZmMURIfIwFdYYsJttSCKmA84o6k0Zw/S9y7OiQIpSXK0vI14L
gUy9HxxoEwgS2VFn27wu9Dpjr8pTHjZYYIYztmpKtbWjp7zobW0FTVtBJeiwuHmx74yQJC18g8oa
nxoPd7wFTEUhtxBdSAFJvgWFjqFRt+CvoUHiNPcpJlzTTp8TT7yDhUXwT0TN7ObdPnEgxwz0BUg2
pIWElKCnLZQl2bNRu9ruJGvvOyyRSEniG/+JtGll+v2sL/IEVQGyJiyBhqnLX/RF7bJEsm9pX5ml
hbWIWqXSRRzo2PkmZiROlX9lpxdSxmB8znP6E2uryWOghvKfUBFlBS27bhoUWD3ztTLY3sqINqN0
/cwcz5FBOcuWZ20Lt7eTspky43TY9SH1dkXSGdlStslJ0Cv2hMI5JaVV7Ua6PaWy9UNbf7ZdrP6W
0vagT2gdZIeF5ZotPzHwvXZtI2P51yIkfRV0/aSPW98UNKQ61IhV//irLo+w5NmlJXJqcv2pR06E
2Yu+E79SMrk3unO1jNjgG3+aetf/1z/b+Cc/Wxe2wQ/VEUB5Ap3sXwVfrRysnFZ/ht2OiXceUn/x
g/T4yaLNoBnWbQnX3kYtMk/6k+tgzR3Hy1qFMRYlqyuaKcXFjn0EI+Xupsm8M4kg/06WZv+DKMwT
unAsz3UF4EeGhj//lkUzFam0U04b/FcMaikQXQBoO5Zhisl5ba8V5JFUdu/tIg9dFZKxekzfVjFH
kvBXzAumI33mHkoqYrQGz0jB6alnqD+dsnhWTf6c0SrknDhIg01ZpOIvZZuwub3fJIiRWOv2tR3Y
1fK2/qRmUuYmkDrfdRqUCW8Mgm2fEGf83hTyBhTwo+KGGy3YXtffkqgfA1YNo7ipyW4mJU/jTGBK
bg2Pcx6/JsV499mzMbZTsNHnebab8TFr2mEvp4/G2mRMbCyzBfvb+LlcGD02WJOyKT796zNCN/9B
HMubbenGyr50BLSKXxRxWNlKzaX1gfU5tXAUygCNKtXvqjdp1pVMtqsqKscDuKCBwPmc+4AnjVt9
kAcbvy+3AzrKrpOwM86q9go1+XhqB+2YrXfuGXjIYckzB3JdRP+EIJ1HGTIAJhv+emk9wl/E8pYv
2sDi1pUHu54BCq1/k5iOhRnF+zx+jloNIZxOvzrhT7cOFIuEJpkaWfsbahSBRmVn5uy6DBqipjJO
FbFRmMh2OBbpuXELDVR3P8YMplJ9XK212SdnoSJmpv2cGxVCoaXfVzMrTxM6XzCfsytc/z/OeNjm
rb32mqmxOtBz0PSuClTRfcPuv7br89xgp2AGGS4mUhueexwX+9wURzfGWgUlOSiiATSv6ayjkQQQ
VyE+sNGjX0XHR9KaS43mWqPJhYaBV2153ePWa6+08lY66ZnQk9fS4PQpCpBSZWh91oEwJaEk71Wl
FFgCXVlL/mDDuBen23jUcgNcp8LGxbiE8HhVnatnw1QzfhIEpWlmPVmrx6sRl6gcv8qRYCq7OGDW
vjHx7lWrSMBOuE80nn2C5/glyrnO11+1PuOEf9XG6bFPy4HULohsgOUQA/TTkxlaiDVqAg/HDshw
2X74N6frP7mjYAuydYETwPKs1QPw1wUsAm6hpNamJ3N9yevdwOFj7OG8F627KhxF0RrTXWL4jAV+
Hd6tt9dyVdLJVUZVd9m/0e/+o+LbMz1uEti2uYpYW3/5lbrZHu0q0ZNTZkWfsQves30+r61vIBZo
EWfIqryP5Tg8rdKr3M2eQ1F/RK/+b96bf7K4mxBxeXdMRyKJ/PVK7jHQhXZRJqcuniqUN1xV/U4o
8mhRtnR7lOLfGkq1YbG+2Q3zF1xbN+3a37BX/Rh6ClhOpH/lofseD9h7Q8ZzQCeMyLVq+jdKXO8f
ZPKeFKw5KOQ9XTflrzpcNtjkSmAdPE2pCn2NKTrKCl8MAKXckLw5j6c76D/OGg9n4tu/IsJmvDgC
TqnBF9Kgvp7TZAx68qMC9BPO3li7UQkMTdeEuUWflUi3FmFe2XtPOxLD8kBgbrzwDmm7avBaWGHT
h3xWJaA5VLFGjms+TKXvaZb35FELGeLRaN5padYEW0880hLuPs1yMlLTp9PnwYSlsZZ9hNKVngBX
9kHVJzGhHSRioqz8gD/9YOferR3Py40HISeZmVto5uhHsrIvquGyMWvoQ4auE7/uaR+bqs0w0w40
Vz3xac4Q62omXLLe36SixI7vXU97HzPAFdwjMNPfDzYL8lIU77wYbVRk5rOfm9rZE9Z90UdvxKP3
R9s8geZvTuRd0dAuJ5DsRNsCEauva6+qHrO5oDhNWa3yuZtOTZK8dmNSft99/P9Y8vdz9fr3vz2/
5OAdk7Zrkm/dTwYnNr7o2v80BfxDLPkNgrPX9tdM8u9f9bstyvV+k4BVHYtsptXNsQaP/+6L8pzN
4STwPgnaMZbNz/qRSW7SPrDYaeICMbjcfmSSm79JzzMtTzeFa3l85//EF8WP+XlXKzxEVIJUIMfg
9xPGtuv9i5XAjFMv7yTXaSG0MgYyVzkDF24pSWEMZnJpicqrOvM1nGL84hUlCKciqOfYeV8rqMZv
jm6O1ouI7VL7IEO7dp9GGi7tWzTjQ3peHHPQXgblUrSqBS8nobTtyjgduCZrBP96jVTb0ZRfMqxo
3zWWMzMpstr2KTEYDQcsg3F/muquTk9xxH3ygK10CL9ZMKLgDTFTxLUdDxkh4y44lHDUIGoPpUZ3
XsIbia97z6tJDi9wMOMXiefqDgJSaBJ94FqkrbP2rgmnRsQq1mfFF+oiTduhB09tZij4tfceNzQJ
WJe8NnFE36e/GvOUwmBpyaLZT3GU42ivp46kW27DLUP+vrWv56xPh/iuL5D+acHYZV7b8tPULNpz
HFmAnHKVWYn+jHwojc7IJXFxiDYTzo4tMeHMY5yPzZHEo0cI3gVWTiz93BAdHXrpbFTaoSnD9KvR
jgj84TBk8U2HHBW/AGR+ozkJKbP8CPVtmtjr2F74uchhIh9E2C4VI3kTx+qc6FB5x8lU/uDlFnMx
25m9+57Qv/GDObq1+Y5P9KoXO57iD5E3Zt8QHC/gp9K6TX3VNBVZRRbl0h43ePcFn0GP9sAbw9sc
UNMeiq75vtAtsJQ60SdBreglYlInsRMxK2CsVBrygaRoDMA6M/SavWLJgLmtQ+dD71TheCiGqpse
PCxAkD41pcD5GbPQL03DS40QpYCH8vXWAOkrF8SH98vUWmAd7JmE16ZuQaoxoWaIhGCFKPAYGlI7
I7MZinumVpqLgG00W1SJy5hy78W3X7DJJHSJzOKGWHVU1lGiXeWRbbI+G7aAd1ZVmPmIjBvYkPVe
O3JrNhzmPoocFguFaaZZQSjaPLqNUDEYJ5W06w3FsFvyTqtBf6dkZajjmFpjfZN1bRTdaFM0OU+F
pXnGaa4psC4hK4op931kg7cPElHxV0EQkrbjrT3SPzfmWgW2MSSXdIm0T5XM53eDY5qPetNCXg6B
aLapHO+FM0fXXAFqX3WWdafjc4t5nVnykjEBfK81bDrHwoiPljEmX+vBjtCLGdYVqKaK+44kJp6W
xtGoyBx0NN7mxUWMvVtE0aBG7Mwr2egAQKNa7LmZmXdaumi+l2jTezC5xhGxXnmVO7VzPcUC1Vw4
op7QacGFtczPjRWN7+w6Cn2gK/M+V7o6Rb1pnEUYWU9irgkKib3EuiX/91XmI8KVNmtuMc/LB7aG
RGAO9FBJLC0eqmKIeD8IZKd72D7gcei/DplenXuRmO9i5IsJkUBOfOOSKhhgYbCP9Gz0T3nRJicT
8SdEAy6VjHHBAfZieUrd1YSek7R8apMIAzIjkaDR7OgaET8Sp7rUFTfg1r1rFlV8KSapghp//j1Y
NOfYNypk1EU7m36+G8A0b06MctuT7KvigVk8fECna25MTsXjoDEAA1Rk3Q8y1J6NZJ74VmWF3aTq
7l2cZgekFvMhcxQUChVlZ1uhQQ1jdoeWRRo6MEoDXlcs89uUtjNBfUq85UIV75o+b9d4gNjb2avJ
ljlGbpwpDbWPolramw47J8OwebYHDENpBRgscx68IUQgOE+Rb5i540cmSn3IvoyIS0MuJMmTDGkK
gIiG4jLvdQyC+LtJwgpNHaVEiMqpmyvIjZGBip7y/ZjmzOrc1mIulddwd5LeAeREm+9brxuKM0Sw
3Io+focmwL5tJqu9BQ1YBiF/n5ORVNY5zNPpbFSddpCp0g7Moc1LnejrhBFWrEs//EZTRsbdCgK6
20U9X+s5fhEiUW1G4r/TpU6uBaXUIcdoFDjQVo+jSzcABSw0Hsdubt2mM3wGJDH6tmy+iXuiDgwD
UnC9TNOxUxoEmJK9KF60bq9yrjFb2tBDuJSOfSxJsM7R5rptrwBWwIVkQ1/fkMUkjniEpocwF80t
7wGBBnAe1TFFiHSk64R8udJxR82LEXihSyZsU6NWMJbqIOCr+0Uj44MW6cW5NlDaAIDsbp256hlY
zP0FyuVa71oosVk3gylyTKQWg35a7CG86fVoOMwm+hluCGhBuaIPMiKOr66qch9Kkd50c2O80JRt
bi3VMttyLCb5bpkfXSZp+4ocdV/LUfa57jidtTSRgcL9iP4WWo7p9PzF53k4x7AaT0XeF1Cz0f8y
yhEk9yjvo+Pk9oe0cY07DcuMzw3TOY4eqYA58fA0qdLU5/JmEe3mMMg67hbA5wgUlqb7FksRXUEy
SA/aojWPrjuvkcG9HqixRamLzA4t1mLCdndpRM42pCYE4BfiuRtfDf1459LaCMhJHG51Vo7jEqo0
yBwImss0REcl6f8XNFiDXGAStUi7AHKFG+WURLjukiJSl6GtIHdSl4LONns/hpfvTx7p5mAOOR36
ATnOko3LVVTa2XrDFUHtgMPLbYRblm4v516NIWk4+rSHzKN8x1Mw7HSujFwWMzMXJMxT4XEOJ01z
APdVIAgF+VYpKgCCfdYbyFhezdzvfB1Uyn6qdM7SHLBiNpGVnKrFA+FlkQKsBsE9FNzydTL3/aOm
0R4FsFScFr20z92cdIBOGOqE5DHuo4ZlpjVBTjkeCW6Wh/kpKeyemcA6FZJz2j6XTVX7SgwSUuRk
SoQ1/ejstbqKH2j2VOfMdWM0PW7bfKx64qXMcaluJf2W7JBKil1foccxSDjBBXgzJbLTfcFMASOb
brvWadJh4F+7vElYu2pq1veTXCo4FGjEOl821XjDTT0rgVTFbOJsiXtzl9dGnxyU9HTioJHMzBZI
oSbqtRk+m+PKr9EySIOCeNva/5+ugo6v5e1z/tr+z/Ubf0O13UAK6/7Xz0/b78/pxq81xU9Pgg3a
8NC/Ihp7bfuML/3et18/87/7n//j9b+FfjBcG5/tf13f3L5+bZ7blMbK9+93fvn73+iTrF/0e3nj
Wb8xHkB1KPGLw4NY/+uPdCAhfxOWY9HVAL5Aw5wa5o/yxvxNCNNwBcACG4P7X7EP4j8pZ3TD+cUo
zJAR0JcucYsL07b41X5uNAGY0cQcxqQuD7IDs4/3rrnZsmLCNd9iO/rx8J9/LFr5yt8j+/71t2HN
1g4lsXiwPnUzVyjm+cqyXmM2t6+kwAKF7yRyrtgJhdlDmHGZZx4NTYchHdw8OFJj8z4en0q3NGAE
jU4wMCNCP69/zjWDogG5sbKy/lIUzccVk+8cFKKenXyGJ1gEJYWWRSfdtPvhuGZuo/YmuM+r3odu
/KnqFVOEfN53mvmhQ4SQt3V/bxH5hWKd5XRkyH0Ji+EmU9j/iuacsaMD19qQYY+X6VKNztmgxXiI
Q8Q8VblinkN6ujOc1yh/cjz7eRxp60qig/yeEPlqtp2LJUYEs4b2Ocf4uMs7Tz/3q5qvN1/0juUb
o0XBz2Fnb8BXm7Q1e7688cB07NNSMnp3nf5O4Jg+dAlmNRv5AJECGEJ0HGntwVFuv1epZAJQFU+G
ik6tbfVndoxvo4wlKRDFu1SoYdf3Xu+HaZYfQLXH7lTsKjN7og2jAselMIHFW1ICEW82IKMnx25X
WZp1KMbithgyb+chNCmSKTsWSKxifOTDqmyTChoiBsRrx3KxEZG8UNpuHQzN+8K2X7rIE0ilRXcz
Jwh0R9TwTVzHR8RDS06MWmN6H5GHvVsQ3B6kxCng5A8okD4PJWNsydZ6D2ONuqZH9ug12JW1oT1P
KeB7BeCrBjoGU+LbgAUJFTLnQaLLL8rjBhuOFbQ0+0kgRT+UKD0pjpvV2ElPPQbJyGzS15yI4GL9
NmzEdZtNGBflQupCBa9wrrnLRFTt8IOF9zzYOi++io1DOJe7plqJVeJbOQwrGv5Zc2LEWCKHTGRD
QWvS+todstyno4DdIkXm1JOO0yVldVflno2dRmmc0jF+KlveLRPG4Nzqrxwzp0buzHOf4C0f2KkF
kV0+FSXD8B6HyaEfhvGATO1s52Q21HkgkSjsjcV6nMA7M4egAM1iSfXLpgENwKWqm3xvgwbnbIOq
35eEnec2xEhhxLfgrShCM+2k2+i8+VVjzBPO16zJv9IV8UtZD7tBOo+qy14Fps19bJ2Rf9u0GOfq
osnnwiF+x2kTKxiM+dobrTNd2Rc1TFTEBAERCE0wQOlPaeY+6CnOaFSBaZwGQp++EsX9ma1ic7LS
BV1+Vzy7YKj2LdITzTQ/YDJAKDfyt9KM2mIicqV5Xye9ereur5gSpMcfDSjUUNyQsTOdup4c85Dh
tzZKcSymsLrqwuTNTvNHlsdgwd92LEl8gn7oAUyjihhjerdjIHvzvVFU7wmdCXGnEhq/Rpl+f3Cw
AOXyY5LPva8S41419kPaaZ6vwrjGdogiQ+9dAUn9qJg83jvpsAItDdjOAgih1+8b0mCmck0jUVPq
NwWCeEB+ykzfQ8n9pri6pLYcWADolj1qzInMPkfnosurWgvMJfm4DbKWjv6RqkdC2tvsKkMO7SeM
75AIWjSi6JuP87VaRoQq5ssSDfLGzKfbKQk5NYz61INMiLrpnsE1xNOodU44U+Hvph9mrQI85lSm
n3jWTeS4X51aAL5ml+Km6kTfxNkp230sE8iEUcacewRdZ/VYAC3zTjAD3inGhkGUUjQA5+QSo9Xw
kAxjcRfWpO10qCpq9naG+iy9Ad6/iadYY2YtqDMZMVj7WFaIrt3w0LoLTOzltcqtk802llKVPSrT
4S/YTfZtf0MpqurG9CuJBbCacYvGuQXqC912A5a20YmHJZKerCorvzWb5FG3abLPLmk2fWP5zaJ9
7aVLp56t5H71qwJvSxLfGPqEHp9HlJ4fDlrEJIiRf2fSMnAk4FFttoN4gjk69EDLYnEwlhgnaC9p
AKnwsF5a09KP1/TN5iBVL0YuzqElL81i4Ne16YIj93ytx+ETCxIfVcPB6/XrMi5fqnK842Zw3URu
hiSbRTeW2QNWy47wtmtPYdFqxrfEMLJdkTevMa6TXReOK2LlbQ4pg4jleq+6tjoNPbYhnVB3jBJv
auqmvea6GFgdeY3q6FOBJi51kozbHm5B29Y5y1U20TJx35aOVnwRIz8gP/fcdsNJoUHLNWTSuoek
p8+sO+i/9q2JfAXlelzexFL/SivrsZnn6y4a+3M8zMX1ECK3jVBRG9mT3oE7L1JzOHaFx1KbzPdu
WHyoBS67UFF6WqsgfLEho4b5srOrfAdT54aQQdRUFRfy6JupNQVlN5FXnr96SUGYVY37GEXUnmBc
dNFcy0C8P2PAFIh+zeewDtE3870jp3+rPFJWDJlcl529MLtNHmbsnUYEhB07llxqcHIZWQez/WZl
k3NwTVTGgzH4YdzwNlnOI98SqTuZK/An1H0ikIvqRnSdjrV2PfTxlahom9V57JE5PFFBUQ2nMww3
iBOgWB/Hil1G2TY+LQQY6dlqu+d6gjyNQCkph9seGaNf6fprjS0d/ksF47n6BKk12Q+qePMGfd+O
oj52bOn26GrjnddFp6HFpEHi0EhtlOxFg/dVNsxXGcq6e13L/bTVcWjVDOdtFrYoT66SqNQOSYrL
jCahwS+M8nK4Zx+JemqKE98rUEKZLMdByzAc0/Nz2GHwcsuWprI5vgJ/10vn1Baph1BZ+0yCUEJN
7fQQe11712U0yIbG83gxZufXkyz3WVp/1bN1i+d2gKzslNJ4DT1375A3jXukmJ7fRyJwbE33+1x6
vvSWI6bM7mRi5Jg70e3BfZPMkbbNzpXkK80K2KIJnIT3T+2VW7/2dAdhMmABdAjRwGBeUSfNegzj
3eREqYmakaamjjgJyhvcDTtaZg6mW/KTxKTi3WDmr85sptcYVViLTmJMXgr+ktgfZvZX+XjGXwtF
KYPMDx8bK4IDcdy1IkSTGmmKtkZIWD1bx3FZ82oiBzNBClSWn+uNiyT2Fsi6EIXht2OBm1wy4bcm
8aC1ZrWTNQyRhjSb46Dix4Kc5WtLQx5I95GtrN3fcA6wB8nO9SLwLETgKun2vTht+rIo8bVtnHdh
PCFqgw1Mj6//UseLG8wYri4N036gMUYcWNb8QasIyrGLfLppaEzT8kVNV846XWeyo4YXOXlYS+Kc
ALAFVwY5CztymY7cw8bATkCVmv03/FnWnedgsvLM7mhX2vs8d6sHSzHVt85kFTF2KJriEHnuTV0y
isNfpPZLVA2+6Rb0SM2IkCpA+XTwauzCTuNnNQ3mjECfmGyNO6sQ4xHymmIRwB7XLOzpI1QW77XJ
ukMVcQv7OzoxmoVjn0kP2sPeEGF5iLGEsiB2ya0qAUQuyA72cMr1i63lMNYrnYu3ZLzDsDD2TRsX
hyoQ4uvY4a+hoQ+HIa1fxSq9benrXG1HvTHemRbSU0MjWKikU76bnHFmt0DHH/nBR23ONfrY87W0
eus2driwLfLuZjX355Hb5k6RNHGkf6BhPVW3U56aZ8ddt+2Oh7TVZCtnlOTSaFF4M+vQ4dVQWYfR
ItRNknjJjeK6aZ3uiuyb5NSGy8OshpDRc+jsRuFcJgfBZUrjgDhF5xFfAIxhIEbnUNX4pFzzHgI6
yJgZbTD50IGhnGBm3jTMwrzqq0ndoDK/yVlIejQtbbmI+6lGi60TxoVN4HOXQKsVMgxP5Cq9r9vF
vcqr+p3lVT7tb+dk5I+tcJf7hfzzoAYQc3ALvJeeVxYMoW17r0ToHEZ3oSFla+9ETjwKg+qQoQZZ
T5nQP3ZGgHFDkoKQj7ejUZR3xXgdkcO1X1w2p2uW3QX9BqjPVRK7PfzyMTfNSNBhxxEKiKAV4Nl8
h1yHwYW28kq3j4rK8ZFRwmpfeaf2xDxeZAVA9B/PGRwlZxuLFNNI5L5DPtcBmpU3RZYbJ+2fIUtl
HhGyZA7GFQ7G56Qze3pVa+KRtnJaPS9fDwWM1u/Pu/o5qswlsNcQcZ2UrIwKKaO7ZsV+Ezv1ZfuP
7SExa18bov7U46samCoM1slS6d6Z8hHGeUTCSb7l1G+HA5mqqA7bj/EaRUVjs/jLw7giSLePQXF5
qKVFaFQbArKICrzWK+R3+x7bg2BhpwBxVvHtXz8+NDUs4yEmHHGN+N6+W6gJ8sW3wx8f9GRyImJz
PuLiKi6CfcGFvVY477dDEmuWc6SjYs24GuKtd9AZfxyGa8QmyVbTAfDPXbfGylN4aEvQtZN9nOgf
bE4SD0MebxfkhMocdLHfnB1FIda4z9UKgq6o3zl9THNyxeNuD9r6cuzrtLZig843O8ZQeNhmgO56
659qO5pyc9EDOCYmd+1Ls6ZQbbFT21ElrAGv0OR86lnB4QKI6rKFTZSMosoTSaL7KPTEifsCeWNr
snhaYFbZbc+NldTK/mTBsWHupzUtdwu/2o7IXybvhFYwmJbm0q4P21HWdOSRGtPngWQSTl0f9x4s
Ax1Y7XYGbkeJm/C6h6mYAUsQK7edbahVPR22La+eP9J6IlYrjZuE+WR9xd16qvWeNSGjzrNjrHTS
2dcwtO1hy0bDhU4WAglv5L1gkxpkdVkWB2McZSjauQ+4T1JO/KL4PSSNnOLqsj0lhoh2rtm/kE3d
HTxCX+vORDb9PRVNlPEfh+uZOse085m4o3LU6uLiRRrnQrsebs+3h+3pojEwt5rCK677nDJ8TYa/
0KO+pogLD9uJo1EyEHaQf4qZvSPTXl/B9oK214LMq9TTC7MWlDVzEeMlhedYXVgmqotCPXS0cS3U
9dJCYXbaS5N4CE1cuYbwGI+WJAgHgxa5sqrsOuoAHlIuFL8p8a8xMyOceX3gmv79aLY7XsuP59t/
i+2D8PfGwJupkf/8OrAMYgm25x2a4ebTL99tac383IpXeJe8tloScvL9ELUzgGW9Z2+yflAN9J/z
JmGd//GZQwuIe1oftqPtE4eJ+zDdm3kfCU4JQyH6sez8tD0THifNduSZzSfMXCuTnM9qUlptgYhQ
cNPYtvxKK5jVlANODraz37/CWo9+eWrrxdGzWVVGlyJ19+Pbm2YLCEuietze2+1t9Vze/u3p9jCu
b/qPp798Soye/0RCt+NbFi+fNhOnYUnAUqBFjX1yaHhSZpNPUMYsnpNej/TPyJfYbenaDhaB3w/r
mRgMR9kHb7ovZ2s4Q3YuLuG2OH3PXd4OaePW/oKBfNeVD9r219zQ43853DKX3YZKOomHI+4oFklu
4TyWXiFPqVTfQ6NNe3CDShMfufVVlx+//vY0WQPstqPtAf/tZ+J+MNh4xOBpBKdhezEU5/Cfz8Nx
RqjZa8ftldXr4rkdFayf02AkJ9rEjU9qfP/9tW//abUNhmF6UIRxrEmZAEA2IjYXUNyctsOJ1OI9
PW34kauNb/PZqPVoezpFDRXo5sNBkRiP+nAeJCjs7cHkrs/atD4fde2WkeyvJ+F6TtroTy7bOWnR
fzvoo7z/y/m9HXYJrVBwI+5+e1qh0jlmug7R58/rYDuzRUeKmKWZh7+c/Nvn/PgZNRN/AnMrVGPr
zwWlzvVUTOxgE+n+/gtuX9Laa7z3hMUE1DzJxKqNQzZw690vWS9ytHDF5Zen23+YKUk4/1dmLTfJ
N6h95Vv383Rlm5j8GL38vzSRQYz1LycyN2XRPRc/D2S+f83vAxl9nbogZ3Wk0JG1QoP+MZDRbQYy
OqRak9kYSi9+0h8DGY+BDKuQMJi6McVZ5blt2Xfx3/8m5W+mLS3ucwY7FtvGC/LHROp3JwnDrP/S
WYJ55BcwtmBOZOsm/0yLmRDTn58HNNVSpkYYzvEd9KCHUEfbK9KyOBWM2Om0iPNCh/egMvMq77Gt
ZUPyxUWFdjEnW9+Vabyn+r/qRTEc9CVSfl+8rb6lDHHLZ4NWAzdjRSNUAo0ZyDrT8aA7nVfQ93Oe
Wqt8yEfKtxheEDdj8gnTufu6LFlQIjsP9GSNRWnMz3E6fSsM7pDA2O6ydBYPsaf5RUuwhwadKgt7
FzDDAmubuKOhk2Q3VjpNmvt6WZ407E8mWU/H8i0ay2Ccm2PjzjRMelkc0Hotx5opKnsnchn4sp0e
2xZgouhThv0Ts8/8MslY0QN19y4k/9MyuBQh3EVmb75Ew/NEEfyQE13Yewhf26VR147hXK1piqTW
hhTd/Rz5C4EkRCSBEu3dKwYWyOYsgZrJ141WHAUZSuXk4cP2+iCXbbrnMyZEPgAPLFhrAu/GMfaw
DUhd+pbLK5cTmDfFFCSy7IOtZQn4JDAD/QhR1SpjH5LEfUwSVEaZWpMqYVQpRDgJvC0xvXdagstg
acQ9ufckHeKMhFMblzS73q0JdAHw6YUWVfYJ9RLaFwPkTL/Cqliu0NeiR4jXxSl03YOp2s+IB4hR
XkyaXr24QKcdr6s6hgeEMkF3aFPjjj8kdgO+kncARXk/BpPzRc+GR3sBSWmonDVR4opxB6PbzwtD
pNKd72rU9Fe0dyF+ogEkugVI3EzuH1gywlzGYEmbJ6dapXsOTRtQIs8RXYwTJpWAJspwzshb90VW
hkjK8Y/H9nSrmcSR04726UBjdSgEIyQom8fEYfBkixvSQL/qkULqmzpfiqUr9iXqQErUjhwkciUi
tR/N6hmJJgOargg00arbWm9SaGKLjd/5Gi7ORYtoHHuNAq1FN2GfET0m4uoc5/0nQdR00Ew1xjfw
g1PJ/pOgrg54QHTV2ae2/JailbwoCFxwgqlckaXO12KNRkxi48ErU+REzVA8xvFTGHvZlawBkFEa
j/w+sa+pdS/bgmqk1aOm5HECnGXHSKHkN6s+QoftfdHcOWuccKRja+vQ8eVc3+TTWI5LvhoJcHFD
0T675Udv7TRXcKuQ1kBO84oUkK3znDfhS8cCRrNThyMzG4e1BmhnIpPlbL06BXQeUfC91cqsqPse
3srIqU6e8H5odSaP+FNJYuvwqFUAu7EXzNwFo4IGDwblWFefasudzjT/l/uGadPUF53fYPEJZA5i
JwGRFMYkD8KxoWrJTvzVqJ4nJzqKugEP6hJnm3R+iVOPHvuBFRg6rPXCO15gizb0q3S878hEbXRm
HkPnEJgTiT3i7fPEOdtEJzO00TIIkp/Rxj+jaqX51U9AoBKco3bL2AqMCEbSHPDOUI5nZTC/9eJb
lJR4W11n2A8lpxxJdgKuYW/CPFl8r5QxifaEnKIxPAhZTEdawXsNJPLBI1UZ09ynCBXbfiymtb8b
3tVih8gy6Jt2Pk/6zsyk3GN47A6G1J5dM3+k+fRsFcldkZuQkKDLkmXQ0uiM5gfVI5j6kCRBlulo
lBTRhqArgeF1x5o03oOwE/dokFvXzX14aiRtpGryiUDrrYxQXWWkFxr2NLT6gSZCkcykv8B+XZkB
VIOZF7dYYJrsSIzo1Y8PbZ/R7kKco5fvX/P9/9Yv/MtzI44bf14IHlKuNiCZLEm7WY/00bxfNPvF
TMOjik39uG0/9an5fYf6Y0uK65WUwEi+dcNCR6J2Wmg07f9m70y22wayLfsr9QPIhUCPKUGwESmq
s2RLEyxbttH3beDr3waUmXSq/KrqzWvCBfYdEIi495x93DtUdUyO01LdtJPJsYCb+I54TqopKR3D
gA5bHRlU3VEkWREyLEcDrxVRvFVnFYkRIdDeH/PtdXO9aKmDejM/AwVvigrrxaobQMVbfFxdb0N8
J7ZFBHeQVF77QXAahRPSUgtgJEzm5lGPy5sKYOMu1OYvxMGx2i+dy2xCCGvj7CAN+ukL5mC9qBYA
ghFGx77NrX3RLEtI88R+ld5EpnVvheHXLsgfWkx16DgnwqDCW6dz3KNuqyOL0CrMD01K3vqyqo9B
EuyaLnyaLHrO3npbu6zts0aOx7F7ztFi3pAM5qStPFCfP0A0CXfT5HzvYn7UpRCJuO93KVnpwspK
sF+3d59imlT7wlp8PlLfLsoDC1tWRdq7O1gBq6Fyh4t73tYdPZ1rThBrFEoOecsHXjdFx/DYhGXn
17q0D0oDKaBbiJ0T2bqg7m0YQyUj7rpaX5c/a/IS2uP0xniwzenJUHMqdSX+dbR9sRUhzhTqGQ05
6yp7eMM2WSJ3swgXh7yoZuIAZQWI20jkcG6wJBuCVPjOuuLSUa17nQGYRixlrfWdrhefbiPhq6Gk
rvUIJzqCtuO1TtYmdEkqJL9rcFUTV5Wfx/Wv9be5XsxLJeB69WMLNdrONtXH66Jm7mS7lXFDFgSA
JboBcEU2iwikQpc+VfsFXjf8O/RnTf7RUR/7ttC+FemEXZbdAfc7QU2GXqEf0H5rUiPdjjIlhvhl
iRxHPwCbvitT5Ehq4uze07LLO4tg5noVpEyRk3jAPZM9NbO/3pWvgpp5IKJ2Y8u0/Ocj1vuwhO+M
oaVHQozV4fpKQwHDzQJNjjyGV9OXMty69fEyH2+xvs9y8cfbrPfAzntG6c1++u+HrFvry3x8nOtb
XR+z3kapjkq44oT7PLHfPt35315d7/j0mh8f9ePt1vs/blh/sz++xh+b66MCp5+ZgUzpdM4apfz4
Oa8v/cfD//pN/n7/Xx/6tw9t5waVStLJjIyJea230QnZdHSiCTOFu1oVNC/n5rDeEUhRWR+PyUPo
r+gyefh6l5k/c5BwyEfmk82SmgYJBAsnc1ia/32zrZjiKdg8vEKQqiXcjKbq1IEysUuW9opGDoK3
PnW9vl6IqBgOTSC2EzpT4KuZQwe/nXr6VSfQP3wJtIqbqtXULRIl4RvDADUoI7WdngqlvgLYHBoA
0ovDuCLCkCrpUv9dETtw1llRL1enWGXPvV5fb1SWPX/d+vSUcsy6w9AxLVqqNetFs1Q+1i0thdRg
JMwD8C/kN+uLlJgZiINdXm8IgNDiZxT5Tb7eum7+cevo6HTHmZCsBXmJC8l3Soz2YmYwjlrcFolC
sOkA6JGmo6v4U6o9xwM2X81iHbQct+tFt2xRm0WRHrgJToXsRwEaxk10xr7FZ439YdO6/WEt3otJ
o33jgqSoiOkrIcovv43e/cxHJT9eq+rrVkA4OgFURysef86je19jevwgFwWp9RTgnNlBkUYit363
9WdYLOtHnnf9fCBaxXaQOG6vv2KV28zPV6VL7uSwzU3UR2sdnJnSN6rukKZmwkQ/HmIsf3CjZ9+q
SZi+2mQt/cllDFSVqd5Lxz4StfE4NcjATQH9N7bwNtD3WNsGuFFoZ8J8KbHqaGK7fkroeaQ8pvpu
/Qjr5wqseDp22t2sw5FRDf3h44H//mvXq0WPckan1z6VAHFkmaARW99lLSUPS81GWQs56/V0lnxL
kUOxSyVebZrqvsiR5kmzK8Zb2NoG2drUqJylrjgulX32hd9VBOPh+k+sBerr1XWL+vSvbJDMxyEg
mJjKOEpseoxr/Rvwar2NOJcisfu2/jPrbh2qRKaYLC8AfX3ssut964Vcxtbr1fW7fuzQy/77t6vr
g9eHrPden/vppbqCBLuxu10PuXVfWz/MevWPNs31iPy4cY5TlDqhnX38X6HSWwd1Nj96Ouvbstbk
SF43p/VQ+9hcj+/10zDz+9cBmK79oOtHDomnx0pmnAmM/LJ2mNb2QaQEVDPXw4SySUnHRRpvZVNU
e2iWKfacCLX5+vCPTUxD+Q1NxrXMu/aT1j113bpeXG+Tc27spND8SsDB+/eYdB15oD8uUrdPfauP
T1/N052Z3E7kle4GtttSzoAFlkhicGzl0TJ+OOsHMSi3OxpKoOUN3LXMvGxdf/vrbXaJtRZuDcqY
fz94fffr1XXrenH9G6+3XV/v03Pj4rlPlZYxjDFzHThxBDXFYb2+Hnn84ml3Wq9/fHgUUhRSlFHF
VMMguv6n133Lnb+HilIc130M47EtOZT4D6Ie64i37oh/31xf4mOomkrZHpwq264tyGSZwa1jyXp1
3Vpvu15db1v7mP+jx60PHoP3UTTFcX3/9fMN6w56PWYCZ9mNP3bm9VZXK/rZvz5h3fp41Lr5+fof
r/rHoz6/wednKaJZ4OZfxKySsLz8hutpZN1an/u3264PWe/V1lngunm9WP+P69V1a33ef/uqlQBz
js2Ez7BerA/89FZ/u+3Tq356p3AZ8CfVb5ZG7XrMdlQS9KGe9x+twqU/uG7NGFlnb+1if7rnetuc
5ywb1uv/W7txffHrQz9e49qIDIwQSPrS11n3aItkjX+2ptcj6I/rH5ufb12vr09dj7N/HmIIuyZE
dX06C0p6TI7rd7XFkKca9xmGEhZP3c5EcbLvaopv7vgMc5jk9bZXnxlOkAlNlf1AXbiE39HXz1Xa
Ho1aVzezsOQrYYoHMpyUZ00E7j1Ra8RuBMNTmuA/LRtkOyrJQ0dEYJNqmY/kYqM61QOKem1WnWeJ
/dsOu+SYG/l5xtfpkwWpepFsQ2JD8no/ohwTw2TtlHUF9vkLfwwncwEja1lUzfmE3WzkR1tPr+uJ
9XrhXs+2f5xy182/PfzTbeupe73t4x3+9ryPdxhT92y1e1UlmXed0i0XznrsXq+7y7wPJiITovXG
9fq47NgfN/71/k9Ph7Yst/bSFlK6ZVBbn547dpHcrY9EN9TutKl+WO+Q6yH4902MP6FnZuW7iBvL
E2UMKV+OhIx0PadNaL7JGL3bNLyVij+6fBkTA+5T8S3NM2MXt82Bgp1Ng16HyhGYN4PTGS9A4O5F
Y52JQLjoxfA9dpLqzVFoHLa5+Wr25mMwqe8VzD9vGZ59YqyXvGjcBO28xH3B8yFaZm7RIkTqVgmV
dlu3mLhrE7h7ngDzr6kz7julPzVvVhiZ8PWZGeIcBjvX3odwHQ/B2GEqk2UDjKbrtiM92l2ctQc3
wE0nTLKmOc8eOMV/Sy1t3sYlCj1FIaK671/DCJ5dmOXa1tS17USdjSof7quCQviGLBsq8AFsdte2
ODCmCWhwIC8DFroDmd4YSdS83AUpkjuA3r6s2DLxgxvhOO/DFjQk6V043IzypyLcO0MxrM08rLq1
37kySR8XSexXMGRiwDIZ/ip0vizBq9K+J2PgeySH8GDPBNsVhd+Wwdfeqh+cPNk6SVzjJ+BXJXLP
037obtGh4iSKxK3VnZmYO7sJLD/Li5/SgUCkDHDxsaLvWCT3vkyL+7pU3TvWfe82UNgbtbSdg12W
3qxRvxZjZhyzIao8G9lCC7u2hl7Vzlay04IliQmw+hJ/5rNso3LeRphxC+uQARdU0GDvAGyS91Gm
TD9pIrgOJg9REaGCU7sYHGWfhpQthNFswYarQEj1p7GsnZMpa2NrA9jEN/7szlj8bDt0fcNxn5AR
SzDvSGcTs0dwgXczn5QvYGJJunDEF6UskLVrcAIYoJJTL4JbEv6KHfZtCtrktssoBrHQmGgeBhTH
/WiQPFJ/l7kJnHZOtW01GcTbWXl7tkU77i2leO2dC7pJiYuhQyCeKhTKhQ35RHxn9cmq0sjErmiH
wxQ0AV93ouhcUGbqldLLxfDDGjNs9gadc1C+hPeMO/R2qbeM/pG+jHrUmzAeelnRU5PNinPTh3vk
zP2xG4FhYihRcc2imXw1cKfvUgqsdd8c8jsDnTPrXHoVrmheZ739mbtm68Pf/WIEtHna4qddieiH
1NUfSTVhQh7S5KYwyw5Ql9iyy4lLB0oY0AHmnWY8uXPsPI2ZONsjy5PAICcCJCMpOO1hNDmvlHTY
eq0M9yRXhfCq7qH5/XTEeIgRSPtJU9KcAxsvQaNo1vik9eqP2Srg0usIhGq9x2yhGq/pJPuNRvqF
39T1tywxDT/GROMpTcziMDkCMSYLro++YzmsCATImKtmid8Exrdyp5WI8gBOv1kjrYREfgtHW27m
ToM0p8HxBypTLpgZjNJq+yir9wLl1UOi5s2qstuFaHcnE478oDfN2cZojPRyfCXokp2EGjEKZkII
FPtd4OreDUqe3llmRimRQAG7FJWnq/YXGRr5AjsgwytA76pIzXNbRgxNZZ9NVCTCSy8RrTEmUMBK
OaW2fBr3VSDnMxGqD3adnijHTr5tH0Ffku+SfXVjzoZEpBVArKTSKE8O0e0IqRC1UfcsTHNv6OmD
5pBA18QXTn+WmYKcqu0j3GuB6PepVBvtHetQNZRfxyIKtugKVKTCgddm/JCKgA2dwFtseLttKF/g
c391x1zZZVL6RBDxpxT9fW7mpxH+gq8rWGCMKo8QI6GCQMGCUNnQdT60+TKAxbmpg6/zTPsos309
b18WXzO6EJvMxVk7OY2SUgQJHrQg9ssmSHZO37Vb5Dsn8EMUyZGnnJpS3Dp9fMBhOkF5VIJtbLSc
ISTnpTysZ48GgEQLjfJoaH4bpWEdaoITO+zQc1A5JMIAd8RcRZ12Lo5d00AmG3vs2QYrQksjV0UR
HOVhCbE00+S47/hTSWEbb4OKoBGHJjMgVqr/btUcYiglwCEXmkWMJznqR/rZFHYBfGAMmG2Dpuxk
dFvHfa06eqZaQysoVMPfSti943WFJaY/DKNuH/VyAGveaLvJSFMPowb/XxTe6rP2DIAS+J5M01Ov
kLAuv4PGUC6ZNrO7RNntqCi9Z+TJcKQphzR7sDzQd5DMGSwZGjZ2PgTASskR65r25Cx4/p56/1fG
x5Pl5iGiKnbUQhr49hisNKFUvm6nj1Tjtx3a073KL7ZNdTfZ62n0lojykjil2ICzIFWwwaiYhtqt
pgz3c5ec3IbhrQ+sH6yYoYZSrHXjW5riENYSSyKE52ykBOGtZuEU6GvnEqhKDEoXDXw/CLpV1vRg
ojHdV5nB1ypRIRaFe7oRFb1gTGwTqXvPmeDXRUuuwqxCMK3HX9V2dHwoXwFdfWXus90EagEObH+I
5cugWpU3ICfN0vhGM62HSep7GnNpFOo7ikc60T+L7YtDvAYZ3uJ7w2Pev9Hd5gAFAb8pjVw5BHBM
zFw8pzLqHsKgaTYabgknGo+Y4vItqVy7xp2SEzgUd6MEflOdx6l1H8M4HI8ohQlfmH3NKjAvTQN0
v5LkInc8JKq8SekoZ4W2SULzXlrxwDCup1vOUDcaNBZvzJiPD2bqF1pcAgPJl6QcwdA3x089NJGN
zC1m0wS1IBd08cIpcEQ0BV5rW9fPgbjH33YhKQt5xZvuzqkn9YHSlgYDIJqBbltQds3INOlFYU8w
YyIh6klZmpb9yRw0uALpyVC+wRW096EOll/LlMYb4hahl7rBzDR/maRyH+Pk2xYFBjl2Em3LuWtf
aFhigOG+SpQaU16dRiUTfjYp7QaHRHbAYgVzIToIu6iPXdIA8bXTmZPcMbBr8kidqD+6Fkh9N2TC
HEcgIZX7qEcuz7ypcsOtLqr5MdF3VIazSDE2c6hebCWYLsFY79yU5pOGixIzwHcqbaQvmdHPqpjP
k24HPv1afolY7KJjaYdLOgaIjlzdVvoTKgmH3CBQvlPHCTWzmk2YYvavqxldZk8nuK85BGO5IWDj
24D6gvSM6tVBjOf2NrQiyKeuG/3OZfqK0oQoCeoS56boHjWpu8D5kUhPofMjytMvZh6kPoIYwBtI
13b4N5kmCfMpsr/mrH9oRzsYqDL8iqKCjm7CJ3uzw6jexz3lYKkQPjOPuDroVZFOuGtL5i1hx1SM
0RQkT/QYD+3JLmf7aAek4+EiIIaOQbnW6mwrhU3Xdxw80W9w1N5rug6/aOxfHOn8bmoLh0Vu6Z5L
SNgQydthods2KO1Jo5H7xsRPACHWTfvqGCv3rmbVHnRCeHBaQwZ5D10p6RUSZayj1rqEdpgma4Yc
7mRwM/FXHTKnNHbKt2LUmKiXbnkiiQCTmHPkbGg8xYwOtnNkRH/OZ0JLKFOR/nafTuihs3x8n3vj
d1AEwyZGAhQnyIdy47bLomQ7V/i/FIKRa3ybVg8ovjTXtMzgorZoQENyRJdeYbw0uGJcegWevK0a
ke5ImAsWEX0ZgRj89Ha876fpBh1swqwq22MM7IhKC9nv3ZFJOK4thZSgjd6phynJjYd83iJ6oREa
HVwlei3kwg0Jm0tXSKQkUaPcZaHYNVWxs6KqunQsoIWjFpdFS250y9JkrL1EOm8gLmkQ6ilZkxiR
2fud58iqt3BRj9hCHxNb7kth7I2hI2dBnyqKsW2yzSw8fAVeRtqS28TSXmQtftpzmG0rAr82sR1k
u8rUcy/Lkz3Lhm912aGyQXOQAXb3lBRIhDNy+hRzfXCLZj/1KAlc4CR8/htt7p8B9ts3RXLfq/oy
Q18CPAvibHL7bMcUgEy3Tj1XorLohTmcUKZbGxx5Wc9eOGrdfHGz/AnO7rvpmOO30nG/1g0pFq2e
/YwTxdoGvUBtg71k0tm/wLo3qam9ZI39Ffz2Jm8T4XeA429mHElRoRee0rXjTp3QJQUEZYsieakw
KT21HWyZPMu9aUbslMTKc5HIeNeqGNFLCZnQoYpeiPmrFTW1r07ZLnL4Ly0zYc8pW8II5ewHUx/t
Fp9hI8k2dRCmeSU1PhFtB3JzRx0gYK3Doa3kgPkdSogylN4I8Wof2q48WGSE9hkG9cbqEYIbTHS0
aRq90FSxezWJ4g/hg8b5BsTpSB8m45SbovkSmGEpbyJWIXBk1sJdaQY9pzPQvFPdYpBGEbuB45b6
I9XQjLP/TTPKAxysjkMfjKNcrAiZcybeCpte35lfc5ZLSUgrv0SV5hHdTEopErZ5qBHBqF1+0GNT
BQmOgqbBrWwl7bDNQ9RjzINJVNlaU8big5EsS9sbSG/mLsozoC+5hAA1j9lmjmaLVBVWyYPT7nMi
HbM8lwfZJg+5ZZd+5E5HDurST4KYj9LZdyDVA2KsdGixlurZVTM8JDnscVjn28g26Jw0qNMAXSdb
VucccOyBOxEz+oc4QW8iV49wsWcvaqIzzHPSGiNL2bt2RHcEtslNUz5OY/vixI+R0UECLQt8JCkw
Amc3FIl15N9owtbCyekRXsyfZzgzxsMJgVVPdE1nw7Ut1cyDwPQSVW3k0/d+wDxp7VGUFXsbUoEp
AMyDiUAjOAtxJ/AlYqpeHMCNBuiFiA87+p3xW3q1It19Fae/4tH6Qf9+v3zEY2L1byZVLiLtsudm
GqmGye5AxvnezZN8g9m02Y79N41E38F2z7G7C01INqTdmqffda2kN0EQ8g1s51FjCULeDnnZBhai
MAiJKZ/5Sytz2LGu2OBpjS79ku1swnzfUhhGg9f0nAb6ZyzY33IRapeSX++um5uLOsVLRwB5MPi3
1k/h65G2rj9BA6QHa9nwbLqlBiHv+rpsdi3Iw21cTxXpPSL07T7JTo7oNv9fW/z/RHsRxHL+n2gv
qKlhGH8v/oP28vGkf4qLHe0fEDFdWxgwD+nY6HDh/wWzVP9hqA4m6D9AMP8SFzv/EI6raq7l6sjU
QB5dxcXiHxa6U9T0hoAH4vzPYJZioc38iWjXHB1ZsaHbluGohgEA5j+1xcw3p47ekzgpgXjqmrq8
DeaBXCHdpKKwIBOgQKg944GddapfavF819QyogBB7tZyDSOgc4NB+UFSTHrIo5wz24y/eLlmThnR
UAL1oqjCdyNXfxVa+1AqinGOiGrxZpYXW8AJLA9Gy+9llJ8QAJlMn5G8KjllOcnMH9ZcUT9O0/Ba
Zal1sq3hsYXYd6fBwn8OEkLTlEltbzQbPWKJHxTozj15x9NjYTM9t6ygpPSlNmRo93lw6hJEgpHW
3hkaBZBA3RMzEj4Isx+2UlLXic2WOS3Gwe9WVx9yALU7PRpUWM+ieKpTnL8S3pgfT0gRuyggxc3W
jYcZjLBnB9b9EGjKUw7TQzdb9WFCFHRiOsuHrt+tMhyf0HOM+znJIEIw5pa1Jt9CVSUBt6cUYicm
1cvcanYgME8A6pRNhofCl/hBn/KwOoQslM7OsvrNYJgdAQ7MB/4+hF86SROcJ7utCFiWGyKJzo4x
3FWkHzL9lUfRKcOlJNWiMsLiF24g+9yPrfvkzJbXa1q5Hwbiv9o0Ue9KLbC24xIWHw9p6odxO5yt
znqy1CjYa5z0mBiJ4q4oM9Jjc+tMoY++auycx5ZsxEinVmeSNVXy8Etic8YOm3tiJAuUqLHnJoa5
1RS99fh2RG6FKORm/pbIDB+cEbRabg+PM/PPR3Ps9tLSugvyKVaXOnmaChPZB4Lj94OZJLdRp7xh
Ak78rnPrUyDxUmX1Cy7w8iSGGXOwWj2OzBY90y6xNA+pc5pS2/S0ydaOgxPSQtSQkCGjxK+tivvW
ZYrAao1k5IKimtTZt6vx/xIUIT7hoNHvc5w5DAmkaJmwaj8dcE7bU+dBsnMaLRjpQwBND6XhWe+m
EsF7fNuC9DuaevzURaE4Fiz28HCiTTSQKosQs+wfA9Y/7Qb/q+jz+zIuuhYYldCWd/wjpYFPZOB8
sA1sDICqGAn+cwhQCCapFPAuJzdkUc2aOtmZBJB5WTUCPs+No0owB8ckmnent95yoSoPQWWemkEw
GdebrxRdLCaBTBCz3IETAv6GRNXwbTTGs0UgBU2k8RWns2C2mYRf3HfCYuTWUFx5Gvok51TnoJYX
KepJznPwaymVdAOFv45nlGV0a2XWtkaVQ3A6TwwtrOGhS2ZqyKT9qFd4OQ1bQSaLC/3Olsnt0KPX
kNI+1gOh20V1h+3AOkUDSZ+q6DIvaUKKWOqx04P8hwIlfKsGik0FObptjDn5EvbdmcmmfbI5w3sO
cl4/TYV+NIR1myoivLUE2YesPuneVVF3mzfksUvlbSQ24tFpdN9s1BfMV8YZBdaNpSnG/dwE+ygQ
mDGS0dm57rDtkkr7Qk8NubhnJJN6FOH4OIE5PSCfZymZUNE3oukoFDs/DOPvPMA+T6LQM80bDu5Y
0HLRlWHbImqW8Im83lbLEwlsZytJSKXOX/O8CwHWFAjooBBQVRLfXdIlNiVZiXtc/1/tpQIhuzQ9
JmO9BS2UHRUWzBu7Yp2/uN6VvJ19WjEnoy2IVsGUijZRHx4Ku/fhqR/5SOUhoo/jE3cIwAAqilmP
0xmkieYHRN9tqr7uDwlLc03AH3DH0osTckS7iIqhCA2IEggAVMU+R2ZSngClH/D2tacodbYtpZej
MNlBSOF6BZm2LBNQDmehZe2NCGZJ183Q+lg7bUHpkY2+HCONqRxmlRDNNpBfhyhGaimTXTcY8KgI
IoBrbLg5sVxagP6IsqELo7MjhnID68o4abP8wne6m+3gybBAayQGqd2tsC7ZXJPD0k/ikhmkdPSo
4W3XUQ8dxg8vwdNMo4UQc6G9DFAdvI6jwwOrZtPWUT2r6YAOlG53ilT1UDq6ezYDm5DLJN0l1Jww
IVA6rgPXOYdmfNcIvP6d81ybS1fHlQmg9+A7K+kYe0boNbQK9mQ7YHgLnpSewIgMu+6tgaunz930
0Sw8OKflFnaKu3enAfKu3ggPgcWwn4zaL6v2S9uJ6dGxSflSOAMEgJlvJTlUhTEVR3pe+AEq80mf
BHipfleJWT+2uvau1JQPp5nvmcbBF2D3L+XCZVb0Yo9yFEt/UpZn2cDymDzR1tN9ZhDWSvPqUpF6
vQ001fWDIn7RBJ3swcJix6kYLHICV9GOCN9o5UByTkM7oxOuH7U5fc4hxmKhMRdw4Md3TpASuIir
qeUsVU+N+RSyjj3USkvdKntgTtL6BZ4vCqCYESCyur7Tls/hIH8YFc0YQw8BMblUfWo13scwBSd4
s/vayN7ImAK3s4w89dy8RVh+fOzsS/BS8zIU7nPbo7Kh8JXvifQxKJDzO5SNeVKJ/N4ujqwkm7W9
GXyx+2+Ef7AmF/edqlCVJMUQxgAq4Ekn/NW1Op8SwaEfVQgzEU2LCADyfqyM9ypm5a2/57NWMmfI
t3097gxT/B7jnH2RNFKzjX7GpJ/67nIwFkFwH1nNsvqOYQwQygGV31vHuAqUMQ5nJhmtrZ+raehO
siO5YaK+lwuzvjHG5q0cx+Sg4JWo2njfqN1blSMUaBycUHONPSQZNKrZiUJhwdSPyXLkaoYkrAtq
UzXCNwswqZj5o0lk5q6HDLCZJ/PSjYW9W4/IBRQVyai82DYwsZYJFXCK5jCQwVvOZfUwNEA1jbk5
V7BvSayAocCJg6pf3f3Kyfm95D0uFLunCqxVELuEc0/0tHsP1ZS86xB4Eq5rEkb1/gxjq+az0dFY
kg9q8rbkULKS09NHi2KdUcn2lAGNKcs4OnZuJT2bLGTa0qjKmTZ/CTLdOhREe5LnbZ/xu5D0qm1t
ALbbIqQzFkiyXtsZvAEF6+gE6/iYw+U4UXc1d7K3f48jx1/UpTPdHDqXQ6H/QvufQMIAZ2eIiZBJ
N7R35sgjmJUEXhKYBVwFx/T0PvyZumnxANkA30xZvqqBQW1B7x9KG3EVyE5xaTJTO8X9rBC22okz
q4cjJU7z2KkktrfEvRSUIHZLInZJVUuNE8zgOBfy7KbNtMAfDVmeOgMvFwlu3ynWy51h6TjLZju8
pymxAPaYkGVWe16iySRNBk5Gd0U0yW3Uas5WqjWHSW+YMBFRYxa5pKkmqsuoRvWt4ziG14bj974z
NMwDHIRDB6sD9wfh7E53thjTds5Ao8bkF/PUgZpCSy7qNqfWfEiWWm2tE46KNCwmSKY2j/ZSK1ES
cIhFQCSgkowPShkveGKujWjSPMOuQAnNPfmOnGKfMi06mPOsHmpziPdFsUA5wmnDPpYSt8FYLsLp
mJBY8xC2nqmqe91xgq951YPiGjAZdJN6h2UKdUNCtO9sOt8zmwTEgfKD30iWJWj2F5yg8SwbqGJu
51M5dffxMtT2FAAA1prodDiUjqKX33TAtmfNwUViVGI3thrlzwQGPNRnTvFNhEgweuw651eacd6G
7yi+tIMAusCsKWNKy7yl+SkScFaOLS6VLr7wcZJDkca/plDtSMMwj3SG+AcnK9+HYf3cVlAaIMYu
yUpBtx/hr2yH5W+PSZq9gFN+Sce+2jIUqcSJhLnpXrpaOZayvqNj+TtW9eoQRXKvsq+S5UMOXBSR
TZ5yMpjFO8W/k5lSESXuyVc4yDgIt3zQiTxVflyZJLvMLpRHTl2GJQVJ5Oq9yrB7AOqGMGQCxtFE
mX003fzVzurmVMfWwxzVxSO2Hc6AFDz9Mu8RSUCVi013eoxVrfUF2SEXPSP/KlVwfDlhsyMhT39u
bcjPzQh6ruzu84m20GAl8S5a4lLXC6D5P0kI4OFKxAKsCeUJ8lqYDvkpgWzB2R9rkTaTTdfVDU4g
I2Ac5pscpnoy910Leq2zzPL8sYBsYnt+JOs3jk1tMecbxyoGMoF9td/GzAa3GDOgJDa6Qe5RPh2i
OYhxTmmgcgIcsQ351tWI1AU9QUVLfaJmDv7hQFzUryCwYAqCZuSh9JWRzBhHSOeQSDEdunFfva57
ZR6G8n4YI4qLGHKrGvB4vYSlT2a108zpBxhyx0voDKLvUjWyXZl5V5BSaZvWXzVWd2RiJqgiWhMg
R1wKbygs4zufjI/XVQS1MKcHOprm+2SgTT5lMtrNOkE0y9DfOW3hh/3SEdXSY+mO6IfYlaJpxI5S
6eWpLPQZJUjVwVgvlz19pgyf/wCh0l7oGva2xQjmHKWa0v1KmZq3g/WoK3FC6Gd2ChX3feo19cZo
4l9Ejf9giWsQEVjbB0FVdzM4jp9U5P4hEM+2YzoCYYj09G2cYXRKfL8hSiVOchzK3G7tmw74nUVJ
m7oYTYjaRGwQakd9GAT0Ne2HkMxyQgOWmdQ0v6/gKyFrmvHQuUhYYrTXeIMduDzMrUwHyllpWWQr
DRo2p8h5CAyMYsboEhrfDsHZfHMY2S5jIR51ChGKcDA1BNiy8BoeM7MsX0yUW0hN1GYzN7Z+N01v
Wpf5+gN4Oecg837GW6xdyDVFaAZPUzEawtqhI8UN0w/OFfrNuy0m9ZINYbQ13BoEKAEXutbPR7So
nDKs8LXOneYp7bSnzpH7vq+zcyhH+6zzY/ks8LUtaFdUqks4sB0mZEsaxm/+lfimrmhZ5KUeUXs/
GrMYd2VPfqHWokg2o/yhr5OXIC4tTxs600us5Shw8RYbggHAzesfQdrqZ7NHdNUa9kmkibxguSgK
5zYbM7BlVIwPaqO0Z/Kubss+SE98sO/B4r0zAy3f9/OS0Ad34lZlzo1sZnGaGvddiSYeEVvkmzWH
t57Hxguz3CeA1nBymiOthwtzgPRMQ0PngXdSUJlG+i3vVQo5wq6zG7QruhcVhLyyb7L+z25NUPan
0XRxzLrTyYR1dCtSc5E7MJsrtICM5CS8zQIbUZbFykFpKB50zN0Bnuvx3sbAeFZTxRsTR6DS4AKU
VWMY6V0QCbSqiTb7PYh/xy5VyGksahNt/JlqHEnjwFtozK0WWcvjWPTlaWxaStJL2S2ulsLXDKpl
Ld4sMhsWFOKolHJAfWE4eLkpoiuTFZ3iKYlP61YtcrCTMcIblB9bMpYVyLxlfWaG5hx0SuMxvaFH
6pPFHflvrNAYCLyQXA/QNgKN59R/14MkvedYSe8nFcunDoDeryAJ/xdl57kbN7Ku6xs6BEhWkaz6
2zlKreSgP4Q9tplz5tXvhz3AOWvktcc4GECQPTPqFpus+uqNXmCXjxVFwxffbi171ZM8TtxomJ4Z
9WFLaPFe1ypusLvOgP6ppWFg2kYxosd/ITyTCFny7BkA1DpYEwH0dmsEmGnWUUXfvcz9r37XZhd0
HjxZuUuIXxerU+dwjOi9alxUGcbrkOSfmXQ76nonHxc53e/ckutUF/62KqPp0crmehsQxUntbpWd
E7CHQFALbxBTt06xh6zJ1hpXubbOKrSzx2EBvYxRPPSjHuHfKO+IuiB6Deg8PSGJoi09MsNXVun5
MhXBj8sgI+/FrDzvJawQ/BhW7h7DyanXtdfae7bx+KmYEqSSoj+bRcpJZdFWTvEGWLd6p5odIshx
ejCzvtgbUWbfOuW/kHhpUket40Madga5mIVxTBJ1vP/S5LsSg02fNS0DV6Fq63q/V1rLOnIafhqY
hW9lmVKytYCQpe0m5xkoY0MC8w/fJSmNOTk9VD60ur+dzHy4cfrC5gWDZMUE/kUYCJmXPcqJkJB6
WWNew+pt9ur5UoMGXGvDffY9prQKd64sDHNnVVpe6GVof8ZzWFyigWWJPI0WcM9m463hNBHqwcBG
kXeGNKvXk8alrINrjyAZlDAhcQGLZaISfz12kKYBUjomeH4lK6JEBNO8WDeqec0ZKA71mLR0f8wP
rte0hPz5A67/jnxOpI4PNH80KPDEgIM9JtqxUdWGoO9MriJK6ufef85oSrsQpl8fUhZ0dltz3Iez
9TPPdHnGwpoulQT4vHFq7H2c33mss3M6ttQ82MROYBjzzvcvsrDb/TwML6gxvHOPjpaRcuwO9wFE
GVQzBXW2aZqRLnGr5cVn60iKYLBucjPdUFDEemGDxMTWZp6Hn0R+Po9edR5yEr5YUb8Fgm66CGx8
a7ND7XRLEndC/jagx4r4Y3U0HLAfMx497u4+2knhVNSbPXS0A3yijOetLk3qKgb9lmdIe0IIfisO
HjLqXa6OQXPRaHgHtgx7ZUysoFXSqNtMoQLzrnrqPI3h3ZuTi4Y4c1QkzlVdPtahU5xhO7+I0uL5
1sPVXcoR/TGQR0fOJ+kUrxSL7O4HyaLJODd22ZdWAeg0DYdbIysWGVpOqza/frO4pwq3+BY1888i
VPVON59xXWPRd1FfiegKpV/tJsW4g7UZl1zszvu5MNw1dVDhYS5OUdAgDlIcW8XYH0lDEpfC6J/a
PIyuTpB/CbGaMHnqb85yxMtSshwYpcccztiPMhgFBIku4bzs8qf83DgDmELMWV1WNniTz01LVdGa
Iy9gHlTNjoWGMG6WcYjjNjjLiDJKz7GrPec4e4frhBNgamw7JuU3tA+IbhB+uIUwX5GiEC9S5pRT
Ltnu98+f0W3aYEnS9J6Un42+pWnFnjkKpX28s1zKy2PxiZrU9nHK0oceFPSiPcXpPrAvcwq9ME20
h5RpI65TrnbWIoM1dI5LtwTIhKMHM7GakkpNMuLZKx/DCf81yRRcR3FkEhxvTc6DbtQlTlG3pWRj
+jUgGLk2rExNp4qdBdK57wN6qENzcE7ZmCPgzeIDWFK8wSXPqtAhKMyFWnU1xKjh5AqMAMFb7wNU
lpF4dQeOM9gRSDM3wnAddB45usr2V7QkcUyAra+pZnaSGO3exJvDs9CZJDo3fs5VCEAxmXSi01ZY
ZnAcevFFkXX2UEv3Oc+SGjwv+LQIpfhoNREnBuheWxBni1T7RxL3G87D7Fkw5oeRTty1dkjWQNhb
NsSYpAZhxR77rgu8pECGf3m5VV2MNDBeOsgdt5gI0F3AlM6vvkB7PJdj0m/nPu3RAZCbnVFTOrl5
fMo+kaAsjwFXaSVqRivpFj9Iij5NmLN3Hemym9wwyOuvWvSgYXnQMxWzoKCUnwc+JcuFdaOpKty4
mWL8jxALjgRzey6wjSvBd8DfyZapQqT15YBez31PhkacmoJ1Z7C9HMkixt3SOTF5yV3qxyhnicEk
MIJ3T3Bnvh0qxFbFt7Dth3fdOq/0xNExBREV+1cx9fmTOQebTmHiFUmlOWZaiKfsQQJlEqafp4u4
rYfBjuzXtrT0MZBtdB47+kf9YXZP3KdfRuCsCBT0jtwL7mv4+OpBtNFz43LQ1jNURMsxVxcEWIeR
rz/1WiEmmTk7+CULaD0Y567A/nlHJDrBGu7FTFsqRtJE81F9GOC/SE2gBIx4NpMIMyVppVNzOa9M
T0eHXgp/UQZd6J7mUCnd8IWyWLUSlQg4xgTlyhX0IuFgRxQyYKJ0rLI8e8sXqu6vGBDa/X1oCe3x
ySsaY6dTLzjb3DqtpWakvX6bkb1CbkzNgfeMZ2a7YAKIbLWbHB3+SOtYdtHLl9w1PrmUzKHJDIO1
pQeTGia960KW6ra1nhIrCZET/VJGKw45ajER1Ao0g1TisPJmeu7saZU2gXdeNP7+IDHWJ2V1aWi1
NacyOM2x+24aQbUvihI9SDX6T80QfWb//15UrX5JWLngSypvI5koD8lMkhOoTfpK5yUinZg0jJiO
Ahqs7X0Jb4q4njdae734HM7tX0nD4ZupyDrZsRvQIJON+zEhukejn8kUuU1ZazXs42R5yHqi24ZA
+tfZxOVvq+xIJDjFEWMH/+tDsSZl4bwxAh16rym3Q9/72zk1/Wvc1eAzNtVr3SCogFPza6MY+mMN
baC9flGtq1sbZ+802CyKIPu1kj8a+lDwIXnmbY4rlKJRuqvsKKN2lMA5OYCCibl9c53c34m6BOwg
m+Rs2cWbqbidtZhhNDvszsE4f6G+jAYu54soEmyo1BtD12bO1hpGUiUmBhTdU/4HGXgyqZGNwTUF
NnW3aKEjYWkvs5Y32hSgH1Jz/EyB+i8/QVxJyWFLWcO4M1lKv+Sl/RzEYDcJXQ/beWBj4SMy9lEZ
NTSVoZiLnAtPh3VFGEWZht8muzBnqkXO3xFDZa+DPFTPY6BdtH9msJsTVe7icZpWcRx+Ib8y2HuE
7GysFJ1+2QgDq4JXA8axShI+VezRuard6Ffl15JW8LP2CVK6/1v2THhRInRimV9cg3COAvJxTSRS
eJYdYlGBpiTjkBZ3xb5yphuFlf0xMEL72tP9jYp4uPEcIs2D74AWo5YDu+ebH35DYkPlruVL6rEB
TTgTEbADwnqV1EiQ7css3+Vhs/LQyX12ih9TSJkC7wAQ3JcDawTxZEFHI0IcZ+N5HDgxGpV64vgG
CAsFONdTt3WzWV5zt92l1CJjK0MrBulnepuxzi4TJbtQNtTgRjPp4jUJQ49DlomLaf2yNX6YhdZO
YiZ8JJOvJD7XL2r4bLr2zSUgCGO9N5PXof7q0xb0O5rVKqxFSwZLpc+AOTeDWgrE6u1zILYA+Hrj
yGpYtTPhCb0V/xpZqDY16b65bb66ARUeDmHQu824KIImbSDODKZg3Y7iUdIniVLS3Edx8Igx5kXa
/THm8LHtO+JLNbe56xo/fBRgm9BAkQeSGG8qmsoKo7m2nG25lg0hbQdqo4lzbnh8QtM6c76JuGwk
RBcyWUKVm703EMXQP3lJ3CIBQNU09dkPy0QmFDPuQKWQUoCuixD8jZWZ763BaA75jqkaFSR5jT30
gZFmYOLoSTmQRGn5jrXF5pFhdJFYhUqHiryhuphZ4l+JVNXX+3dBYFxQqetj646duRGp6A/oO74M
gXojQ5KQVkG0sFuFAdQ+X+7f3b8Yc2Oeets45GNNFWSOo2Fswx+VEAlmprQKHyi4PDZFPyFQWf4O
4334MDT4s0j7QmwqKFV2KSjYDnSemCvBBP5w/0IAYLDr0OP8/Xf+PKEFbWFIKGmIH8xAxQ+M/gQP
Bxk61zx++H9/f/+ONBqXmYCWHeXtzMgATulKFZ9oO71IrTihFdVPNnKW2MqblhkyoS0hNzbYOMwd
P99bB4Q0HQSA8IYu1R6MJTFJ3ZXv9qSXVuSkWptmeuiNJGb8youNPVf11tIMv2aEJJI6H3JVaYZ+
SYAmL/QcbixTP7vuHKwnSUq7zYrgt+B9YPG3jCu7NlgEG5U+RERUrMnLeh84eVE7FL0VZvkrH6JP
YggPnPyJZQWarDSJ6oRUX5wWoX4t8KYatTxbmIDoWSbFvmhPHmkxYTv8yPOvrtt/syD/OipmD0O1
t616TUjZ59RyoNUotKkD96InwGLOdkxtblevwjx4buBRE7KMMUxTPjODnK2oOGs8TX+1i07D0Age
qbQrEvNbPpK5Fb531neE1AUnKUnCAZ0OOZk4a6sPsq2OkwdhEwUge+KH8i7FOhDTNKFj21qN/UHK
YnyUNZ4F6X6drfQ0eSrDIpshqVDeU+qmULwlPX5zv+PYSrftqjbB1qSfQUdr4+j7BCN3CxIdOt0T
nb7oblsfY1naPRiHMR3Dz8IpPXQrzAcxQ6PRSnC8Nr14IT8QDcPXXBGKPuUNy25FsjSx+xGmF9Xw
M810ORU2h8SYSPAqvqc9IubYEQUmAwLVDJ9IdG/L+3CQ3CdUrE63UX9PiAxY0U2/DNLIfLWFXhx3
LbDNDtaKeTgjdMHucJXA53HIodZl8N+Y80gM7J0XTRZuNEc/RotU+eW5qM2Qko2QbLjS+2uOKkwT
aULqsxqe0zJ5KDL/Ce64WtutjaSe+PidW/tnW3g8Bdj9Gqkw8S8KgKpyXhU0kfZaIJ7QomwkdH7q
5Ac9orCmTbAAeiS8gR1HG6dwD1lASazwCY4sERJPpJ5tza498V+/DEhkSV6rznY8aSyNlGFgcnwJ
F6m6RTHstqSTij1aAqfVn+0iITmEuHj2jp+OZx4Y23d2QoAjVtMjKzxgfLjDlMknkFu0F84VledO
tctmZ6eoYN8Lw3vCEgWjQKUN+C+S3j4ot5wzf1ijuHU16CNmvY0goW9rOi3Cq+inJy0+SFpRICvV
zhuJ19RNsGl9Kih8r97bTv7YAPAId3Rh6TO1axPzHVLyK9eVjBuxWDJoZuF2bxXjfAtBT98QrDV7
TAGMUiIFpmiSqd7g8/EXN0qHY3C0cXuHbXPgzJnDsjmQMCWgfYLIfs6HQ2EU6W6Y4hsZtZxJEwdD
QUXJxlIF2B/tAg+RaOoX12ZsbvpdHst220cFvKFsiO3sis2cIUxK2Q6HgGLImHaFcmSrCLzqEtQR
pRJorBPKdFcodUkzsjZo6rYR8qZtTAULJoinQsWSYI10Jg1fbz0ytWiRMigTIox565LTjRkSMXdC
DVKD6n01uCioB21+b9NkFVkVoz21IxDCJmLz8gf19WKdlYD2s6utdea/FVT/phlYSm3VwQbC/aWz
lq6vXVbIvzD7w65M31A2fUtY0VaeQ2RZiKAmbWp3N/jmezUB+YBg4LoRn7rBorLnNetwQ835zrfV
ePC89lpkULVkDV4FpR5kIRXESDNvysFpj5Hbr+yZId5UQ7Lvy/cayct6aEPF5WlepgGHoshRUlIC
cHIiPlTXdHeySY4c7D7T9/HdCgeU1yzGOf1EOhrCvan06zSS2uR/tVmJNi10FGpt+WwC14cKcFkq
Tr5R8qWYq5BIUfuvsgg+dTx1Mb3ouF5HBvVifs80BSV9g0i+OPu9OgZl/TVzO4JORQ/VMF+KGgMa
4BBgRD3So9I6uCj7m9UsYmrqkK/E337P/LjdpBLevIyLC3jpD9QB70HRD0e3Vb/6Wf/0HTbcKjV2
Q63Mv6XH/2v67aJ0/SBO8zzBP5b2SE+ixvmf4rSK7lgVp6V/6uhkiyb1uXTLdo1mlP6mIRB7W4S0
o9W2ZO3HWpSOAzzhNeGgv+mozt5KHKiIJd1wHzAd/bt27mMwr01ukucQu22T8Wt7tJr8881JFOde
CJdwihsljvUCf7maxlAvlMSbRuD5qb5q0UULopWue0XROnXemQsxa5D3uB5mejmazLq0JLvt7en5
D28QdfFvV8/1eHsapaFtmh+kfX1YuF2jA/8kOebRMlQzTeThLpkjY1/xxtdhMxDpRmU6zP+Avsld
C1sUD//+Nn7TGHOZPNO0+BwtobT88BlaVLwbAdLDE2oaSAqMcEXkborMeS9chs50+TDLEDFJkaZ/
kDcuP/qf2kZlasUno4RJBonzQW1ZBdorUQe7J7FQ0g10YRxRLu0M9K5QQasQE+IlaTxqgP79d7aX
z/7DK1sO6yd3rkkatDL/eW+QlxAXeZpR+hhF1SOyr1M7UPPtN9ahDaL9NNBUYzXjaz6rX7gD6o2S
NzqdmPZIcQYxjDAip8lm0j34G2mjS03YOY3r/uo4xbfMZYhH6/Aneapwfn/bwlSm8mwhuWU+ylOn
DMhHMxmfRFeDrxjzaVgUBAWkA2ZU2d+oq4YpqA8I9OQsqrVvz+kFAW6NArSfdqgS48EuCHKEczfa
FtE1QZX0Sz2VbdmeO7MkKxX9nieMPbwxIvKZ2DLV7YcmhnCAmlhlCC4upR2ilfMw1VZNjHoitsn7
za4M3tbrv39Sv9+dynE5kCnT82xIxg8fVJHLChcSEc4duPGq4QFemdQ0V333pRFMglENAGx58efa
Tczdv7/276sbr+1ZjuZM4thIgv95k6S+PaB+b9yTZbrbfB6bHSJNahY8f+MtsOm/v9qHHHGWK+V4
msBcx9WaZevDq7ktCTaoJd1TZBs/h6J8Q+O9uqP7iZX9Gkv/57+/nr0sLx+eAUdLYQqFtBjLwodL
m1RZBfJROKfEp2Y7MuI1I/HeamS+KroF7FgogqgA9g+M57IkVsq3BbstEb2HO+VV1Z48iqB8votG
s1JTSCE4VQ0+cX6O3CUsWPPSLxU0lKlg9fnD8mH/voAqzFGexwWTSznuh0uWR4SHDNj1iBY0yD0o
gO/jpr5ZnQpOI53VB8syvgiIMFfD5iKowpqX0QJWLnJEeozIPM73jd/RFignDZ3hXpVRfqKePXid
8zffIcvo3y/6f7mdta2hdrns7Pcfr7m2h8ikeINI2iYC4HdgOxxV5QcUgEfLJ0wiX4wOQOFBZp7/
/aWt/7LmcSd7rgCA9qT7cT/0AG957cw+jYt7gMw+PNEK5Q6F32dLwOb7dT9drVbRYBa3cF2LprYe
TayYHl7OP7yb5e76cPdhkJHKkiTou45Y3u1f356pIEcHb/2f3oxyEWrXOqUuPaF39dC8aH5u3H/h
fi7fOJXzwDEfGp5R/OHJ9n5/tDUuHQdBnQdh8/uyAteFvTQ0T6VpfgUTJMc1FNMXR+0zkT7PERS0
wIK8yvyFwqFPDC1yAEkSuu9eZON6N6zvteUd5q5wHntBk02wjqy6xPWHmiFw434XQVw+jtK6zSEj
RunLU0A35Dnpqb9ySIfv7N7ct05Oy14I5VaiqX3AFb/kReAD583vsqpm95tcvY2KlF5SmT33oj10
lc7PkBIL8edMdrnyWcEOskQ1a00BLuTQRvrVMKbr2mIvs/L32Aye7Vk1u1hDFA6WfwjateJG2URe
MF6C2Hb3FOzSF1oaF0v00/s4iIMRo0oiueO5NhjcGGovTT/M8GIasrPhRBV35rySqleX3Etf2iC5
dU1IFGWYW3+4Xf7Lhq2JhCRxhm2PA8R9MfuP2yWPOD1OBilJwSDVeU6cPUqD73HYqKe+NUlwQIaR
TGgGYouDTEM0eh7nr91IiZ0515DLQLABbs/W7ojctghqUWgZIUvK+thVzpsz016JQ8H+wxt3fn/i
temxyjIeayXU/U78jzcepD2yFWbA010m6qAxmY3pVxcEzvcsq9+VMZ3S1PGuyTz7WJ9SOGnSQ4jo
j/kw2E6R0GTMX6xZkXnxCScCfRaoB0kFgOwUR6oywRXjTwFs1baH5dtLopNoi4ZrwPmcWfqLiAfk
9RRIyjMBMoLiFB2crLG83ScrstT1JbshVmBh1KO9xcEPhgy3fJaZeBoNuJC0/qv2ET1vxjSCKWTJ
PFQgeNhr9c54J94NU0oWCdpHYctmpnvBFX7MfBI7atxgh6JF5+XYw9c/LCK/23W0yR7NKmIJHmL7
wxZmVk2IcZctLFUHDdjzQLletUXOhr9I42QO2ozo9kU1Stc2nuDKs0ilRBSR6DLY18kfVnfrty11
KSjmscFCxNomP76fKmogLrFIn/h4h6NHwo7yMImTKPMQSZCElobhvFhcvSSMmeUunFGq5x7EWxQW
zaWL8FD/4RIt6+g/1lneEq4mYboutvPfVjo122iyAQ9PdhgJZKbuCowewhC+IQkt4BkbeZ3nmtMV
vH86umm7zszePlOEIv5uwfnfj4u/zfvLe0FrTLrsMrw6H9b8DHdOSXHddHICC18g7oRj0xLZAA24
GrqlEMOmmjKA99y0rmFtvI73ZgzlY5CQ2TJV2Q1e3+f/6eSm4rTLYTKKz/M4v//holm/7U4uA8Vy
KMHcxAHh49GMMtJodEtvOBk1JYK4Jc1jFpgX1LGac1qiDgCwA0tM4z/6vj4Yeo/hF2QtysKLET1T
7pytB895C4O6PtY9JaR1rbJLOg3XcDci9H0uqzFbs9w9tLotX1ghsjOMJYajodzaHctwkTTlZpIJ
LQ2F/urn7U9zRv5ZTMLfGXjT0VmVOa0dOYJwJ5aAi4uwOqz8bNcrB2UhaXoCpb5sPOfoVISD11Pm
0UeHt73ELHR2aIsl4avdyU55+66hg6QncuQAWEBJOVPqbi6oB+vieXrkmc5BJYcT2KiPvNFQ60I6
+XkU0ML3L2U7tTtCiOX+fgApIPRQv4r2MuOWxB2Su48zGVmbfpt1nv1mTYzzcRK8ZXb5NW044gZR
ujVkaxE1TMiGiR6kF7Nag71cialrqbzt9ON9EY0BDc+m6l+mqvtqFjPeCGM7oLS6RJbx3Nh0vQQj
WgpPBteg/AzhH+M50Prk1hMlo5wrI7/+NeYo2GPdczXYCdb5HNA9lUbscZl/aKQz/mHm+P3mdyxO
+viNtUO41cfDbpTjkEHN1ZyihGS8pF7fZ+hy2Co8wDs6POBFpv//p9+xeOylJyEpPPFx3mwD0277
MaxPKknanVHIK5ET+hwbeXokWS7azErs25Yym0WVlWHm+Vuv4HSuuvz7Q2V/OOBIxnRP2eyEmMEc
87dnKsf6YVU17dkV0sHKUwS0iYgt2AGwRfa7x74hj27oXw3ZTZvFrzF73IlO4elPpMXRNTRAlanh
GkX5dwYRgGPbWJcIHUcjY3bSUPlz+CSg/zYFymw6Y+udkzTbYhztP6306iO8JPldXOG6gt/FFpxR
l73pPzZ2mcJUSkTbp3Csoo1aqmnnzDFPhHGAa9//jGXROt2/o0py3ZRTdBw8fz6RugCPev9W+Uie
VqnK0t0kjE8E2c+n+5eIKR6J+8jgScH5/a8cowA8BLogqaWdT/aYQCi01CojhIMEqcQmSTBQPHbT
sa5myJTYFafIiY2MuqHx/35rokyhYAfWoyvEKQ7VtHXc5lemJ4Nuknlkf28ot88a0hCzsaCH2e+R
LaUiO0gnIQekhNeOpX8i4K73ydUmQJQWjnb5dsIsBCFxypcv9+90E3GgNHPqWjBPxwyrwnzKnRaz
TB2/tD4pEekSUcJZND2MrtzbykRmM4YvVcemxSqGYq56zVrKSu5ZTqE9773wLcwCZ+9V2NngEtCL
Gy4dtHX4endm/m2/Qi+I5S7o1s6IH4hObs57qaxuRvTNamnWJDTwYZYhA3hNzIzApkVEUREciB5K
12SMHm3IjeeYtPzXnIzbBi3LdiSXfZ2mEKzWJOszsS7RPmWVXk+ZUhcvExuwZ39XSmt3H8+mobzJ
JXarDEjYSGUbHlqMYvd3CQd+zeHej11EVrDp5c5Lm9iUdhMQuuP4AjOPRGjjpkZ7ocSPuirETxwu
SCjpbTmv6xasifjvm+9X5mscmHofoB2upfZf8Pyvk4pnyDQqwb7UlAbxIXe1n7zSG5s+VjGC2SJB
geUOrnu823XYtggmGqCujHqpq2lz7O0TdnncWgfuwWA10rxJn4GR70M6Zchc4TitnaDYNc1feGcP
rRis10Em9BhXgYEHFEh+KpzsgsplUTs5F4e6tBUtJuG+ReS6x7llraKW8xM9rnCPvvuKYMzexqhr
9kWGHzLpCuyWkQH/E3wCI3rEagUMZcmDSkPraGfyEHDYR6M+09Pi16eJCCuojySvrC955nySefZF
NYT9hF2IrxRX/NHu6p3Re85BBBZWvqA4uiYW/zLE1Vf39meEs8zOeSq3Q00hLjEnAy8ad/V4422u
Whd7/N8IpZkgO1T1c1GhUsdI9nw3pk6LLHes9KuNvgsShj3HYfS75GP3WFhzt86NON+qAXkVgaOf
UcJW+15xG93dxT4K25vsYZiMyKUzMPxmBrO719S/74cQfd9kpjQ/xCE5jjx1K1wG3K+z/TSjjHkd
0IivkigNESfxx7Tqrhh5LFZb00U3ArrgdQOillCMt4hGNqyJcbPLSJo9NJV50Y6RE+OM7zkm4YtA
LmSQ0pjInPHpAEAvwMvP9ctEVunGdMwtxZiYvVxFLSw771olUJ7FUU5u+UIyA4lkddVBnsh0LWYY
1jxd9EdYbzctT76J5RQBQXqQQaERDQXL1jsFiG1NJJB1eAEsCY8yZhVqTB4IKsuNHb0C1CagGtn0
EFhX124Aczzmp0Gx4Xsw1LoQKPRwFpyH/ZT8LBOkomj7aAaPokWZguGE+snwovMnTirtBag3JY/R
ptvIIzeN/C1vnRpFcFQ9UTiJG1SvzLUkr+XyiYkJy4purnnbWQ+aFno8Ec8YdzJaZDrWmKaZ003f
agAVOQ5nfv/wRHrnOjLVeIudnF45BaVLr+eqH7xq58hQ3YygsR5LHqaK4yxRSASMRvjgFwB3OPWV
cYnJGPMDSLLO/FKUI5hcPrwmtvbZKadp05bBIwJi9ZIkf7ExwLA2Qp3ajFMPJ8kqsLFtIuaV+xaT
Re/3CKFuerSaV2B5a2dWkyD5L09PYxqcs/E0JZGHtaT9lk6kXUWZIBGxTLpNjSzpXBTquTFHh0v6
LeyCo8Ync0o0IrgJ8fsugtZeuakVrJy6z96y5K1r6EzGbXWOUJMf+r6k94/PxnDY4mpNM1qYl+ga
PclYWbKkPBtJsCsN9B9WQahua3q7sTbrvZ/ETzIH6mtLHvyizOXGMPGkEdQ1HKMsN4/BlL2x5bNQ
oVHlapsAfbrpMCShb1szE2ssSGO/SSGD90HnrkZq3+9salyiIpKqOZd4cMn+0nujKnmaTeeBoo9f
SeBuJhHCx9qwAL4zOtsI1VQewHcjnC3OU8a4XPkb6sPffcpoV6Qh2LtW0QcRpckjqns+hpg6s4ak
BxjgAeeXsQ9SjAK4xeYHKEmANnPWGws38S7EtrzFFZPt/bnCK6EtUj7Nq92Z4oFjC1o18mkeh1rg
5EfWijbJFlsFZr8f23pTeLa6IKDrtgVdhjukWybxyVz6Np2IREzGoyMqPOfLj4YUJhZvSWtBuqN4
OMaXgVVo67GEKtagl8qmtE8E3Yh44iYd4bxULJWZ1+S3eaJgb+jbYT3XpFXVfYLFhzbJdeWb1pYr
GW8dz8FLOTWLZSS6tNGAKm8e42+m/uQmDzLqvK8ueRuNU6X4tSjOiMehJ1GpXt+1v0USQbOEzreM
xGiSGNLwqA16rXxDXrNcTtu6r28cKX/YUXVQvZ6PFo1xjFIcjMYfyDlwH2bNk0cI8cosLOcgO+8h
TYIHG4z70W6mr5MkpzAN0ovdmPpg16S5zwKpbYA9kWisgQ4fZ9h20byUCzr+ygO6BIvj1BHKaO1O
wAxt04ecmt1jllTWpqjky52W6VqRHF2DDFYZ5+/CRMHR9u6lzauzXMTWYyAIs0kuRSwJBkw66GQ/
wGjdUxuu9TAeBK9iZeVwdvNiHwWhdXF69zyr9EfVxvrBRxYkAHj2ZFPdqpFwzDRYCjn8uaNl3N+E
8zmfdPmAvgxJsSyNI8wzIS9mrbcJlyMipAEoiASBKX4utAqvDvYJa7LUpardjZqFs6n94dvdWU6F
70pVWbit5+ZCkDeNoZoEGU0t3p0MaUtB1HefbKrKomIIaet2jMCICoDoLXw+mlZzOJJwHxI2bz2V
oCNx9xf1keR1Pcna13SJ9dUq9OmSdkwM9zLHeu+WWN+HxcKIQxSfcC0g6sLvSIvHQ9mKG4rWfDPF
dYkIoPNPHPLQyWONXluVqi8+9sx9ZDvfIl+IqzM3i1EpPtpm+sUfB7mDD7VWYYZ5wcPrE5l5e649
90Wn5ZqWZ+PkZ8RhU/VWX5NyeMlFY547GRBcS6Z4O8kcsLg5WNh+bUbzZ7C912yyzXM6o1ch+fmY
kkIOvd33JJ6J8AE5yW6YsTcTUOJdrK7FeDL00Qn8kballtUXWJBEf+ncXCP6xDJenwbAo8eZzVgg
bz0Kkog3TZs8dLOjH4FO3AgBZQQjiMAS2q9q+nfQv/LJfboHnASJN97ucyii6V2qRXhh3hcs40i6
japdikrpjjbq2URdGKAp7Lg5Z2pCZdsdEXmQ+CdU/2To4Wjia762ndGghHdIGXLchDpM7zE2Zb03
shTTzIzwjswChCpN9N3rk/k4Dh2OVZ091xTvRdgMXsxAlvtYNJrlnt6l2SFmMo/8ox6r8jmfCUqw
yJtk5ySHvuS1xj753IvmpcrGT641+M+gReihysR+7DFZAw8RMDPF1JDHicoOTcKpBW8T1rx+PkeN
OT/aHcEDdTYY75NIH3Eida7h/fLppK3RVn3jPGxsaru9RDXsaDWDgraJ9T+Mndlu29qarV/loO65
i30DVO0LiVRDybLcx7kh7MRh301ysnv681FZu9baCwcHhQCEKCeRLJGz+f8xvnEUecX6xuTaKFZT
FQ6wrsF5NNjdSERpXxzs1iUPZqvjHDu1PV2yJZrLMK/bJiB+2MC4Ad3ptwi4A06AeJR2Kuaijd3C
jITj89JaOgDABo5119THNHGB7CXywTVK52PkBvMWbEGy6KowRhz5SGIsmk9B6F7sYj+eZIZBPVrn
DLZaU5mEmfnNBuQPbq5Dktx0ZPj2SNbCrmnTY1LOV0jQ9c40l+ibnaC2mezNWGfDNR5M7rmsMy7O
wqwskH4TYadfI8O896wJD8hoFOcZL7WXFt6za+BxRN53J1vz1JAH/GB1TfcwDCgih2YxwZ+iWV+v
2xFN+HYUMFw6ifJXOsb0OI1Cu2TS8F6ZfbzAmtHDY/TZzQ1AggF9rC8caMneOB8XhX0eO+xX0xvN
k1KqGCxVYoz5Zt6AqVv06BhtowwUr4c6tBJl/LAiZRqBOH7OJxNAkzE9lT3QgjEfDnaBsZuyoftU
uO/RYgFA0bynEfzKb64It7UgRiFlWl/bBRIuJ248VGtDHdFGrAC3dCZ89ioXGwpnaK6q6ViqkEJd
AfbQHICC4zUOasl6oGihWrsF8chks0E3KGrzzFQzw4fQESA11S9KGcD4ga1uO1HKraJP81HVcEVE
k2XsMkR6d0Zt7BDz5KeSZtOxd/qzPiVtONFkcS1x5b9D/JvNSJjzvNn3HlKNSe2VvZjnfl9H6hNJ
ENlppiB9K28tXfKjGujhejhfN6WMsjMWa4Zm3X6mBf88VvNFgCsPTVZwcwVD3hQWRtEuAZ8u8Hpq
ewXq8rZfWUZdZr2mKR6ctiu6IFpdTVj1u/umHbp9FXv4rDT3xEAy7PFXuzud4pefyu5D76UBkmxY
6Cag3IGDuo5h1ay8qMiXY4udgT2rPul3F5pl03thYUGZd2VR2Cxtp8CORuTtxE+w36q6y9j3eaj1
UVj2RX1y2/wz7sF8F/GEo8OkC1Yb9MNuiKQe/WyAbAvyeU5WNCWoC0ycXWV14sHIWEhGmficE4/U
7AhdlpsOmy4q8X7q9F1ILyt8ACn9aYh7IyTRl4JZbcmQ5XB6hvbeREt8N7XJuMME4G0ErRIk4GBO
bJqsVsJnWKGigseOsseeAGQ7wj6kUJljBJeHSdd/OWK27krVPc8uvojOxJPSztl4SJBl+sSZfjdR
HAc2Owo2TXDSBz6/gyNeR5ehQTeY1uU4Pt5AUKyNVG58b0PA5m/MBFJz7RJB1RzaRNwplnxuUS1u
u16UQePaERv2VIJe1Yo7SsjRWE+QiafQZQ8RNiDAJMq6AMVvDlXLFicn0++10e0e2Z9zea4G2TK9
DC6hLbln3uPLPdVQXhHdmvGV+r0/ZF4bOHGs+r2DrHJWkvYs2kZuC9Hea42c3+QOTfmmUWNxD24c
5BMUmGHpLo60TvGQ8M2Dh9hFVv19FPzFm/XQGpfKJ974Pscq5Gsx6ssWV8Umd/vXVhrPAzZkbEYz
sBNz62QRmDAYRFtG/s9SSfCgFXp7N/KaR2+0XpXa+85aZdOabrHHVssyl6LGvhAVBpoiu2u7cnPb
ZYqKNKzV2AWB2jhWjrbrNFqvi8Xcpa5VS28oLq2esOCVxVNkfGnAuLCHtzPLKuugtrX+5kYfUBQ/
4wnPDBDcKEj0An+kxrZ/0g03wGap+aQRxzucbYcYd0y+GB2xjLBjEi+5wzn405Qs5BwKAxtba61N
1OMIQjCNW01/zg1KYhq54z+XrV19VxYjvqsJ9Ib8qz175B90sf1uDNZwr6fFUahOccra8jEWbLxM
w4T7Ek0P40weQ+coedDntrvt0sY9pr1+6mQ8B91oWB+DRjiqMltHO6+Me/aiZy752u6mI30q3VdS
PMa3FVzN6KqldC9SVMf8Sh6CNiCMzgDNG7/gflGdX4lGPQpXJkZviSxgnLlXOxSricP+tR4ZdrzO
+NZxrW+SeO6PxgKznS1hFXjqHDBMpLu0H0/Qg1fzR3v5DYJcBWTAnyYotJj1KEDGaxpA4TsWlXdg
uf4wSHTGFQB/llrAfbMnz17tlR3CQdS+e7c1FR/9G7EVSkTScRrZGGayO1xjI1TZpQK9g0VoWaYv
xwbOR+YXERjllKxewXVA7342WSoOsESwng/Lp7KHy4Pjx7uQdTuGZG6M28lIBv+G74IqADtpQrYf
6z25hTrF2ptokkZxHtoULze5BdDFiqe96QiqsGzr3Krp9ubIsptQ885iCrIH9LwVxvJNP5BqH9dV
OPT5h+zt9I6lfLsRtsHcxbrpmNT9w9h7ZKR0DlPKrN6KplTy1udUsiM0SLi+YVWkLo/D+2iKfjf2
RbXNc5vap+OIwHNHNnrTalHpR4Q2SacebjO+7CFJ1PWwE+y2WgNfGNckNlSgdhPA8m92px9TE9ez
o14w0arW1ByriZbZDHAI6AqhOf10ReLpbBxBp1QVwSR1YPgMstK1u9Oiqg+Lm2uXUQAIkULBsT2O
3DtsRN11s1P00acYoSa4QnI1t0A2XKurN6o3ZoRDy3i7uPa+WJuJKt48tlHQxvW63dM/MY4N9iCQ
0BX6pwVjlRa13/kZ5hddBn2aaudubC/6CM5dmTGAU0u/emF9D0nasqkWNVSncLocs1zt/E5rXF+3
u6em0LvHQmQmIV49pUSlvIqLPVrmg5XHZ+HWP0Bxu0EzmO3eRZxAoYKEViq+2nPLVHWEWT3Vor4W
Fiy3McXNFzEhYDA/ImmeH9MCvEU+u6t+I73LHovWtU62LDSf4ePq2DO4gLGNtzopnkCqZ/vMSnSY
76kh+4aA4ZFBO31As0qTriWiwrJHsmvmfL43cLlhHG6Ilmla40FxGWxNvXMPEZCZbSNxNLJXtmhF
rFduCxUGq6/cAz8F0GVVMY3wztzWTLn4sMckKCfdIbhFMq8pOuVqL7Xfx/mnm+DOUpqILaY+FRdV
lB+RV32XFkWTuXjuSl1/0YcFtyn6R7AezUm3hp/s+RMf01RJz2JJ7pmtfJMI7nMHqGRn4NreUNaG
qRCbj8KygoWB86lmMJoTN7RYNO2Syfxs2jl9RW/wzdWaAMyv+LKod8b5i1u5xllKNSG7ozxoaMrO
uqR94FJuOVjV8jWmNXhyUdC5MgbzNYre2RE9l1SMHus4N/w0ye8JyVPpZKTzbkkSDKZjmh9Y0J/H
inK6kkXzk2hUbp9+tvB4t3ITRaMF8o6aVGLH3QMer1edJdCd0ZwVPVX3WgUYN5yTXNINal9zS5LI
QBzBu7taESJC6e9bwqkeRq36hp+uuc5196uS0Mj0MSv2+ag4b8usr4S6RbnUM96PfFzMnc7W69BJ
L2MBpXSXeLpKKEj13iki33AyRMGU2LYQSBir7BVUYPVtfhaop8MoXSgAEpG7YJHBz4NM9oiSk0KX
V6ibRK+exmx6i2pl2iUgdM+RNp6MtTRiz8PAapvNXFmL+YKObr7oDGW+MpEO4sn5JZexeSVQTok2
Jm+tbUdWu0VPE1q2w1OCZfNgDyo3x3o6N5F8Ur2jaRfqfVEn+5rooZc4GQNHV8t3QXdlX4CpIJlG
61+ctjyy8PcHG7f7JojwKnM9QqgBFal8aM38PgI9eU08bOCu5wbEuFhFn5/LBRmZV1pHp4c+xS7e
tftTnUjgw7w2DpB8s7akM/wO4OukHewf+fP1dR02wwb/O3+YrwO0lnt4ISfrol/d5+LN/kk1WG82
3bgZiYuqILnQNvIJr3NTP92aWHQCj1EYOsB8AG8szqN7n45P6NgbWMXCRzW7N/0guASX9wvOss2H
u9G2wPKDKdB3Vtge02t6HV7dbwaRQBtWvQ1pai3lnC0eUU6zx7YPpEXrIyCLxf2caFcd1GNxmq/j
VX/u3gWidXwmeKIc2E9bCtfkEuMEU/qdHPfU8nGvogTBQaJekrmct1aTPCey2XUA0XBL0aiUjdsc
ACEO+yiTJlZ84W3J/1WO7lhdsN3VF1cm72NdTtyodkDf2vjMWQhsWM4qoEFzhxS9+lzkw/hRN8AA
JBktdzOSu6sc1dclrnbdOBRvPMhQJtUxa8y0eKOSvLUEEoTcSlq85ab5Zgw2FbOM5WZWnQwMHxVv
4ulNBKRfwGHdXfvRx5EZXnPAVdHT1XnAV9k2o+1b3dyGt0NrNm3Ygvv8feokGXXEBtdPpmcidKC2
hVHbifB2enuUd1wasizPGu20kM7XWUnOJZXbXUtIROg1dk2/nEd/OxV0Rw6LNfiZa1RhfUt7TuJ2
TUOmX7abCvfx9pMlssmBsgQV4ltGbWacHRqEu9sPozW7tl2zY9d3MI668pfnm8qhCIcHpxpJYrwd
4jUxNlozGP987vYIrM067DNnF7iWtfU1u4r5Oloiwqdub91KiZg26ekS49Jgw5FNGHVxvZ/7ggQm
tdHlvgbvtliEOd7+z25N3b49+ttzWQvASROF2NInfVmqNtkJR8fI1CVp7zOhQYRS2ipk51OFHbbO
osqWPTpGnaFHT3AI0ajWC/Wvh9tzsSMKSnr1SVk/9duBfiy109TLOU72BO5GQSJhqIz6g5VC2RJ9
HebrC420939rB//z3wRT3T//i/MfdTMLKrj9307/+Yxdvy7/a/03//N3/v1f/BPOvai7+lf///1b
+6/68lF+dX//S//2P/Pqf7w7/6P/+LeT4Mbkf5BfYn784lPrb+8i/qrXv/m//eH/+frfkP2RybiI
R/7zr6/wx79cf4X//g9A8R9/pfr/8Q/+oPp76j80i4K+6SIYxUHxL6K//Q/b1G3Nhp3lObq9CnD+
RfQ3/mGp9qqKxgCDmtBE19fVsk/++z9M9R+G7XgotW2Ea876r/71tq6/ZXa/vzE+iD/O/8rzZnXw
N4kgOlDDQluGgYMIAccw/iYbmcu+HyondcPWyN8mDPSQKaxgBTjL1qu3apS9uvqcnl3M/l26AFtu
4FM5s/6hZBCylXYu9hQn7mD4DefG/Z5QTTwaPuzK9GVlHsqm+DXPMj3Ms/dzcr73jHIns3C2ch6U
g5On+rOhLsHUuMapUcU5HWb1IseXSKj5EXSvYOgunln5GQ+zwxIDavwM7wTQD6pQu1KIcqwiL8xH
98ls3FWE4KA7Kff6Cs6IGWdQkdNeIrlzR6+W4KwIhVkMdVupHYSsmpMeq9zpfKo5b4l3A9qX+qYw
Chyj8XKxnDWgJxqhkZjGQ1vZbKiQMnTJ8JVi2w0WYRH40U9HWnUvLXFJO6fo8C9HFARMFioUnGbQ
vf37mBrKBY2JP4ygTixIiFGlTS85NofGMO/ItCs/EXOeYOMf4nqZHyYIgKBB+yMAFibBEhBsVOur
QMGlvDSou3hw6o2wnKPbruHWCnUCrbkfScBMzWzbehN4Fhe1zGylJ9EALXBHqKLc+AvSZONgFse5
j/2p1Tq8sAcvcSBepEng5ay43GT+JF5LB/zlqYEz5tHGmKqLOUhtP9lU9UT13RTdC+s0icXU3HfY
VfdaZP1sK2qHHWDYMGpYlI36zFA/4OclmMw+1vm174QeStsYA215lKXWgqwBMkCHErI7aUcUaowk
0FGjb0Hsu4GzMsYb8IOGwTxIFuypUsQ5mxTvHAFHt1/RMbBZ96Y7EsuQdBTJpzm2AyV0AJFDroc4
Pi5wqErqaul0SOsvhbdHJ03Nd7gf2flm8r1yVivvQuIQzUNW7Mi0dR1iX6siCXVibN+GqJDqFr2/
WJ2xS5lRhsH5WdVWFiB2G4muj35qdjoeEAOYcLlYFOXpnPq9lpINhVuYvWq8hcnTbzDgajvXHr5X
7O4OaHDu8njBdhlZG6Me+2OpgFIEsnta9FXuwnqeZNh6vqcVHT/YGWIImrKJYKDnAtu3mulbjfvN
UozlNAM7grIWHZExPggxGHdDPQ7nTPtliqm4SxRsjxY+g61QotrHJr1pHGRDNDKqE3ccFQmhnkrQ
18fGoxGDEu9NruBtjJEmRQ/yG9T6hzJ1Yg8A5Z2KBz1xt1h8XRhJ2K36Tce6wB04CwX8TAxfiatu
fjfckqpVj8NbsRRgG6bDrU3/rqBTkiBldVVfDuYT+pbqrtRIanRtezxUnr2zG7PbWHNF6oKLS5yC
2tZDVUa7q7MOrPB3k1N8VvYAHkmSfkw7l1SeLP/WFyaBOwPbBEtu5+9pQSpPx8rXA5giRgYubZ7X
1aW60d30hIJcoU7HVUNjVFus9ACueqIVZ/hs7IpArbsHshx/mZHquzmUsHQIpDch3LTUL9eOj3at
0HqJ6NxG7LmJGPvB+8YvmDtUndJ5U7HKClw4maRL1KfFWrb1OE9+jT9h36fvk40+Cax60JVEEAyL
G0BXRIpqmBt77ss11JlE2B7Hs2Ba3z5CeGw3CywG37Kn/KI8IsDbkaybHvWmABsyQpiy7B8DOzoK
eFkcRHYLels2Fn0IqaNYrkm1BIGMUv8qOnsIvCKnTzTGe6iGrV9a7NQR1cI9u7cx+G2znDACVqvq
FiBnFlAs3XntAgGp/NYsJGMxUbXbMkO3qbIxMtsFIlE1+kW9wKKYf1qxnftTThGZ+JRdac5odmzx
nQUMm/WJ37LtnWZNjH4rvyZvZBdYieUoIGPlKvF0aU3yY2qMvkyrH/XknVWAg5dcKvOmJ6qEPmyU
bCJJy4q3TH8i3pii9tg86WDydavZSeVrIfdul9Kt2NSTCrhy/MqdNRd2ZUZ0qRG/Mufu+ikle8FL
fbXX8LFTOwSkw5hUlZ+mrbwoanTSxrWsi1/GjnWYv8rw1k7Ekaoe7YUMDSKNkaDy9FMCpenJK4fH
dsDTvUy4pw3kipBbWmM3JYMDw9h5miO1Q94DNtzpVP0+BzP4OhsuBmayt7ad7kw+NUc2XY0276PO
LC+qAy3P0BtiGjrir2OH4KfaXK5RLvrAk+2ZSBcuH4vC4pIBgMCsV3OxC+6NbDn3rDLQ3The6JJL
sMlFDmWepDkf8I3YOq2ibQHG6vtE7yExN4c6lVSRSKylHbP4tHPFBumhQMOS9RTvFt8erAVoSgMD
1yZku6nlKY1G5gR3anZESL8QUQgZZGhfQNvRJYqRrjnD1OIjQvYiVazYts7muV/43MQCw8Ya6uJi
EiIINYntpC3u6JqfSzvGLSKEAN4LGqPjNrGmOruHvLi3Y4wEjUfwnUJFK0nBjaYlNTfYX5FDz17p
NYqQEL71UqdZRSqY2QC2ZNWi7FyNvL9stJmRFzTddfKAeK3yMX35udK2J4fQNQ+j6YYCIPRh4Xh7
cldoO63pNBV+BTQ0PeBbJuC0rLeTB3FAuGPP0t69k42pH8QTph7lkBgGRqA0fo4ckrKZ4WmWRw0A
pGSqD4I8IZcuZYE5nqwHsARJlllkNAwUqUjnxpVMpiS1CtqnR5nXVmCPgjAPlIT3XcoywMuJPKc8
GxcEDKdJfFR71wGPbsd0e7Dcym7ez20cUyGY1W07tQ4DENuoZN1BuUWRySdEG1snbvRDvDja2suh
2QtE2vKjxu78KKH5KNbtpBTuT72fFX/QjzFE8fD27O2RuW48HV1uHZL+gqIbnqZVXuxKjFBt7Yxc
ZYodIownJSHJ8m3JZRbajfE9y+mvZNUwbQy8J4JB7KD26sFSkdzeDksBEtYyvY+8HLsgtoYfym0r
x9qgDtVy/baLVc+ybupKa5GUPRXfnjBumElMhS31sP7IvDpluktjsnOBMbX0s6gaOswDOVYFUhX7
rRorc6D1/WfPGpw0USIMbm9yqkZasbrdo2ZJzXCSIGdQAgAN6l5Eae9AMKkhVpuXKAfSlUEaCrFy
NCH9sTP83JiaKWdx455hiLOrxVuLLFS24e2RLpQ/Ht1Ob4eSWGKjSb2D1EYR3g7d/zyadUOh7Y7Y
KEpP9OnrsPYe4SRlpzZC5zGsMQTSJQm3oq5Ail6M7goReM/6daeZzfX2dkf0+fsEgqi9RHiRYv2P
gzH27C7/PEca65BUab9N81KFhEFTtm/igvLzettPqRg2dFbR8noCOhXMx323bnfNQfDc7WFn8vHm
ajFBS+Z6U7U3NMzt0V0rAEC2FURf68PC6nIY6bg8b19rvlYSXEsiVv59vD1BQ/q6EOyyrfTpPW7Z
GHN91uHt0Z8Hw0ubUKx1ClMtfVsn8npZ6AfoDmI/aqFNaK2H26lAkak2XRv8+VQOZJ56nmSdRcLy
78/Gun0st8+q05EN62m0058rgfI9sYQZRotJ6RV6HrMUdvTboVsfde4vzEGkPYz1zHwG6TiP2aPU
FcbL6dait+0DGVZD+OfBE/kYqoVT72AUv5SrxL1JEiUsxvWaS7k/iTDZLIrsqGlycAc6HqrdfRUq
ab/bZcQpnHTOQVmrO9GtzrMe3D8fVaYsNuqiw55Q+vd+rRHdDo5WMVy6dkui28DYB86RUd0Dbblq
/O1UEqwhYsAzC2GZUSfARY/z7vbDYb3ZDaTy276Fk2fGoPzRi1D/UOuSBfk6etjrECHWV7s90jCh
FJD+OR/6+DV1x5jGPN/R7bu4fVFDbpQ7u3KeiIMqC3IgGXJazEBOSn7B7Sr92/XbIflB6AJA+M8f
OB67rMFDZ43PeHu7kCdGjWJjzm13QMvpI6XlA2Ee/+vn5U0NsvMyk8mR7cTvj+D2W95+XzPV8U6s
H8vtOYbtio5OcixnoEoDgu1ENX7WBeLIZKrMgwPfUWNH7MBL9S1dsPY20Aari/lO/XHr6oMd9H22
m+f6RakQQWYuvlWdJh4Brrit+FZc8pimYpy/kYHAAOtCSCK5Amn52mj6TWO+IZnXw4TbdutoKb23
eeOZBVS8hQayqA+qU09bPbUeh8SlI+jdtQoNozi6CnvVfSRM9KYMob5jhtFR4nfmY93XT625Y8aU
7MVwpTo5i3cNsu/iVXfTcJdV1Q/oFq9qrA2bQsGwQCfhrVRfsySHWOk235DYftMJvaOcyi2gleAy
EfgeanN6UEFg1S3ghqk8p/S6NiUWF5YWxhvsYhBbrN43rHZ20kHboi5WvosLeVgr/UHtDM9ZQ7sl
Fv0d3U/3EBfJS6vNjr8uVFUzp1qOeBgZJvMr5LIj5rJqrxkQwWbE86X7nBlILClEnNxPhTpBMJfl
YZbu+GiB1hhnF/CsiU9J/Jj0B3d5bIoi3UUJMd4tHMjEmj7ZkJB+pygXheTSjb66Soip8SMX1nRe
0te0Iyem5qDwjYkn4sPvq+IKAesn6gfUtnPCAFrEH51ksaLM6rRV5Yqpn+hcOsPByppHVxwRdu9b
PaLs7iI8ter+CiibdQJmt41ZFkE0lneypj+zZMOdOr1GjkPdMbbvZhYZvSB2mSVkuoGLlbBmJlmi
eXEL5jqDEq2asa5y8/S49DVpV9vezD86a3jubPf7wIeAXJ9QhhHnPbmVT6LIQ7dUH1v4h1QXjKAR
yw8kKRB+M6/aZGP3YAKqyWx65StHdBMX6aucDH8a9Jc5impYbh20UOtLwBTypdEepZ44uKTltWyG
ABfBYk6nnix7bvhfXdpXtJ8g4aKOyPXJOrdZEXRWva1lYiKsTJ0gs0C7Nmr3WDYIHuaDnuHfoPT3
uej5I9RQ5N65fYcvRqLDrs5OhJa1mpGjz6fclLt8QKA9mNOPCgV9UoqXRThPuea9e4g4tzr30VIv
GLeNvKZn5F5Jat3D7IZGBQ6GNeme5OBvYJse1yg2baBVEWsEA1YJGy+zIOeeCBw8EtGGSonckCkf
5k4K1IevIR6vqI5YOOaBeiCIkHrNYDu7dCTCwBzoUJiWszVK75pO3bdljkLHQlIbdd03ESeE6UKH
6unfbnH7YDATMWRZsF4n1MfkEyzKu6hyz4+0mqngKNn0oEpxdpFrs7lthw9Vlwx+igwsumuswRkO
bIkymQ431nkcBhG6ZbBaiBtYKytFivJXe+5WcKfbjhhYstLPdAEvENkzL++0rJNTvFrDeJJdR2sI
7vJsEW+MeGjailGle0zUmcyqX0VroWSzm2+uSUxYQyhMrWlfPVQbP6mHS8MSa7OoxKQUBfgd2Xgr
FLFFY4UMJ08f5zyZTxKHIOC1vZHTm2rKxDuoORAWx1HCbMSkoOrxOYGrgIdIza6NBIjpCWPfWc6j
l2C3JKNj8OEQbcxicnbZbP9iZQHyQIKv4x519FgLp/J17tIH9sXLWTOJ4PIIX1Ns+cuQXotJiIKE
MD4mS6j7RajvFfCRYFnME65SDf2msiFkHEaz8dMkHhsy8DIFbjzSjyYbDQ9aarh3Fsm/U1RyIy+2
vjNJQPEQJ20bFXWmE1UvaTpfO/LZtiVxenu1N7WQBewrswbM6ohC4ExLOR7ZqjnjuZbqo5ctn7Zq
VHc67QsIPIpNhLl1T0ozaBGlTTdpaW1EPxyGnNTvMqEs0JcGrV33V0bDImAbQsdEgVQHDBtiG3rg
xGq+dVSszwxrfjrxbZKX/ouyx7wTEPoNM28OOHKeCGOVYeW1v5Ji3JIzwPRZii8aHSy4x19uRtSK
Up1dteiD2Cwe0gSJdj7Y2PFL9dwLeW+2xU+mmDP4pWFXsry30/6bHNwvpvRha0xzArLbDKGQEjH2
M7dsvICLJDuSfK8pY00mTWOLAABLTr/LOpOlLFMaNxLRqApQxMYhlTWvF/iphI2GZeQTb37VBkkD
U2GUYVVL71kddYZBF9rbonwiALX8ZnaJh7Al40H6KHKrvNjVSABPaUeE5RHIzitphUOIHV5roCWN
r5ijgdYtEPKujpBFmOZ3MTkA+Aa6kQCtDuryJVxueTTzOw90HFpjMlNc3hogYUI3qJ9vx06GbZ28
12pbQa/xvdbaJsNY3RtLNz9EFsqfuEyXwEAOHQAKQW8FOFYiXB5ah19YB5CrasVu0O3HLmsc2L15
dmhxmhnteFZs9zPxrDuFXZgPVhytrvlcQfxi10ArM60Z0GKJo2+Awyyaw5iSw62X02VGpHtncFVj
wiahdpzPpjGifp51uUtQExeC1MTilDJKbBW7Xvho2mGz1PEb6qyy70wwwiUeHsI4Le0x5tIvNLrR
JJ4544/cyJ9riaDMJUaLTgJJinjDB6mzZ/LkdioXKnC2vqncfp8Cv7rORBVqtL0pk1WbQfWarWpZ
np8K+yFN9StaYwmW7i2nvg3AkGvqdnCA0rfA4QjEa55NBjYaqs5cb5xep+JFcaiRMfHbkUWzXJCN
keZM/jGkrag5RaOp7p1IR5EpAeS2uCMInb1jmsO3JL1L6lmQDabqKRs+0/4UwVIKepZEG6dBEI78
/wWRPCdzhno1//AiRGr0IsRhLgbIoxMokRzxafFdpZ090tF7iLLaNwbWLSJ9MAreT+eMPwk+WoHA
Z6V0zaB0FtbH5odlzU3YV43NRvm4qGyv0r74kqbzSNzVsOm73reM7LPRzc+Fioff9ErPWMRWU3LV
ua5yp6cDQbl11KJbqGMicbm3irwqKRCwelfwKWlFYm6UGGQ69gxy1a1HowXQKlpssaUR9ODgI7se
d3qRtbtlWUtJY/kqwG0HEnk5xUzjaBslVmNLnuapssPENu8dLSHTz82UTV16tt+ldXMP33Gn5oIA
owGnmzMUrFBE3p4hCG8gdjY+BZVul1of1TBUvqr+aJs+Qi5Qb8om0XfS1iZo/97HCPoyI4SwLbdU
nRaaphidSQZ0fanNZ6e9jAtFC0/Uz2UBJBtOtdwmGoms/VyQI9rETR/eztU27ik1set6LTq7p/6x
1hHKNJPh7fzPQ9okDBcWI71SgV+etWYP5dQgwEZN/Hn9H8inwIB/27O5XG8J9m2xvlA1VQ/0RKYd
Cx5eYX3qz8MwjqApHGIB6vVFs8kqOoRHQoZqdoes492llEEKhCdD1ynYZM5yIK0GOeG2Qu0J1G5g
XqlzFE19HI+hpOsQjuuBN3BetLhCaMbzqv2e6TA40tIeIbxNI5UcFoLLbGn+iNg0hLaGMbunM3I7
deyeaLIa1QbFsjZM1yJHorZlc2hYzsRtmh1pd3Voq8GMO2tB5P/V+iY5HAyAvpAFvm7szXUnP+H0
JIqXlVpaPFujjo9+isbwdkC6PoULQUVZapP8uG6cs6wfKW1xuD3687laHZFNIC4RjkZRft2B41Aa
QrhPaL5v538+WYnEr61CW/nvfLVLH4jcbg6KxeZomXD8bbOIZpGwMgmDo+/DYi1nEYSpb6I2yyi1
ZRgqJN0tJePfYfLowgYLS3h7ZK6nt0fr34COj2/ec0y/602B7eIKIQ1gdC8HLvw16kjVNX5FW5hb
Fmx6WNq6DiyKR0PWxkeHzufQuVoY5aNZbqzRU3aOyO9vz2UxI+ftEbmSOjZ7mwJnJb/gPExBZbWs
JlYwgBkN2jFvP28nt6fxAPVYpNBr4pcPbwfxP4/+dsqCtwvyxoghIvOulBqDP5xVreMXvhn7b4fb
0zM2keNUP8huwaTKNiHfN0V20cyE02J9s7d3nLNI2IIPA0a7vkdzXrTQXg+309vBxnfmt+IRO9RA
IgxfkwPRdX39v7yJ9dSGdQfTfAUM3H4ycyGkEUvmZMytIHKfzVbcIzhstjJpYvZcm7pV38qYzcoC
Wh4cDjBvsgy21v9l7zyWHEeybfsvb44ySHdg8CbUIoKhVU5gkSKgNeAQX38XkFkVVWnddq3vuAdJ
IxlkkgRB4Pg5e689ShTVg+UfXIzKdWlfpswzqOlpaRMOSrvWx75rYkjC4/+eDOlXaqB1aoHnG00g
uUYR/UC4/lS07CXJiIWjMKr1lCCxE2Ono/dlcw05NBR/ZC2hMTxUUZNtDRoVO2u0zy0rmpb4qT3a
czjyWrj50DfE7ZCD4+P/M+vgTNO3ngN46sh4Kgz1Q0v5BEK5DXlusBdQx66YlLLnKnkKWoH/WukP
mmYgXxMY/xclxC9Zxj80B38JQv4rGgEZJ4yZD/jvRSPn97x5b/4hG/n5lD9lI/YfDr5B6UCUsmGS
GpC8fklHDN38Q3fAOf0E1tkz6+NP6Yj+B3J0XZcCrJ/HX3gPv6QjlvjDA09luDRPhGtAof2PpCP6
Ah36G8ppRogBjnEtA9gI8BHxG+2K8YybUnyIs+H7RytOdeLPOv1Ktj0HZA5IBIcS0j6WewLdKgVg
g6643QykYiwH/066oUHJSuawQPC/3EdWJhOE+dQAowhI4183CzNbq7Z2Dssfc/9L5NvlsZ870ouu
arlGpmV+qrvOOqrq8Hn359+W+1KW0cjSFpHU/Py2aDgAWfiZF9VWSDG3i+wAUSw4aS16U0Tx4FVc
KZ/400X7leiMCixRZ5iVQ/6vbpGGgbcmkaogyUNU5YHQ6BQTo/6YB3jMDfT6SxIwMDN8I0J8qLar
9tIgOfIKtMnB7WobJwS8luWiIQgISFH6wjLHXo0W9I+VzvZG/I1nad5Gfr7TWlfbLzq9RT3G6zFw
mGV7nzcHhitTw8qgmYYbmSIgdcKZczB110uZYjR49QQKkOUsulykDqtSJMssJOz2imhDB0MHFqFF
I7hcaBPn4p8SQoYz5QEl6xZmNUMiZHfAJf58G8t7meY3tFxbLngf7a7R+7vflISfcsKWTOmBsd4h
jyv/QHd1tUj1YrqYBKowNVgLJw1BQDA2tlyXknc5iy4XOjNiAwshQRAsotqMrDQSzLTdpMKHwYuG
UzE40WnSd7ARBxaWtJ3pMox9SO/dj3DRVXgUuwnxzzCBArIdlexdRjhLBQB1YMfMBPDITaAp78QA
PGbFBr0m7yyJdANFhd7gGSaN6kRMydrIIrnKJw8dSomUvICTyGqC8VFvIEooK+OrV7iAFBhzLMrH
5cLsMv0ATAoPCmLICDPXDsXpdUwfec7jZHzyqXpcrhWjA6szvWf+8CJH5nKCX1U0hfRnK0O4R0sc
qQR3buhHGL7YM70Y/oVfEO6KJvpnGdqXXjEj6Sz4BRSkoRvX29b0Prwqs6irmKARbsWJ9+ejyywg
f2B5pN38GJo3fwDUr1uHhcIz6d2dTaNrZ0ipbw1FDnxjQc5JwYYXkDvJpqEwgwFP4ZlN46YkAo1S
HfJI5tf9Cjtwzmne5be0KEGXzeAkRrnTyxJKBBtgUXwu1xY5ZsACYA9nhYyXnrXIorVkoMYPe75Y
fptORuDBz58pg0EqoBwxu1xn80jAjrTvtUK0qWXMlSdSyMhsYdntEYEXAsFvqoFVFcGI2wldOBiO
vmEBjoxHdCHD0a58BIqEel5JcZK1eko1QaRH50EeyKt9kkQHdN27wfQxA7e9furnKYkALqBXcF/m
8dI0DzyEphIm1EFhrt2xSeed3Fz3gw0XM68K3oBfb4kfhE0Tk7tZkfxA2hVwmHkmCPkPWzBII+QQ
3CyzwaCLHbxnfy0ezNpLd9oQfA0Ir14hbJ0woQgG5JF7SBR87cZBu6GphizjdNgb80DSmi+WIn65
ttzn9obaJiL+thwI3Hm6hKWCowEre7RTAshGWCqaKOgb2ScoXivLYDJl2IrheRWvfr4lyOsHsAJQ
QVk/LXdJD/aAjfsb/sy7Ma81lgUHUwZ1Sla43zPCtMumOMjK2eA/4etc9oCfV+15nt0JdVhExUZS
fPGw2m4Ty28BgdyOI3G+nTnRg0JdYm9aZyJWOfEGCk11wTui7cx51JwEAEgt99YzSsg9y5ZNVmq0
zXMf4cMeneBJALXJNACoTDVaGo4bPa3p1Px1zENbdR5sEf88LrshK2u4F5zx6gitulFq+yTo70j2
XOFKhkBVltekKzeEfHQ2KQUR2nspR/qpRC7pUxRs6BhVGyeuMVcItI4gBFg0stRbrlmxgSdRaw9Z
50HJLfg6AIzXrLqQdy83fbP7XulFtw3DslyP80u1UchhT1o/xsQytkWUpec+1JNzScoMrREn4MQ7
xHPNuFxdLuR8589rZhMjJ+KwWQeFA+an9VbhCCyLvhMcKXrZR1iLGSaoNDuPRpedu16UWyImaPm3
kCtE3garfOQwM5BtfvQzpgroDECEYoE/VTPtIvNOus4RNmAvIjsouydjYlO1Fusk171jFH+op9Tc
ZwWLLismeFgyOYHqzrlguQ/FjLnB2sEgqec4T9tyJMINQ0SuDyenUgRCtPzi975XMorpJdEM6TXR
O8Oh74fp1GlqRRpGxRnf9lGyjtPKt5xgi6Xr6JpIDH07wGCnKbLeTAVzy1tVwzbxzA0QU38n6JWT
WDR/U1mt//qmlpshhdAejhaL2nXW0jhrgu5+wK8SC/vSRio4YGEPWZXTUDjRB08rfgfLRe6CNLXK
/LmzE0Iu57IlnQuY5SKfr7llFh+dnOa3r2soSeb7ENBxWECklf6oh/4mk2V/ZRrYTcM2WCfmbISo
jfu46M0Vk6Z3kwkZhjR6Hal6iYLifWwo3qy+TrBtddZKH3XmvowhR/kAXdvY08sA/zDKU+SXWwgW
z6kTzvHSXYwP52VM8GE73aIFVKCsEMAh6DwlGseX0NIOtVO9ZEo8JuClViFBrftZdeqk5bahH97z
Y6TVEF23MJX2JgErHYOCfVpGDAsj7zkzoqu2n8aDwDNZjtYH6gzcQoxpOt/cYvsrZunl9Fx7Adks
ttpZE/IsWVfPmAOwIKTPsh2yC5OzDHsHWd44s504tFbZJC9NooNmwiKIRP6LLJhzTeQcW9RPWzUl
xNLk2SGWk0JiQtwIFeMBe322SyUElALDHvL4+TzwXhZNQBpJ5RzbwiTjqdoaB1ha5m0ViqeMCRSv
LMOsvPEjOmxOO599PE4tkxKr3B90gkbRQFKudluZqGaDSjVcDXb2CG0n2ZQR9ONhGoznhnOSq/QP
OrjTyku1b61uiZ2aA1nqGHrFhGVumu1Dg/gOKSHGQdA+GrRkoQKpYB+UDH9yhdIZ2+LKGyZB4k20
LYp2H6iGH50RnDFB4kaf1+cz5V7PvgwYX8exN+5UmIXr0lx1A6gHYQJsGocvFZwfLHDMLWf6mSdx
N6KRB3Bj5Ue7H9m8nv8+k3Ltlna8lDG+eIwwG+uWGXR8n0QZeURWinQvI/nVHZEcO3q7HUiWEY5L
ukx8PYgZ30fhsNMcqACImZ/MChgaOwFww5wpB9nSR86qu9xW5prUaIscWpLSJom3KczfFDOtKIo5
5cXhNpe1QVvISTdZSByvrakvbtfaOy/Un3tn1j+I+55BzcEu3LdkBJQuHfuSk1a+akB+qW5tWwyc
5VD01x0SyhxJF+1dg3gAt90Zk/eWgorUPN6peuyCu0Sg3BE4RzjSMYsJa5NZavgEGR+OKlZVAp0Y
00TFbUuUE/FWDBXtnocPOIVJTm7gfjdf4LWRg1Rv8TFhm4zlE4qHksyM+Kp1UkrSBrpNicLc6q3p
UJjqbgxCpIYjU9radIhC8r43Qc2BEJ/u2i5ksheKaBFNH0jc6A+DL25UTJi5w4BjlWbEipP7tmol
w8WyGxg+eaSIkeCVjgDREGWOG7JLbwNSamJEmH2mHhhzfNc0YmUMPrgOo9tK423gFS+k2H0lwZS3
3dOGYcqCeZYvhqTx8GshBwxVqnszdDv9arTiXVUK25dL+IzRvdYeLV0h6bG0BMKOgSM3tO/CscyO
Bgr5mamf0WkTrJnG2b6jhpgIOk4bLLEcLJy75QGfF8uDPm/myzMXedxy529//j/el0X1tUci3jy/
aiHfrYJZq2bNZ1yDBEZWy/Pt5SL669pysyd99defBTUjRkh5Xft5fUomir3lWiv08hjo9H0Yc5Op
7O6Wu5eLbH7U50M/71uuCdFQvf3bP3/+N3Hh/Hqx8SFRSAc//yPoSMFxDOFvz+/q84F/e4HP/0cl
/lwu2sRjsKj48wMUVM57P22PDP287VRWL/F8jouWCt5v0NLXNurHZbW93LlcfD7m875inFf3n7d/
e4xUfrTKUTylIi7+9rDf/j9khlSYvz03nN/S5315VwIM+vnIf/nOOs9C9ubmJJl//nepq7e7pI/v
Sru2pm3Ry1uDefAuN+iWK2IL/3Yh5qprua8aRyKvfAS3eAqotVQ5t1E+//7z9r/+G4byX//L8vhk
Tltoh4K1rL3xqcl5d4ThRUpnPrAshfGnJf3NcnWC5IuiAOrQgGb85MxKweXa50U0Cwc/b+qI6FMO
pofPu5ZruRYkaygMPd6Ifzxhef6/uo9fTETn9a9Hfz5G97y7siymHQwS4xRmios6/6GJbNyCqnZ/
wnX/28J8HEvca+/fswjoH2CV6Fv7936klB7Q6H/fweSUmf/41kbfun/xtF9dTGn8IV1PN8iVAmBu
unMKyK8uprT+kKZD1JMlXRtnmqDB+WcXc+5vOkRACXKFpLT+aYDzMMU5ruU40jBd7z/qYrqzAQ/O
xwhc4vj9//8/x3bxvHkmEz+IytDof0fkO+YoPHAI6lCDKAgB3uEMqq7AxUTrkGXm2mnb11b7SGrr
3tVBm7PbtTR8BnC2MWFhuYvRJNIad63c/KUs7BuU14+uconJzEv/rKqPoUuvYKmiqkGGQXIGXqHo
mOoIyCQHu/XY2fMKCOUUx6ZhBZeJnqnLAF4Q8ZpPT0y849VoTBcj1O5KD915acn3ZkiepGfepQY4
Ez3or22N4kze4uXHIrWZCR1GJQeESLzJenHT7nzLeI+ZdbMMZHE5PPmoVdEB2nfeeK8AadU9IvIp
f6yn8IN5x0U48deu924aEV73tX81tPkpITogMSa1LltKza6DsojU8XUKy8fQL+7pkb41ab1HxbZt
9JYoUF8+21Z428nkQ+Fjp69RvqZF9FEELSlVBZuZVvadKJ1z7RhXZs52gm3JqELWr3axLaNwZ2Xm
3vebLfRY6PRLNwE9tX1RXvyaKn8fGIg1SJfQN0H+3YLxWNdAYXQ2m9/gB7d4SuzPdZfnA/NH5yLT
ZGuJ8dpMtIH5E9+qnRxc214lwPfWesV7SBVCdNLED3CiNwH+riEU4C9092gP4osv22/4CqmjFZ2E
NNZQ02dnVgVoM3wT/sCyp2gkoYvpiyEm+Ix1uUtCFPwolY6iEkifEvtuktiES8s8zP8xCGuXwnx5
29p3u3wJRrZDmVrgJQf3Je7AR6NqxVVUpHcNg3inGhSmm3Uk+mmVlDlYfRgmPSr6xgYMFDX9pUOJ
s7KmfAu9ptlYJTYcomGekga5ly+R9nlF/tFYE0ySOMftAQ5Dsuvwb9+6jbNiVs9auZAvNYGTZy8N
vs1RM3hEvcdYYhCLANzCFWuQdsuQGrHRgVSGWTzt7NZFFyDHW00Z38z6m5FE2r3Z+IRRL5oSyKNW
uKk81DOOf7In3Hi1lNGBpkzvglWxGt5rj7sRD8cxhMmz/Fh8z0MeGarthO0NrM1HyexqY4zWHcYp
hGe691gNaEym9JJEfL8GG0h37lSEE980grsK9tqOvF0KfBYYccWkm8jsILbD9eiXw9FMvw3KX9OT
ZG2Xm/fgJJlc3+t9hzfAk1A6sx61xyxrJsqw3YZRdl9COgV6sSf38EP4KOsmbDuMu+EthsjSMse5
DGPyMXiJtTJNtkptFi+078KUtp6d8EvQXwwm3eyjwwo1fL6x6yu7ZxeRqijXWcZ3FeQ1k8g+eDUK
bGVtIRS7KX67uqlf+1gwKycPAui5mn0pGj86QDP09LMrwoNpzlqPYENiqobkEBjTaUq+QsPewSdc
mxXbmqbCB1HPH3ZN97vf2VP0GE3DzkiMW5e+0dqV/GhqagwccaB+iuxY2YPGDf/cWjLZ4v20VsKN
vxLSwaJg8NwV5p1XBuh4X/kKpS0fzdrSWM52W/6Sr0ovYhVdDUh7BMdTi7b4Gg5GxeQ63bJafJUJ
rytkZZHUOCBlHzEgi0siZLzuy9u85AiUMe/eVXR4VmWSfYU9Yq/jtjpmJQeWXGbeugjXUG2cbRnM
Nj/dQiEail2dGvcdntp1HFQdWOK4XJtlH6/6elRrz5x/s11ZYdWRlyHmYFnU9btZeB9gX5I11lEc
RtWwAakLrLz094Wtnd2GnkYbgP8MJ8TtMHCtig/khc9Nw+EIFJhJZWVdRX3MaKUDDIZwIkTUau9q
PHOcDJJriw2BBs69DvyzHrH2w/D2QP7EdmihJrmTvbLpa270OPmwgNlj/M+LnQqdS6/xDSrbgVsY
iG4FF0jSkHOf9M45FC62PcNZVWRt01svOmpeEgObjScLDm8Zii06e8R66mBz/daeI2G3ysghWScu
2h4bYZyFItG60TK+Cs3Pr8zSR+yLFpMQ6k1Yxt+7PH0gGRpEqfPat2hqJplMuwLo174ay69lovOZ
G+cRCoq5FhZOKSwkYAfNYG3Z7C7zsSRozLuxTnCMeu29TMMHOpzfh254qgUpIG7bcrAQwa1Mvi97
+eAd2iQkZr5GzST2vQ2BM2tQN5eyuImsaOdmPYfbHIxtZUGxXE5YDgMQsmV5o4Sj+6glcFn5nqXW
sRN9tVR5M4ztu+zyj9AGETp1b5AzqxVNku86LH9mBYhbAjPbZ7YJa1mRX9/oyGAJW16leniuUGye
h8bfO4OzrzjajxgStSAaV2SpkHMjr3uMGcAhOQL7tCOq0Afi62wpjjhPTfoPXbTP7hSA1UnHO3qg
dGzy6i1iUTxrj9j40EcwYRtzOg6/ZeLFa05O6UVrPD5XznRfxtm73icvdamfDBBN0WDvkTuz2+s/
gHrHa9cfvrS+CbzLxisrgnfbtuHblFdO/xa2BTjB2mlW/hKmO0BP6QUHGw/bttfxbJpb+c5o8gN6
Q52kX/KW04CDVGBAZSk5+PRSe2zUxKHCDRCTduadwipYdcOwm+YDJKnG4YoRA40AC2lHqs7V4MMC
j+mvKj5EP0uPY4Ja96MtV6lxsSTfa8p6iYRqwpPm0yE/HvRTVBzpXH3FUYmUwdgzwVBrLdAep7F9
JbIiOQ0F/fScRAECPu5oiG4iDAA7r+NMGVrXTgvdPYkpG1D8P2j9PNLxrq3GgDpYpPomxPd91Rhb
OrnhZS5dotK8lk1Dt840LuOkvy57jmcVBXsA2nlSs8JcE7R/mEJ1nOLoN4iE+G7EPLXW3PTKf4ni
DLO3U62CiyethB3JztfOINvNEPq35tSHmzamAxIiFI+NkplqCyc2yn8wdGEQ4wiMgLr/Dsfb2SoV
biH6xCvJWFE+E2FcbBONMkskOzjIqLtaGmWlinetYd+zyfMDA/wW9cjw66Iai/Zc92p2V9c5JdNW
DLTcLWbBblsaByrwt7ASnCWCdtM0DCUpjvtTTfNl2xfpS4pZnKbt/L/dO6F8D+jH7FC9ojf18XGe
goaLn7f1GUBPLJAAHwQbNizSmzi2CRG29Adk66ii5mmAkWfNqZC71qXLGnXYSKC6dSeno4Vezjq3
5eZy0c1/ANEaoI0V9tfeSMiaX/RUM4pFjMjjFvtVkrk3thidXTLPmTy3hoIZG2KtWc3ZM2uXCfpO
QEU40HjaDo19MbLQ2KNacFZh4ocb265Iz4sZ5u0zOK8zABOV2PxeMJ+1KMPTJ2cerFXLH6qEXa6N
ao3KG4Xg1BrBaey2UUVKfGzgvfQSfzpGkIYZ9ifnML+MSatvcxMMGHmzwRX6uauyQzJYk0BC0d4E
V/RKrkgx1fdWaAmMmp04eba1RSs5ICgjLzXPH3yAYUPuPzQT8L/GU9+KolZXodTV1XRHmPEFLhoB
3qnrnHiVJxF+Kd1AnCxwA1Gg0mOK3W9b1ewwLhT9U6t8XMDL1USalDgi/Vhu0XdghkpOMnLP+CGe
RYHxPEZfrtFtdHIZkF0hy3OMbZiJp3wjU4DBDTvreurEq8SgtiOS1Tox+7JOCNRJJ/i8bQ6ByXQo
/J61oLr0aECx9fOqnYDjkwm1o8/raHVpnoyF5JWG3hlDaLShzKHpM7gTumrzqiqUBoQNg1/g5Ovl
FkGXLKc8mtcIsxQpF26qnZcLKPO/rqm+fLYi+oOiaOWWhUpET7rtcaLgiDN72i7IbtSZODLWhpIi
IMkjdOc+3hXLdJBp1MEF+JZzNlyPMIIsRxkzX/PtWm7sVrPQnnLf8pCuIpQGNJkhYoS785NAwYDE
y3N+vDV5Cl2jXwN9u/b7WP1gQnkusa2/JTTSQO3q4tL7fsaKplP4pHtcPhqRDBNV+GT3D1HbaJc2
c855T9ZVZfXpuZKd8ahhItiYhWB6Nd90JhjgWVhuZU9tVva6+ZhGMfzAaQhXQKqK9QjtHemLS0Y9
9vsv5RTs5SCTu8RhmlEnw1vWyey57Dxnm+YUCEkO/g+e7drq2NpAMh//1l/4V7ya33LQ5tU6sagu
OUfsLK5n/ZbYlnqaOdlF3R3arMn3po9lPPyIAAturNx97GqqGktnWULwF2Zgzl7/l9e3ZwmVIAHY
0n+TPHkjGT7ko3WHRg5kNFaXWlJMshC0omThozVNvIImefKN/y2q9be8rp8fXc68IJsZLgHE/8x3
ovjX7GjKu0NKIBnndPcIDO9xSBkxBPDfJxvZSMi4afnE/+19/S+9LwOikP23nWOmSv2D+QS/qg6i
f2Kffj7nV+fL1f8gq8/wbIk0d2Y/8YX+6ny5zh9C99DvERUMzcmYs5V/db4s+lN/6vVAPTnSFp7j
uBL2jfmfyPVMaf6+A3lzi43/TRc4TUxHzJ2wvwWEeWaRu37hpocmK38UoHVXU4ebsvrAqnAatDmz
y0ueoqy60i1KsDAkPCdUs/LZuB5xZsswVduA4KJVRqDLes4bW7mmHhx6jTUUa86tX+P2MxoPijNz
QbfTLm5PuRYUFl0i1/qoR312CskfKORQl2sEv1kq2pFIEK4JnbhoaGA2mMXVyhiMejdILd/VYXVh
sNZs04zJcO+Qu4XxJcSj5V4y87U3mAKhtF43lBQIxJzbUtOKdQePdiOshmHIyDBEQxnAM9XaiWNU
NVCXU0WyVJiY3/PBCZh7WpsmOYQ6s8o6MS95YX8xasZkOFfmqSgz2Fh/t9Pw1k99LB9Nfsq87DhO
fUsZ2dEYKtwb1TbriBUqpluilMa+X0uybPYRVcQmDsMHlam7ymdQ5noFp/fI/eZl+sZ0hpC8OT/b
YIrRMe3AhnFi5z5OKt5u+dS1qr+aknORTxOTU7Uhsg/nd4bvMi3tbBuNvQ36uesJWA/v0B79sFNO
BYGATWPtkyzYmfm0jwZj18cI+8K0BM/Vka+Xr8wxZQypHzmOHavMmDZsq1vyC59dQFgnQDYn0QGF
MIJCbeuWeWqvt+W6SvHv1SGnGgF1DjzdemyHgdxO9ztuvEudaB+m8jetdir0eG+Z4d6ZnG+e6cO9
y1/ywGV/EGTdON8SGQAEaktGDWrjT/Wt7NoXP7OvSi/HsuIHG5GAqEFYzipinkhG3R1htekmztz7
vrXftA7wel3sLfsKiPt3nF2rpO1eZo78yHmCLoB7EA2MajrA26yxr2ytt7fE6CCnIiNijH7M+TOu
xMoSJsm9aZXfWYjsbTvaKqJFGMgyNS0yvDTA9QeiiDajSWpQ741YsQ2PNIOw3rmqQW4aILtOmwfH
B6Cij98s58eIDoHKnkAp0jdXRmDr28Rnq6dJG+2k0V43JQrWEeUvUNT0unSLGO+ab+yynKCehrxL
wE/jPfyZbBc1fnjd6fDvk7F7SBt8lUl14MCS3fXVr6I+Gh4HFaSkJCMfatAdMRj1jywGXmcJJKIy
AsOIjE+rELxSrNln1xyulbLQQmj40eMm2ExgVLdWQD+6iCJt5YbmGXOoH6CpO1WUOfumI6kKIT/t
Eb/BB4ovPgT4xrC7/8LwyA/ybdJWLrbHgcOFKK4RUnxh8uMdx9F4iodZviZpwVgIffppuoo1/JQF
++5Ak3SP/fUtVF62DVV9lbf2uGuwzQkNbkNr2zdFQggPCohZoQDgw4+0LRr5EFd4c0fzD/vsd20s
vWObBM7GMEmT6Ki9VwULbW9MxDmnkXJ2y+HWzWPAmTPalQewmkVmig9uj6rU2/eGAU+oo59vshCF
e1WV69ywpkcaF+xG4Vd6/ai1huphwMF9I6DarIj2PaEcKO+Q8+LaHKxmE8fJuW+RGsaYqHZCviaa
Z1ycEhuaQMjjRc5V7QTfiE5h7FmYz30dCRxSbNhwtthUQUc52TMdINzX3LgNoLPMIlaB0e6qU1WP
cQeBy2CSVdqRzG0TUXlOS4xRdJqm4Zs9ZdGjQ3dtMuoYVozCX2q0+oHeNZgLJiHrJpNXS+dITBqf
J0DQrCVnTTKwKLNdNn33JUtCBKRqizX3Om6V5NkM1/04hYOugzhThIYxb35ubUtugCnsVDV3qMFa
D21YQxg24MN4w1Yv0wZKvUDcIeSZtguOwDKsbkRtHJogf7KY6u5GT+4tMRRnUONHO4y+cAIlXHKa
81WylWlIKAFVi3bDIitIDMBl7UbC9IjEipFF9tzm+TvUmet4sPsb8qjI0/b8b1ms8fp1At2hDq+N
8Cspdw2tn6mkvK+xWhrGE3q2Z/ICLPBg0RmaL4OLiJAfT6cTmenlDUiKNaEq+bEn1cezHOPgUF5u
aEmbuNCRJJhjd3aHIN11PsAirYJYFYVvmmuatyPGnXDUUZEonPkEcmdz7NVbKLviYpAeqMb21Huo
hIMaNkgZu5ABDchxrandO0RloLHTbwyvug978kM90fSvttlMFxYU94q44tPQ8laN0DdWlqR/YLhg
sywwjU9I0G5hqg/nIXGTTTBU2b70pk0RT3QZIjW8hqVxzQmtOdCYjUAq3ubFlG7HhAQHrfIb4Nxs
ERNZSTL5tARU3tyExdH084QjaeLtc7+4YHB678wuAuCWbjurrd+cHtAAcev064i33OZjf9WBfLoh
RwrCRDltW8yviE2Lr5xrxMskbRCCjymZsOeUVgeLYe9B5djsTbd+IS3rG+kg3imMiOdjXzrgKtiJ
fuOZONWReTgk7crvDVEgK1uI1zg0yZco40vvIUGHYt9Oah9aKGcIDUiugpnzPdMPy25r9Zq6pyUx
IN30blw0qxvLI4LNMyp4SJyM06xLLm5sXzMR8k4cqk0qkfGi5x5+Qa3WHnV+0GtiTd5iKZOdTcNo
j2az3ejuaLFhWe7beAVQISKCDqaQSKeEkICuHAVqHZZhmahDKF8h4672OMaOeT3U6DsLDcyX4x5r
uBprheP+IlICLhWdTIY0ZcHpxHSlOA8RXXTxlsF1XidF+aZ7aXcB4tVdRr16dxnAGP5uKAtWuiZk
N4cfbZmVNGDtOsQkxAofa328Br/S7uoiY8t45rCeyizdA4z7kuBlWmMOnc9L6Wxhx+SKA5+xWUJ4
L2iHreZPHC11Xd/zGcKXoH7uwo+m/cLyiC6116g9NIDHgAzD+7g9eyH8s6EGA1kUFBJmaAAvYmSH
fRSlfymC5Iau6yike8zzgEJusMqVTymi682lUxi/s3HQTmZWXMMvgvIp2/qcFPI9DOJubcwRKcgN
S7qwD1Gdnv0ATA7wVQY6Abum1EtjK8r0B+WQBw+ysjd6QqpQUrMxptjgpDmZL8S2qm1rOYSYaVq3
a1t+KrZJT7TFCl46R0B+Jx3L4IfJSNCQB9Xk4auN1novMtLUSzVRYxVkXPi+0qi+1LClrvQPEaic
lenTke7MsqZpQDKpawUHq3TKg0nQQ58BzO5B1XVOf532F7w741n3M/du3mXKJHXuBnUPzyAjqi6p
N5ogmkjkU7X1/ZF+EL1cu4voDJk1J2aV3neWoG9DdburAyJgAImvzMEntwxyZ2fMxPqkoM/oSoST
eX5b5/EmcZs7XbbNbWbWxU2LDHAyGCBkk/XoWt0jajXERSPZAZNRVWs7JO/MSHE9OKAGVkVKPp9B
GAI8PAGPTRTWGlu0ZBcov7ZBkZwHgcGgj3iYY5n61sbcXOameeOJL1nYwmopzfQgMyzuYTO8BkV5
NWbmmzMDN1oSRtexShQ/FAw3eoAIbeQkrbqJNpWf29uy5FQw6NnJcIebgtjFjRrlFzV6a6PMkv00
xTdBS6gGXoSVU3cW4LbjQOmiZTGsVO8+ydW7KJqjFmJu70YCn8v8h06Ma1U9V4b3Vdb03PNu35nm
Ec7sV7JofoTtgC/lzXO7mzEaD5NiuYHWFDRu8Y6+lM5/ux8C6xg53jW16Y2mMzAAfqP89mYY+kMd
Mq2WJR8v0a4tiogOjgtJW+t6bHZj2EOFJLVQa/baVO/wZ+/BTzw7SO60IjY3uhVCWsScYEzTwbYw
Xzd0DF0pvzodnNegvRqa8oEHaulahbsSGKibiUfOtC2awh+KwnuVjs2LD8q07kIw0p1/Tqp+j/cB
ggjaW8ZUxjVSQqd6nh9klsmT63iHYSxObdzfV7Z/5WZOtMlt46EwyEs0CU6ODKBpOF9oXHnndBR3
Baxa9uyPzvG2QYDsNil3ZRmiX2rBSeok/UH2qYD7u3X50AIH6Ou7wCv37LGPbXDrxKTCGS44DeJS
LfuHsG8bi17m/ILVHHXHbHPwpjPY3bOjZoScnT5XzPLn12VBzeCnue4l53gYhpvCfqhHrVwz39r1
Wmhu3UHIld4jNpaWv9Jcf5uBG1znlT7/QK6FB30Bm6QYo7OMomPBzIAYiHxNJMFhbE3GtP/D3nls
N65kUfaL0AsuYKYk6K0orwmWXMJ7F8DX9wZfVb9XNWgz7wmTLiWKBAM37j1nn2IXGJL41Vk6NZnu
RrQwRfXolJlN+012ZORAMIDA8tJLDAW59i4Btwx1c5T0R7Xqs8EvAmi5SW62r+nnUmFsJOS34hI2
5nyYtv3qh1BeyuwJHtQtT5qPxpRnheo6yqZjWJcbU4ZbbBFfxqhee10/WTUFS0eeiEWenG6Pj7l0
nqwxNzZKoL/ZQXKyRmMba90OcSbd1VVHiUNBv0KLaywGYwQTZK9Ejs26T7fhpaw5uSIqxR1jjJ5S
Q1FU8h07spTEVyWmviUfMSoZsom4Xfv1VdGza+NzpJRgjmsVMUFrM/NopHvJ9oKa0i6wubLTO5iB
RvAU0RsDuSq3vpy/kCijO9y6DLkCloiuSE6I7lalRuu1Cm5NNvBmtPIxc8YnZ8qOdhPtLYIm4pYA
gY5ZaN4iJSgvajVeagK+lmmhbFunOleQaTS2YVYUeZYijrQGXnsxc1yAsA8CPaxJhFYTvXeJ+sCQ
1qbz6dGP38fCvFlK99YA1WERAvrb/KoG9AolP7mMBem5nvlLj2B+thJThKplH4QrnpXROQuz+k3k
U61l10qdc3j1fTA9t2qzqRlYUt8tTMf5YTrtGYZ2da3gmRnGLrJjz8UBURCxMPY092S1jjM4Kirn
1DQjl0UCuTJMxC4JgB5zfO/D+L5kgs9dk3323ijqzXLCT7X1LFxHsei+iyBaqZbxmBXNYRyKL9UQ
awAEWICbJwfcZ5Je6PKuVZsYi4btVpbtAIQ+FHkybxjpdDZ/NOE/gEP6wFXhOvLDbquXgAVuSiwG
VdZTnVo/bYgEddKd5z4zn1Wt+XFbhfSzcZ/bBcF4qle4LiziwrOG73mUqsZMuOaDhQDH9yIuPxFs
n4fQPGetQe8/fBP+U97ABDUI260ZucoqOJlFeSj7AUXigEVrYnq1GElULQwM2dr4Rx/4ytmYt3NJ
fyoRcwVceKWtvbWtQ/gvbHPFPUuKibxkYG1gNhwLQCT9uUtAWaXvnRJ/5nwmvps8djgbY1clKK/o
GRbnmw7BkKKyRxfdIwtGsAgUzVNKuSI2ca9Y8molNYqNcNMYFQjLcROzscClg6zff4Qli8hHI0Rp
PHWCQ9uCtNNdQZOi8+IlTkxw2RKResCyuLX7ahUmFT0EpTko5od9ptF4cXSqEZpjPWcfvABj9BJV
Je3gFK5r0oU/tR6sq968RImPcFNB8JzKme7Dgpn2W83JrQUZXbeK1TXLmnYpXKQJivzJ0vgFiwYh
xCjuyPDL6ZEMD4Qts7olylPNaXPhZ+VprPV9pZICqNkvU8lRjep6k0fquh7DXaHBGXIfyrhiQmDA
1S3z98Yo1qR/sGmbrhMSKz1BHDKqt8Gl6WRU68iqX11gAJVRVzS+cnam5si0ivQZc4xi8jSHbaBs
6chN7IhZOOhOqDEtQlkO7UZpmw+tsB6QyBO+eMbFccnabGcp5NC0wyXvlUsGAWnUmpVG/Kch8VIl
z+ZQPOdWeRjt/tgZscdYbBk3+Zs7Tk9xpgGSB6NTjadywi4/+DosriqO4ACyJYK9Okp0bXOhR7Lb
pmAbaFrblsXEin1Pt4oN7RwPoJ+h28cqa99CYyNlzR7MvAljuNZ2/hZmF3IbDrHJGZfdn4roCTw6
nmGSH403LSV7ojAB9yELwQFVIZDC9PeGqOwJGnJtbgLWiF7aJ1qP5ymav/ZF8wJHZlVjCoBHfaIA
ptIakmUjmLxaD6JGrDT/rFwdj7gXl/lowXkjxF63vMwufmpkILFxP/DtIdhSOPGpAPEZhPmrsqMN
/A6Hjc3MCro+kSq6O74m2oD5w9gQaRFq+UHqePzU6jdImMyPupYvxPRaV+AB0TmnWFs6o78y2OF9
U0rMvDJbxmGwtKU8zp9X1RXvvdW/uHr7kTXpua0EWIh00xUrsK43vYzBtaj01KyxPuXjDzl+fyJs
I62afvpwDhdTTVina3Q3GBhU7hNZJ35Djhk14lKLDQKYefbILsoyOyp6w8fGaz/mg/+gwe1wYkJj
YllNVFjFY1s/QrcWLcOVVFE4kXa5p8tmm5ggC7Vo3dDJnvPq8FMjKVjnJe3JGjsNd8xo3zUNlWhZ
ie6EZVRduTnKSjboj7H50Yjhws6Vggn5F8a0h3Ta2W7+iAmd5aqf3uoeQZ1dlBs1CABx5RfkJ++t
XiQL2fZkfmc/STPuZfcbVPm8gL+kvWV6RqroHLLpZpiZklKjb1oB/vWUuDrUPn2FboZJ1uzqYc65
cwrVuTOHhdb25Eg0/Ymo8AkAKxv0RJI2EPXO3hTDgrQu9UTXmaqugLNVWVsbKQfOIGosYnSXGLD/
pG1OD6zVt407gUUnh+A4sX5aGpWRyBvUQ6F7bU2Vvp3LUkegabao2MKvkzIgk0j4WIfGnAg8bdyx
A1gAQG9dm51zi4CwaR5loderwQnClWhwyDFvXTRh8MSO4GsKzWRdNXG963pa5gGhv3Yd4qRxQtR/
4YjNvzKfYsu9ImrREQphLxrMS1MjnncN5YX8J8HHGDxNiryafv7iCzjkok3QSsoO9l1bmVuyfeUm
TYuAbEaNujlHuRbHaBvdcGVpwO+SoXnpkhQv6Gi/6oVPPABBrDXnrdq03uDyU/6w1Yuo5dBGBMrK
rG6CoHgCx2Kkuh1Q7SCrYZ0hiqkb9lOOns/0IuKMegcVVdXwDhHQRZu9PeN4sl3PDatdDZTruUi/
GTJ81sMZ5tcSxtNzXXY4HPD1ghwyReavVF1RliYr2phsDGQkRxj9VELzDCcAbb3Ikd7QNCDXLgyG
HTHjn2GJOBKL006g/qJ+K81dkkKEi7NqRxgFClRFXbU+VPZ47Gw+jQ4CdeMQkhH7H2KgPMW4gg6x
qcUmtNlzSg4lI4E9g3DRpIYCDCyQRkI8zQ6iSB5h9//GpKfBLGrWiL/h3FstJzXrGtbyD2xDTnev
cBPZAQCuT41nJTZfipCo2Egoj818JNc1Y5EW9jVaaQA/aeHA3nGgmwckFwBcgl5tr1F1ELk2IXvz
OT1lHYAfYxnKbDWk9TWOjSepFS/hCJnuWk/lwS7zS5k7q0TjkBU9Nt7GH94BXv1M5sYi3dlKw2pR
KBAZJ3M3FUC2VDq8YAE6wM+zXxhXvcxfykEEC0h5eJBJKG6rL05xJ5UAADK02OGa9YDeualPBemz
g/GtbVzdvE5O+UVUm9c5SuXRWOawCOINKQE39teM/tv0pbPn1mGp4fnDiRxoxk9aMg9LjRApnGKs
IooEsQW+usozwqNDZWMizGr5CDK+wJmrQ+HBGaUom0HaT73Zv/vohsHtL6YyIaWMDM1Ae/Yji36c
ou04ZYsFR8wZxxaKUxDxeouEdZA/bKsYXXXpJ5mbHnFYjIpSLVuoSf6uuf2OTD5vULXbEEc/6gD2
baweg9j40uvxFPsJtVYuv1VCSBJnQIHBpsS20U41z+rA2cetv5WCOCwz3PmceZsW3KXJN5mWtILh
vcrWHI04WunLioXmsLuoEtBJnBWJV4XaowPwCwifhaMqQFXRBFmEvTwz5Hq16BYuJkv+kob7ENH1
G5wbMxQPnRXekjridEHSniR/JusuUE6oPMKHoksPovXL49CqOzrMMNztqOIknuWEWs5hH9Z+LGCJ
JVa9ozn9Y7X+Ftn3nl2SZ0cAityh5Zugnyq87gH1/dL0xQMw0Y3sq3WgIoNVtZ20ht/USt6F376p
qri0So2LO0sf0dzhwP8Z898gpqGRUzeaLe10WxzsTMNiaK10Q1kYBpZ10F/nWnNd/pBxC4HhUzNV
5OGjTVYMdMcShfsSMtBjE5HxYZef6AtZGVUCPWjXM4+R88F5CgZIpBmxWBg95CYry18lqvcjM8V6
0mH1hw9Ra7+7vfvsAzaYBDqhrECapw4UI3UDYTq7OgpSuKxuX4KKkWLcb6rnIJOX2Cag061DIOQp
qmpZ/CIk2Wkyv/b5uIq0lqmsiSC9RRpIV9FgSjGDOawGxoD6b2T2nZb9901lZoD9133/dfP+5L/v
u/+Pv35A1GyS0WD0lJEum1mP4Dy1tTrxFtZVb+N2BFTuzmiOnFkBI+bplsOkAF+I31qfL+7X/r74
v7jvLxK1T1vEJn1xd4efj+FkecgCYErOiAhnNl7dL+43Xdtud/b0jL28bw/xbJFK1YIfQKYEjP8w
g/Lll3gLopmmocwv15SZQxbHfLW8p7PdryJSu/imI0HCRizKf5sglTlV7X4TsSwHq29tjdRtN2oJ
geXOZL+/zL+u3sHs99vlCHR4oGVhQ1DH74xnUM6kuDu//n5xv+9+7f6A7SBBY7nECHi/uDPu8Wek
S84Xw7IwnYLMkflhzO+m7FsmmgDh7nz31gR7YaoA9e7pA4xTq/392t8X9/syBXCP2305JSBLZfhJ
oTXsLFIcQ98BtBzQjrON6GtifIPkFEasaMN2FQ0BSvwtxlu2ojTfUpUlzmnoVelkh7TOwC6VC4d9
T9oU1aEkUcZzXWU1TiyThsh9L5NwlZNE83do8y99VI772hy3Wq2yuI79OYGcurKFLWEV2+9SlCSL
cBJkt0xIiXhV+zHd92wC4kkUZzuDFak3/biaCjfZBMS7psj2QdgY0jH3SFvHsyOnmxMPyV43/fYQ
FsFeHauvGmT6ts/9hL31Im5w0TRV2Z1bswLSCL6JKUOxoDlPSEC/s5ErYvbT+DU66lYl4cMssiwG
uQ3VQg1QbAcO+ZvFCFc/azI6H7q6Uwb1wRi05tyL+qQVqEamwtqVcPdxdEaLZ8tP05Ma9BgZWuPc
64Zxxq/Nt9+Q4Omty2SUf4i4ilb8l+6cicQjMPxURwCkOLCvUSudnQ2r+pjoPhWQ4fmK/NBc2ihO
qf82epud8oL6fWL4grK+tfk3dqRPt2DkXU1c2r9hzUrtNp+DRD49GEV+gTmQXya8SEhqF32Nn9+h
uxj3KunSFp8KsUCUuGo7rSB85+fQtslfUZ6YLsmTmEhhBB3CSIV2Wz5pct1raOzZn9snHNz2iR7p
Lojymx4AYqXFNh6tLbKuPwYtgokR28KqMI/n+hR4dPJaEnGAKtF0nLykYitBHwDsGzkvI/jSM+S+
xZi74zGaXwmzJ4XpHOWNRloJTh6n20jSWM9FRyagW2Y1ZyIXD0yvv3G+U7e06Z4oQFbq/CEyUUJp
wkAlYybHs8KcIyupLGN1v++vh++PiMwOPRCgvDGHCXxQOYMuh+zVcJ2fDh5ykVXUrnHxSLoULbT6
7IfWPlb8ZynBB8tPqzJ+8WE9AaM5JRlAO6M6DFJ7itoAyoWpvRR4mxeKW37YOoZxbaIrW023Yeq7
Q5YauPBVYlypFDULsDEDmC0JX1WV7ksjOjY5dV5crbswpfVMNgxeBhxZ2OmXUOFfzUIHb9xC0VD1
ErhIs3LD0IDLQZ1qK+6tCjAtFREI8dwhmcvU+ieXc5UinYchCpgnDeOVbLSShhbcTyiMEoqt04qX
wR9Ozpi8D4pJmcrGE1nrVcuQzmj1Pt0y2qYske7KF3CvBwjEJHyXwDdOLWPUHiKwiwK/TqLHMvIh
29K26m2YD0ZOFg/N7+9hTnW3M/WjK8tNhpEFvbXRe8TmObOa35+MP4K9HXQnM1sTuX3zI1b+kRiZ
WATN0qJ20CyIvYENKDlaK3ohD0MyQZPP+rfOMm7mdJtCDpuwDq6doqdHrAvOMpWgzvVkUfYETkYR
oGTlrGatZCE06a5UBTwm5dUvmbzqYc5sNyG3Rkyfvs/XKenrm6OZqyG+YXdixX9y8eYvYjt/HuvM
U0bjWFVaRnqr9YAnZVe28bepXYc+HGmSM7MonPYjR/GRFNCTRputXyd/85IUp5oJyVWRoe2VHSM1
VdcPWrHGDlJup8AnAYt9HhqQ+DJNqullA29DOm6k0KF2UVES5t0xCJO51i0aWDVDgadHk9gVDDY5
RqRxUBbk/JXqtAyj4VSgYaaKwy8L2SPNkmpFg0IHwV792oH5ZdvIpjtmlWpn0JOM3Ufg4HIbCnTv
dS60QxV89qGmv3aChoto9pltB7uoA38/JsqrppyxvDHHRYFi1tVPWmks0/2+KMM/msa6b6twcur0
6lKc9XrPzjhAK6ZE2sx1IbyBDbQSEhNVk10Roh+eS8nGUA+jYGSn21GxsupOW9YzKCMam8/YaenU
l3BhZndZ4DIhD36cxsoPxIUhVWPzswgso7hI2gkLfXS2tjWBMymC/FY35TOKqa/ejH/j7scwhVj3
+uh71hRsWXfNa8ablaF81nOQrJIdP/MA+eyU0eil7ghr2ofB/amKnPhY2sutZU6rcY6VbFt50UKC
syqL4WPlowtMEkMcxWdIjN1asKPk4ybxThPvvtB+q3C6WFGm73KrdlaxxOzEhB5sBumE06Dy3W7p
FVo6ZTNND1AQARPNTkE/7gP8MEoXGRDo/cFvpJdNHF1WUD2kbD1Xil5z+vWZz9T2uHKV5lvv802g
pNOTMsU7VqRwH2j5WRQE4waq9hgKamY9w9WPtockzK7CGWGCCEvzX6kkSPBhnC9cVjZautYpFkh0
Cv+oOubZDEqUb25KZ6yBRZHP2i8REnGo1x/dqLobq6wfaMu6W8PRMDIRfSHCW5qALDCYVKxcNbgx
s97SGXLOga0EHNElGPSwxP85dqS1lBQujgDhU6RFtsRtvzeM7o9VTS/ZkPf8bGsvLP3Y+WP8knaX
0Gx+Atk/VWgPKNTmcEoVTTUIkC72r3RZnHUVVHSf2xF8eWZuempj8sO0r1qRwyLDHcWG0Pot6AAv
KEqHldTbtVTdH7VFk9l3Cnb/RP2GnMifYJdbMzedRQR/C18P7QnQPovIqtR1le8S/rJlPft7R0fz
D0rwmzc28jqHoHIGY/oh4rxLYiPzpoSct1PoqM5pTBVPG0x7qQJlAkIYJVtV2COjYgBDqg02KnCg
jrW5OoCGpVdT8iHaDc7Qf8G/6L6kG3EH7GJxXlVV8pV2nQKnErB6YyLlwuGb5uvMIsHabnn1iRLF
SA+CbD8Ur1IhXPOve+a7p3reBYRPZK6CK1O7bukjDjtYdcWpKigbue7q6vWvm2hONrWpDdsRlvia
TTbDxbn4G2HtJEl4uF/DUo/QgIzJEfvaPkpdJJz3q+SO2hBvSWYzcu0ln+yWySFPuV9gJC/Wcd69
cavdqkOIRkNND6Be0kM4X4scti44oXcj/VS+gvlOLaf8UDZN4UVK7QIfmtjat5ZVsaiA79K7EVq5
YC5sy+ljzMKcZavKyZvMMLLY8YoP6Fjy1x/wXueHSvGHdSiU1/tdSehgqc0gUVWtMJPd0GTRrlII
MWt0d0skHJE/enO4X/SDT1h6CYDXdjs8S0Sv2zXEIT+PQedhnyJLhtTxVOq0qtDd56PYBHzi6AEV
ZFg5T4jjbPDaKSgPad8V0HApMTqWQI7r7EsLiGHJk2TbRc65qyXDxQzYDEYfk2ympDkgdySMskYq
kEUcPkJFiRcFMjoYQRHxGuNvtq0cD6hIDwPbk2UuGVzEOM1STdIwmf0vpTmWZGqW5aFVOxQdpU7g
jFFQSrhJdehLtfLoLrh0HjvCvgk53RRtcGxjqqMuC+pDLhriaZpgXl0CBiH3O4kB9zikaIJHbs7O
ncCnOxnQHsND4pj0du6/MKLjVglAl+RG9/ObEEgGBl0TnarA7WACq979tce0nw73a/DgbK+LKaKa
sb7kfhY94PVdJ1r9rQfqtJuT88CW1puit+FYqXKtVsMhNE2wZyX1DB6fS5vxAiJVvumM4L3KqY9Q
HR3yOwgx57T9UVl0wJqK5J46oJwbdeuTN3o9DV16Yqxdeo6zLtAJBYpAKeXQTbJkgN0nwJ42DBKp
BPGstRqtzQfz5g/UeqNbAXGyPoy+eYkzhNAKSYpZieSyxze50Bsa5nYc//n/dghAUu34f7JDmKym
/zs7xI7Uo7yI/pNn/Nd/+rcfwv4fwMoM/Kyuaun/yMHW5rBrgZtHdSyX/tM/crD1+SHuN+GH8MNM
Urj/bY4AZmzZtsN/sYCA8BP/X9wRSFxBJv8nB0TTbQNzBL4MWxi2y6/6pzsisghNTrUm3Jvdc8Oc
mqUReuVICsnybSTqeMlMm9lTRFVT2TWhHlT9K6dSHQCF0Y8lyz9T1SpbEbIaoCyvSczDQBu517Hp
54jFxt10bbvoFRexpZkdHb3hBBp1gDsDegexeGHdc7TvwBjsR1mJIyMJSnaCjW5DMznswU2myJrq
X0VHio1EV5+RwLS2QM3T/B6HLYR6KHdNysjqbSjo0wxypJrXjxjXsRmSJa8N8as7wilMnIAKLS0T
MPxmtWLw8KnU0DG1MAo2SinEsYnTF2cMpoNqgE3MKaDxebQ6gilrDN4Ga690jA5Qj9VXaqHlKAz3
aNvTLgOJTxsrDYn5Yi9Nb4VVu9OPqB7o2GJAOZcw9ibiLkCpz4UW0ZqJG9evKsvU3PXAYGmE+B1Z
QxedMKJdiEkaYfrKQeJ0vl+0lk7mdTWugJHwGng3Un1Yj51WbJMM5CHxh2xlYwKzkP2ixwc8Yboi
Pgt+X1OX00Zow+EubME8gcZ5QiBuiWIF9QJJhpvjKSYJY0VzlD9w0hj6jb/1MO4AYg+kWkLWd9IC
qaa8mJLCiGBgeqeJvNZpTwtiVib0RTvvllDBxeZmSnD+ydhw95PX+HNqo27aK0RrTxmiPxAk+QE4
GZKeOk7XocV4yRgKfz+hS9X2ep0bz5PadKusSKOVKSz28lm/gIvs8AlS4Yo4eyXx8+Jgo/EKFnzY
7m+qrx0YS5kPyixuCc2WgQGDqaulY1/BFvHhixDmFLY/vUM2GbkYYKsioyswu1sNd0B3j2DS00el
OSVAVFrD0pH5G14rI9LfujY75gSB/3XBnybGMH3so/SYlMBTGLB5mNYvgZ6/Q26BiUgjRejzcJXE
DcrwcptVTrR1IqYUBiU2bZCOQWTfot1oVLJddUzHVPRUQtWJqvuG5x1F/tRenIShnoHGiv3Cugkg
mOqdAb5QGZ4qe8SAWWU7JUmoE4zC+UpyNDB5fMxKq7mNZCd7oUtYaGR7RqVj29DiX5Qyp9zXvsyQ
0b7vQ8FXSBK5VLV2VVD/EdYhRw+oMV0ltXSXncWuXZXnYLDcfc65kvN0vJIg/xjJaN9ORkmmEMyr
JsI/wYLcKq5L5ah0IwpjkoEmk+kooABam4jGBj/td5A7iyUkmQRYNepEM65BlFji6OBrpsYLEQKK
ArczTVHQXYPb74c+QhSnf4s6ISinVdauii57qtHmjCWoGPqUfJx+sgxNZ+fEIROCanotgP8szJwy
fyyLqzrEazef9S9FBCsjwbZcUD0Fo21vgozMDVox4+Ax+lr7Em6PSVPZTpRLaE2NV47Dc18QTzXV
JXJ+YMksjfjgdeRyulF6tjZ86UbxojOQWmRVuxUVWwXfLIg5UKTFzK1qzuSl4j99kPRzwhJRKODx
JSHxA1mxCCFD56sO3/HHyfUv0cLYtjBrKdlMZVuYV1gElxQJyDJpqrcRkBHZethy0ykp1hGVEOJh
tOtIdM11SHAvmefTVc3TP1UwPFYWEyIT3UNVFKgPiSj3JaDjTiKBrGNi0sIvOJGIIs3ki6H+Djxm
T19v+FPnIdHQSfHdpnAXS/ZJrLxy37FqIuESFu6tuVUSoRNCK73Ms/gakPwE04Cg4MB/JHDyDx0g
/pdJri75lSHc5PqKs2ujDNUVBFPoAMcN0U24sJAZgPoegpttxfE2Nt3ZKpvnKK0+chldG/x3y8BS
iG9VQNWVE75yAi0+MkIF92UsyEzVMQL1bDZ7y+ZUpfvLyCYFWrLtN8NJRReybyfmOjQYurr8yX8x
vFzTMJV7fVTPVgsKIpXGAbPVCaDNjqECM6LRYC8hsKRgoIObomIIViH/WY7xqvvpR5oC2bCD8aeM
1F05jO9jaYAt6I23IAERionsVapk7IWd2GhvJbQKnOeBjukPLCJaA9RGEbMpYTWvUREf/M4fyJZh
oIqrgh1kMz1Oef+nAys9q9cN338QGthrhUFAqP8pppDWwuA6W/pLxcVtAmzcKSbrAYt24bzpdD+P
hR3wFhfCJYUbu7AbDuSinWGMAJbXo/6ijPmqL+ufyTFpDMQxJHR+F6DUVaQn0DIi5zOKohMIRDQA
PsIe1pZnpW4e9YEzqx+3v6aoD04dKwwTlLV0g0sg9n41bzVyVu44Ev4hVKbtkJOPouuOv0579TAp
LY/x/QBm0++SkRcZ/Yka8Wl2iCvDyHyuZulXUjSrzO2JcM96YrjfYtW80SIy6XrbVBfIc0clwoZ2
QqIZeI1VAVHivAHU+5CTJDvOKBpXjqtmtC7u4HwKpX+x1GLlI691OAOtddhYjKuXJqCjSB/fK7zh
Xkk+s6fQXQFSwxDc0D4oI4pdF7/aUcxnVnNWyys78UZbf8/8vjzz8mbMBxMR8F5UGckRN7XcRRqM
WNTlyWLoxmeTL4Y3VEu6wT98VScU2APnYhIZLT5iFOCUMpW9ceshByfI1rRTDgjO2QL1+e9gpDu3
GjukEQBUfUt9a3xxI+tzSVKS+V3JB78yLG+y2L50c5MqoooKGkE0r60hHLTsY9kxIhWMI8PLiH8a
UxXojdRg6Yq13y7jVFqCVupwYWnhTCJj4YEaH1bZF06LSyuMk1rnX3orPoLmBW7UQY+0TW7rK4H6
CF7xk59s21A892ihV51LFLNlb/I2WXKgr+dIqynJTmC0CCusP6dRZ4dEJGlq3gBInHSn+NFBxDcV
8PwWlgZN+k6Ur0TmGrN76aBWyoiUasvRuKZ7GW561eg3E3U6JDLnK+/+tGGDkqyB8wwliT5fWnxL
WgTJt9ERDwzhh3mT/dbk/qkJxI9l64gNffs3Ss/l0Csn7DPBoojpEKbCfcez4HsG9DC8kqx9pdgO
QglwkORXPBz2UvHtjygvD7lhdR4FwikoiT9yEtdZ8i4VS9vVL6ExLRtKPw7YpY58B3bGZE0Pdg2Y
vm+frViZI6boqFfGPv8xDSTgGod11GTrKowukjw+/qZ6HSDtnWKd9M9G2RWs4OQQknYerqPsTSmT
6zR1xyz3V4qzLfBqaRW5C020kMN0EE36aMeCtLVAfW61EfZextIiSeroRlw2jrWDzok2Tr5OWd3N
xSlZP9KhNWvrWxnqJi9ZaPhT3Y2G+QEc60BjI4GEG7ETgA9oUd866pJB7UD7R3tNa8XdkK20qlzz
G8DShrnlh5u0pzhAmRA6N6FN1SKHS+JjdauDSXipYe76Mq0XTeFsp+RRTxQENJZ40mq61wOqIb+n
idXEGrh+Pv7eqre5me/qhIXOjPJxHeG5IzqpREYUD6tGRWePw3PDIYM/ZSaw3xHxnYIRO6wGEj7v
V4XToQ2Da7KIZ4K8EyjVvx65346qKvScDhbP/dn3i/sDKIxCxrTzT/v74v7I3zdtPVz72hht/+v+
f/z6+5PvL+y/npMk8cHQu3yTdHM69f15nGEh9Nyvsu7PSdP/69dXmPQcmFQU6/5eFN0jZONyff/B
9wv4Cv9i5P99HwaQf97X1UaI0BU2nU9XuHM+s/vvuD/L/M+n/nWfuVepU9km0wFsZkj7ndQ+ZShl
qBhDT9yx7Pc778+5X4gaqKq0CJJprKciJLT2v/7/3zf7BNR/10JEqtI5uPrvR9C/JhskL4dijqGR
M/EYQhlVMiIw736f3UsQ7kTuLRN8Y4gXmwfJ4G0eeMAcDjPJ/Oh+tVOCa95mXtZtqiE8KieYOJyt
JjAk2iGOn2m9W0uKUkRl7QLJ5FK+Dw/GY7HoL4yHhmV/oHKh0fOMJpiW3+v0SkWKabT4RmG/QuNH
Jb2PnjRasmb26KD73MSkZrALWkaL6De+uGeYRtNrd5Kl/ZA+OVdDTotvg8F3gcL4qFEPLxGmMInH
mzKsu1++v+xVOmYfpKN+1O0yOhRYQomu/BxYeLKVmm2sTabtaWdytf3OMaGMDD+XNPyK/oOhlwIS
ilOLZ3w1J79YNstmY7yylCzyYZ0yNFoihX4pn5LDzCUIvQGnPg42pJWP1SLuOKWdUpBJa+3JNBkU
bqQmPXNlOf05C5bX9OJc8SmhD0o2bbdWNfBPbGZDzBDFLWjXxQ1gVD1DfhbimIdzTH240/U38F1S
ha8wwrdi2ojacOEoi+a3p6lmkebCj+nljn2PtY82GUPyRaNssVOwZR3A4C3yOtmzjjLpSJQtgQxs
rfc60qiEs/rSfGJwYT7JW6w+K5/XpliTmDhtQcgZh/Qx+2CBTq941rfFMn3MH6uHcKksxHr2IKD9
29oLvIEkWS6yT3f9ZruXkY5tsPSB2Sv+Pl1nnedaxMUtoecvmL3hVUJyxhbTK4kL/sSXv6XJ/2Ze
ytU3G9Pg6J7I0RvfcpxdH8CojwCRxMMrGeUXxgOEwi7kvqTZuSCfhu3hIvWX1wrF39bxrjgyuJsc
jfmyiD0EIVf/x9n1yEjbrfnuPzk7Wo8b6xqdrJ31k3/x78CxVr+Si/MVPWvVxv+Z7X6vZuzN/uYr
mUGLaUH5xRtgbF2ylT/+J1dntdw6l67rK1KVGE6FxtiO44BPVKEpixmvfj1K11pde1d1zz/g2NLQ
gA9egDIZ7gC06e6veC7eckc/cyqWow0Iw4MtTzLqxvfw49u6mWcawYOnpU7uTXC+ItBCbirbsnam
iAS/AhRi5WZ2QDvKgD/glTdYIvdOcHC5dBX3Xj6doud3xNklEMXO3pBs6URjMMMWSdsA2oa5V8LS
QBYPvwlnchDTDqTnmXbfLTxoT7/K83M8bAXnt6u85qvCMrN0k1PsQfM2UG64vSRuDz9+j2E2KS0L
7zI9guyjUYCr2BxlVHNaFPu9FEfSWviNLsVp9hCmOkFOXzbpbRxtvLzYcYJlT5cY9t8xcydaxv62
vOFwEN1Rkvjfn1LQ8PHYNb2ho5by3JesAL8Gco8LpB3tFqzmb7xvcqqD+hendOay020gihVoAjjV
a3sgQ5GtVzWgzkKtx1m+mWzfx+Qw+XSrfETs46f+2Jy6a6ewhcwn8wgD3IEWsZm2tfPwf/HB29SK
DTw3xm/b+89M+U2dwHIyclSoPm7z9p0GzQaRhBdqPpzfBU3VhEuBbwgug87AUXgKQSPYyMVStVuX
Mw+TWbZHXD/arYPZ/m4lfj3eUH0LaaAAHAWFvzWoceyifC/utG/IBEiBb5cLjLNw00MV0zdTvY2f
Hmf6Kvhbl0datHeKJImzvMUegGM/vcdeulsJXzvynPJCwMTIlQGcjyG/+EAFja+EKMUTj8v28dj7
JfIKsps/3cvqLF/6f0XvMCqN4GMPXm+QZtJzj9ZD/ASbDQLaE07a6Piyet2xucs/9C9F6ZVIl1IW
mvtxQH1ycaVKwi/Ep3s5LQe4w5b6OfxorVt0x7rzkXKz7PuCsqxj/ovFU6LYX/CWdEdWXeFJq/30
FrrTW927ZsxPhgegxe1i2FSiOvtxelDcdFgT+W8ZNAIEeEf5Gn9Rs11A8I4eW1gMkrU+MlnKgFHx
Inwx7fn2eO8vYzAYJ0Zn2ddO6aQAMr5MF0AkuZFcgE73M9J46DEP+4FD8fABfZhH1DrJezq4mCgu
UItsLLU8XG5LxJeXA2sEqlTxrGzaoL/hBwR0zjxAuBWeE+o1kg+IG2A7r88DeBATj378TVzCq/XE
uCpfHJYcgTjn7mGBsDmM0ba80x5KNb5lDOogusQc9P70NROpYt5YuZR/2KCd9dlTqik/891iQ7C1
NfEHugVcXP348IcNMOfcgYMr9K95MITrY48J8RL5mcJl9nLHMqP8jC7ZFbeKEwIMjvjbXLnh9aaP
bD1TuI0fG9bbNjHtcNv6I5ofT90GFc2//wP/Xr4A2+wjz29vk+jGSCy41FmfXFDc4aU4l7fyBrXl
oW7C0WYkwBWMCMCkGHME2TcNT9v8XdQTfuF1kPhcQboEFiil2mtxupg5klajViGQWx5D/svJwDby
1kPOWwXIuB4H8p5qc7yFO1CwHtx5XLKd5Mf8h3YcCiaAR5U9uqd2y1qpAw4on5OUG5zs/CJ9FT5w
m9STvuTffGewnWfWt5E7ADhC6nNIbyfXzvIX7RTvtpCRCt/HdAuUBv/u9Dpw885OnHCxdeMpibwO
Olt4QbPvV4P/nrTYGBlPFV5Dg/j6WBEu6xx4Sl9IvL+6N/HGQv19uLTlo52yr+8AGxw2T/YMZD1k
R/sy9iON+sj2o33/qe+qLcvgPfoM78Je2db7yBdcCgBIifscsbuyPde0Rgn1zvJntAdTPVEBwfjX
+9uYXDYnF9d6KOzZ67mzTZsCXQ283RqeeDjtzZQChtCZvfUhgiXgfhP3ZZ2mdTBQNbKrvalAZfDY
HVsfllg3b7PPghCNvQ4CsI/sQ+Ky8s1ztRfYC0kaBJwQYcK9LuUdeA8BD/+K+WbOz+qQ7aGhuELq
pBm8w8PQObLiS/nG6K+GGVTj9UHpFyNVWxS3EY9Wx69I3SexLz3DPXB+AxNlxs3eFQPkFw/CdUUt
N36Ze6B2JB+bdHjIERIK9+b08BPrXG0MLwh9qllu6GPH5jDLnxXahHbpjZfpFI6nqP7KsHn7rmGw
wZKffhSySVmxjsjp4WgLsVyIcdWJzlKPDRve1cJrspRPuCZ9c1fmZ5TgKY8fGiRS4zMDbke8V7kr
FjlcXtQq88Qt3mwcV5SpJuNKiVMLD4Vmq4hxBkLxLb80kClRSSJNRM7JhG06hsdwYw131aWS8GCm
sO1IGzxqTom7qBvli72N84RAWjLgyUw2y7/nyeWXAjFTyydcqW8px+9EYWxLoMrCO7HzPDAU2/W/
tVPf0BHGM3dF1LiEoATU1cDm8dxCBnyu9QP1+AIpSFCzg/e97FGnhJtl4lybuli5DC2IDbCfN4Wl
zXHl6awxtysu6PW2DrQo3Jx99Vf9FaoNYLPfMVBMwoiP6sQ6N95ATm7F1saR8IFQhTNzPYtNdcXO
nyVoHaMDQIUicdPtKJWkDRVoG04evV59Zq9wSpy82cVY8XCPHP0KgoJ4Rx73+PLIVIJKLym28mqU
N+0m9URJZcmAifrCc5g8RYAOj+ndeAfzA9pmGnyGb/iBofmf8WDvyzhSUk/lmgPOhKrcMtrZSSDx
2LfJtroSulB+FEcErlFSZuAQ4OFZeiz/Pn1N8ZP2Wc+YldF44ux9UceNFh00k4hYP8470Rt6rwIX
mZ6nfQm9bX1iXb3DYu0h/grqIYm9vHDvsegIkicSFsleGMDWSOHbO8t7kjvg9c/zrRy9UfZFBPVr
r06DPnUpqoi3FgAkMm1cgU6QhrXjUWmvs/AaTh+on8NQYnPJMNm7d6JNRPjWUWEmBH/YZevIz8tp
QlbaNyw4vR4BxowKF8osu2WPLAdzXjtRaDR2PaeASIiRQHJ06mO4jh5TCUerq5C+0NTZzWgNjFvt
C7XBx3jOfAi0dNuRiJN7l8RM2gz4n+YXZBCnaqOEL1niF+wGpVO4E7LEdqmwm8mYT8EGK78aULBg
UgyyLeXcSyfCGc7HDpA38iC/5i/t/5aSbOPisohKUK36KSiIrHyBi8+O5FeaU4eOWHnYw/cnmrTR
ECQGe5szllg0+0W6S5uNkQPNc/MEOOs/8oSRffZKLUSFlgjuTbTp0SGFNWoUv10gaWIV4DsfWt4s
HAoYDKrXGm4RBad1+m2sU0E3zApox6RoZ31Xj+dkWxgbydelXYX62GyvQRjniObS6ZkvUY3K3YFy
NMovmLBhY443AYY283OeRmiur040IDcRMc7h3NlJduloZt54AAuaRUQHcErSlHO5Ts9IWsywjJBS
FmiX7B/sg+qnaZwbYFTijiNbkp0KVdw7TFnrqxJQhyPf4VSSNecXGTZs9OZ+I57B39D8OqgRZzlB
7FTtqHzPv2w2kJioBI/IPqBOw06dBSqKB8TLwk3zu9x/WBu9sou3RvLyx08o2MTuTr4C4raokHHR
7DmZaSvor1IL4SgiYGKvW7LLhG7HC8cD55PdnVg35k6hhe0DBrSJX2vq4T5xR3fFLJMdHSWsp+gz
/ewO92pb2vfqR9lMb98LmdiHJTjdT6Wyg9sSSWn8GbMxzUcewptBTMMUhZTHxzRnctkNmgyXpMLh
EngQRlN29Clck8idrjqD9Ako9zTpXvJN2GU4CseYcXhBqkJw0Xyvb8jxfA24gTN/a2hCIH2YxFMT
tAOpEd0kushEqfxbnPJjuuOG7O4K8YriAVR/fz14qbp/JYLPdkOml+6KU1FtxufpZxXIbii0g4wX
N4hZaRQjmNU1Ikt3cEkCvnqlDyXWJoeaFtoLLrsrA0pVgu/QAVO3sXlI6eeecVNAPoaDZLqytvgk
MndYNmxjWK0HLLiU66sjx2TPOhRXFi8rMvPplVMvYE+f2INsmfAJawKoifa0lQ6ISDDL5l+A+Uiv
Uych+jAgNuxq0DU+tah/4g0HuAp6ATUVezh3bp/+wGnLf+NLfjH2ZQD2HV4skttcTzSckm8QmwfL
59grjwT5Ff7Bp7A/FcnHYuxa2eemIhsJhjx3UQMoKSEQFq8N0/6mEFBZb8k7ObnhS3ACN/IvBSbh
K/XC/Nuo3P6C9D4rmlvxkb3iORTTmanVnchUpTfCS93pPjAtRE1f8U9AJ78XVGpO1EpSRPHsJfaL
2hOJaBkcNN9jR/qmcBRDLYTFi4Mq5mwhiQuYYfBKEOzxTbrrHy3SPjT42P8EOz0SNGnWy68x+JEn
36bRJ2kfFK9EuPejDCTXDAwcKxFgWtWUTo1+ivN/km298eHd6FvMaI7jeoWFJB3KkFiqeeKL4MOD
IYRftEN3jgy7fx6fsocvb8PmYRPNwocrw434oVP70M9A3NtfJtA2DLgH2WkxIzhxwsjLdnDTz+aA
21z1oj0C4TusQGo4OcAFxD1964wC56w6IZWX2o0OeuG/1d9aMB7Gl8c+fGtuIwcmSedoo5kemfbj
4kB5uzbGWylivex8ogfd2JQT7dx30TQbCCFcgNQpDl4+ZIH0M/yHK5x1KJleILgLGyA8kn617rIS
S/0ltoBZUrU/VMP7+Ml5xsfc80AjFuo+3qp/eUfzg3oTOZsq/KtamqpOes+uL6WjRIf2QjTS33WO
6xI0+76j8JrbRbkBcUGZsSOOpTrQ/s6tjQ2bacPLXrCs/lX2gfVMbL5HUJP8Ep+tnhqm/CF/JD4P
Ukyfoqd5hL/pz/I+paO7HICKyD7JBMdzcSUWyO/yHLwYdMOYqbVDBYQCBpUe9mkEUqiDrMWO36QJ
Mh8PiSNkXH4qynuBOTQhfeIs7VFcqDV7yaFNwb1tcuNWhd6oniEe4AaDLydOKGw8xKFmu89fTaSE
mmee+hFuddXvU2T+ipPVEAlkXyUHQU0NLokqu+LVxkGc31ejS30nGgfcw7Xli/9RkbGA4Kz/eVLC
fa5o9ljdLOMyIQG3xqF6fB5sZVOVm5e0BqL6k+Uugtl8BuKbfRD+K07M+m9qI5YaTJsWtqcB0tJl
QzuQ46/1EVsfNiFCD2ysocsbtajd7E2N5wUN1w4/qNMRwhfUPIh4yZYoWFY7IXS2DDRm5fUt7Cif
O91b98Z/1orbRnuDwFE8l1ScQ83RP3phQ+KF3KzdEawEg+SQvb0NbD9I/RGGsWucyDTM4lOEzM5R
ZRbcgDtlR3ZUPobyNVkbi/nBrk74G/vNJvGTChkv1xpfebMvkksYbUB4+lNEvk5BV95jQZiTbdrT
m/DEMVS6bKo6iBMaPwRRwGajTU7VJpDTpziFq+9PyHMyn7midmQjpREGZ3rNojkRQYfF1DBM728H
zI9st1dy9eqak9XoydP0xWgNb8RabGuoyCYITzL72PSIS8OP/vb4JnUhLqaWywaJSEHlGxs52ZNY
7H9Rhww/YhXddgTtnZieUEv/8YvdbXrPcVDgNXpPHQU7lfZYzSTKFDVYWk9E7dm2jY4ztNxxI3FK
v+HyPH1BXBAcpaI0g2ZpGmxJ7e0pBisSQMMY3sSRlXYBUmFYdvIi0qYEax+fWtMTnhjkGMwstULV
xk6gP4431ZtxkraJq1FJ85Wv7gqWDBccnn67loTMD6J7vED4kuo/qRAhhUTNihhB5xm8ginFr5tz
ABiLspGSUw9qykZ05x9eDERUqe5Qcld344hBFjUYwhKQEckAWtQtf0ftrSCHUm7RLtm+C1dqomwZ
QfrYUVLisnhAYN/H34hyzj+cNFBaCOhIwEUnrBqTgBEFmJKSIqU7kqTwYx6PyltxwhrnxJMZN2Ly
FhJnkX+bVGhW4xSc1r8m2/yI72m0ZWvgavLb9MU7sa1oJOyizQk/9ifcZKcXnaTWMUvfLA/KF37U
Mhvc/XEdn+JpnYHpa5iQJHjhMUlPBn6cyMy2V3YtmZEht7gqG9SeXukka/OhdsbXB5OQ11fRoWJS
f6WRY12nPQuZYjVIsCfzyASn0oTelVdWVBS9lV7UBMjBU+whUV/TEbAbo4fXT2LRUgrE9FVr3vI5
oNVGM5T8NX3htRR2aoKL1JM1n+fO0xjwR4EoQEmItLoGi3VGC40v+LuxdwnQN9AyyCRGhqkJeCvk
2uAyldob3Rn0Aa2PUvjXgY6ZYSYCaNlRa8eTq7B8PdogVUDk3Cr7XHsT2Pq5ZiF0CxzJIvjPwSTO
6+SJ18yDLZvUGvALEAlmZUHv1+M5qI7YnZaBtM17CICbXY727EpgoiLpQrGi3HD1XCvvzBeKxHym
ns7TrSmQoqPFjKz8TrnxgexkjEfFljK98Nu8+ZNjQQkMNeLGIeUqb+IE8+wl0TJHHTY01kuW9+On
mn4Y1H784M/5nDVdcRnojvQc3tKeYeWOuK+KcGfgibiCsuGSJPr1tMD49QK8Zu3nGMOZs5ARZ7xU
VHQsPxFdc1nDIPRLNNcwgTRQ7CEvrniKlCjvzE7eU58unHuhsCnFd+46o9hYp6+U/fmGy6ey3q3h
CPwyGJDlkZ2Sk4+UWqo4cNfbJEXBiqN3eWbcK9lgmK6RIw+Vc55RlbloChoIl7Li6XgDbanQP3Y7
rOVkj7mFY5cF1UgHDr4+InYFplKoscNdhPaaubQo7yiQcEffDzxPcPPdiMI/lbL90YyQhlvPbeok
lCrR514nrenp0jtzhW8pucra+t7/+WQ+weq2XIJKWg3SDa4V/XGX9KTCzIaJOnpcKPeKYgOJLO+K
GzLDz8dz8BfXedkxrPw9nfH1gUYOf8S9o0DDY+R2mPSKx1WxiPgNL+FxwPZ/0Bpeb5u7RXyTS0PZ
maFjCLhGxAy4/6VyeTvunD/iepkE60PCsqp3C5Bt9voAyUEhha3tG3FuD2gFyfTvOHuIkii0OGbv
zsfxzgcPV7oEAhmTz+dyO/xvaa+8IVY1uvbE46EunJI1q+rV0E6sCk3FT8vPlX2HrzZdAQ2qBE1g
0QX/xkPkzdaFgR0Gi0Fz+5pm3YuxV8l/cPqNfRYIn8ELeezcIbepIi3hDnpQXyJ5gy5JvXhLfqlX
BU76B8BAiX5hSLKUHcna5BVm68gJO0SF0oue7SmeCCnFhCtzng8PQT0LQDm92TgnnYNzT2mcuR+0
NsltFMRqDjwGXov07ToXAaZQfpbXKbVCX6m4E+4wV4F13sZfrQnAjTLKXAWv4zFIyBdqEEDhH9iN
cXyAmFRu/MFDPIzWgX4d84NHiQ1fmAe1hGygS8/9gf10DA3W5X1yz9oj5gh9j7SPq+KylwONDZZF
Wjldv2eSdef+mQZp1CDj6Ubo2b9kQDwnxthDJplJJEUBLTYYJpYPJ11B2Q3fOsqJKMU/PCJH1ATb
xBMtSDaSYxTb58Vy2U6s/jKgTwtMDPftMtvm6hFImyj7JtQm+djx9os/F0EpbmmNW4oHYizF9Ejz
Re2NZ8xlDuELa89or3y7OleB4MI+Mt4Ql4cSEmVQE5GJYN7S5loHNtpbQHRkj+QJhOMCzX4dfjv3
qOAU2N+RfdY3ddr+Z4TZS4VuA6aS8UE4hFwYavSIeP7rtAXrxp3NgscjYS0yPlobsOCKtevkNGf1
lRoeo9HioZtuEMlmFoIpMGRXFjwGrGg3j9zn0TFQdK2VB2Ksfgbgk4FlB+L7RvPWRKqAc+4w6vx9
WqCxANGNQGOdHCxI/Bcr26cm98P98VyZliF9O5zmSICyvfVVX0LuicSJyRjvGFjSPC6J+18BQQbg
IueheyHFfISh1twUfGSs7pr8tix7Pn6dBAOlTERxHHOCbg/iJFCpcpKVQQKmi+VNVmA0lNTsfpht
NFicgN3TqdGvkcECPcf6O4vR2j9wLqTKus5XweGdB3M767DA7mQPTDISXHJglaytHF9SC0GggzhB
eBPeRDCef8vOVH19WEdaYQQUmypffuHMJLTAL4m9pGKOFSiaBm0NogJVLvZLfBQRBna01we5A3s5
8C46jKCnXNz0wnk/KBcg/fULdTaQHJa5x98QaBQVoouRhWifr1sht4+okCC7FfC7M95OZX/gBzzq
GvWqmqTCXT2twLA8ha+MqCgfQXYlVO5lxC68kj1ERoBoo2vwHzaN+bXOa+XCs6TQiuhZQ9uzjpE7
o1JIyJb5rKy+9QFcUsllByookwLnwjKQcZvRDmUflmWL3Z8Uv34ywPfLSDs4IT3yYaOpQd65aeSx
PZfqjmnIXQxRQAItEKizQPEbJSm5k+7WydZ6PHURAHCEXVg8XpegC7thpYHIxJ6+HD+FbxArbGPq
b70TEM40n/PSw9tRI7yx3o3mUiECZDnrTOq3IMsV+qcEKbiJuy3Ds8BMe6KzB09zeOznwtWG96F7
WbtelBKwCYuJESAMw5mnkP7MZsq8Zi0i/6R+UkawaNMEVb1hYvIomLIg/ilJFXEwP7ECEX1l0vNj
lkgR3TiMMAZkttPEG03IdZQg10Nmfmzbi/DF9yYyPauZ44vOLVRbnhonOZq8grkT0mdIgPm83gWv
xNxy/XZliLG7BsVjj6oVTwB7vzWSZt0LYD8/qIjw8UbrsvJ4ZzpOnNsZx6lTysxGmv7zuoGsZ3ZG
JW3LTgJAeUGbtvCZNr12YVkCTg9b9L4QW/WrYSfzVmidxR46rUx4eiChgtolyB42O5cJ9UieJ24I
sAOrQmjdBUGzVVNwB7fEXgYeGBiYfq9om2jcCLMvUjqP4KleeDoIx1fDXl02FHIYbqG4hERcbCx/
mxGLtTpnH8wZlhRXxk604PTBFfxt52xG7Bw8okgMxGzLQ2PnyQGt6HBcaS8B1HLbTwAhbFCcd4K2
5eU9Ak42fqkMQA5mLXdK6cQ21sfHxgRnTGzuRqh9VcydNfbh7KNYxreMIcEZq0WcyFHPdHA0i7L9
2mTgsfJXeQQxB8z40cLtcaXkJNNoF+qrAJZM+1rjvZWuh31uwBaSLcgTmwCEk5Tq8MDsx99DXJVm
N9TTMuXzGUwALRkiMe7e+GaTP1MbJVknX12Pb5AnlD9BFmWOtsIMuhbU3xakBcVkDueGClNIRN4g
My2ZvjmhleG0uOihWMTm8ScME9U4qSp1NzGYq1AMirV0iwZNRxarYIOt66XdQcKVQQknREj6+LSY
WQJTqDN2mkqxSUnwWElBcs6jGAeVrl5iLB12Ul8qO6uWgJHhju4UKgqponpPOmgUfy5lqcCcQkZt
C9+WRrcAqQVty8L7r7ZQBOURPUlZZiWNiogAMpv4ZFE4Q0Zi3M1NeqpiXfCRwVj8dlRvoz5C3g9b
A2IFyoS4YCje8HipVZNEahX9+VMEMhbtp8mjzzHkkKkUTufHkge94SXENTDFoVYDmrbHzsqwIpWu
k4kkp/5/gkKhjuJCmJqnvx81qZIT5GDMt74gz9N5M1G5+a/pXd6iijvWMUPWD4dYBiaa/t8/crQA
xPz7voOGukPw3HSkmoXbqP+vOI/SBppWcpSMc024IT7/9wWJnnybs45I/6p89PdPgxJOhkLG/37/
99XQMv3yAhueFhRlbGirCsb65X+kkISySoKiWPZCDbJTSJvZndQJqRYDbQ3gux0AsRDe/t/VmgKI
0KZOOySU1i//fvifP1z/GmQnv/nvD6s03A4NOVjXUutpsPB0/j75758/Oab073L+vvz7oVbVb5ZI
J3FSYCtFORTgPxfDP2fD/9ob/n8/+/vF38/k/rFREj0OkJE8YIcp+cWAyKKx1JgiJSRyj0hgB6hf
G1FejY2h9Hb0N+SoHV0UUTRHRpiFmBWmOwYEmVEGrVDdRiozC2AxzVzL2wmVgWL612ZiQ+YXfkVa
mhER1LsytDrEHzUaIwuYtoQSWmIMAAiGIjoViJT3CuqsEuaOaKxA5s0qE8Y6WsYoTYHjr0XGbu5N
W5jHc9VxIA+i5uAbW4FpnkmJsqdmWtmEJgKe7WAumECbX3l7heOO7l4jFS8irZCYdF2M89FfKf2B
Jlc0QiiSqI1+QW30XIvz6gQE8LUeQwRYCE9mMIeB1iBfZ0HQIiWgPlfOPlYuOEyqHGkIFT234Cor
qlZmmoXHahU9HLZiLCk04RqU6aaerqFJroW2+6bNRupQlepZkPu8fGKko9lvi65zm74AsGcc0gjn
qjmtf9CP5ICOCIN0qm1RRTM9EVK69RxCiGobDl0FHDsSskKBrsyCZhAiGTmDOpjuOFAftdDZrUYQ
Ibm0Gn2X8Wspdlvw9LE+0qBNyJ9Lw4i3iMCDwqHKbFIg1Ed8EsOkvw8lg9bUaAvE+qtikTsUE9Gm
aOlEUpM75DDapjv8QIxFjAHEv4Iz6uO9nkOBxHIVZu2xos/K5MuiAqRJqbaZFGyF0GiEP1TQgOkp
Vukh/aiF2o4YLyOYtiSC0tQXx7yWr/KadUGF2JqUEIF6waA1QB5Zp8nCHKsZBCMQH+NH2XPFgoD7
byuYh76btCeRs8voH7tiihYCe8Ce1SP9MDqiUVH7shJLO0Q9B1yOZw+SDhH+2WSG4Jj7rSDP+x59
PzT8imKPvy9ECbEBzqaVbiat4b1UYgM/FhDPs39jOQ4HVNiVY4FGPnR0EFI0eqGgLHvJ0N5rWQFK
MAhB1cclC8iE2x5kchRdxuLUKrr1Fq8lRM2zRsXcIwywTeKy2/aVZqdhVe41oTkahjZu0rq765GG
Q8RYg1Vh8Tq1YFx6Kebci+fYzSIzXicReU5sDFRzjB9crkd7GeG2Jar6U2MDLUS5gooK8YiAz7Oz
arZ5Kk6I2z4W9w9M5LYjSFpUsHKQSiPkvaT/wHedLtDSpT4mpLozqz8GbPrN2EDsg/bxhHOmvFPS
ZYetPNH/HH5qig6dIx2P7RBhBPeS14Y/qJJ1aKr6AJ+m28Nb2Weh9E+ZWwg0FYUzjgB6DQCSOm2v
aVISCAkSCiLMoxzzWnF57nTIs23byLsCcAQ0v605YAeCngxJUoWkSpPpLSJveY8zifYj5iVWyxiF
haghe0rT3samuI8YWChDLwWLkj2tMx2mLgowCJ7IB+Mxf5lpFbty/PDMB5S3EYoKCk7BRPytWhtB
kTZjXEFp1qHaFBZYD6RA433COWJ1Q+wuIWTvkax4BS0CAzFqGLC1ZmyFnnhLk0vRlyNjl1cDB4sR
zm7aP/B7itqtJArLdlSK+aI+HgjGanumSP6VhfIRsylH7lDFkXLyuB6amz7SWRtx6OwfzYfaThvV
7ATktYBpCCtBssLOwFfM9jaL2bRVROVQ82goOYL+jh6WM/fKrzaS38C4Qo7WIiqSpPlpor87roqQ
VqwtJ01V3rDqxekbjyRUHxRiwpJCVDN35ISQsPQqBW/WDNOq2g1u8EEXWfAhwipookLTEWv9OsN/
3c2ROgZxiKnfLBfFbkF0Uc/KQx9XyqWvk5cQfyL8Idp0Kyc3PSrFp1Ub04oWZS/Tz9LTWH7p5oGm
DlCsFueZ/Wjcp9n6QZsy3uRj/A+BMwxUlcetdCMop9vSvAvxMhysqjzis54FCaRj2APiZ7ZCJFA2
bPHxag5iVcWHVHq8FvpAnkcnY86koyQsbJvmMPpCajw8Ka9emaVOhej0Uc870vNhJG62tMyLW4Eu
YKRdVaFBoVrTPSilv8kUHpJWVoDT5hmWOISdKJp2h4xsN0tpu9QqbSAzlXTEQoaXLpHbbQRDh8bD
WiKBOxzh6n6M09pXjfxfi4hjALE/hKQOCXQcty1moSg7y29dHo3eQ9WmYBwqHZfrYVtrM0etKuu+
NpIeGY3q52L2Kg0KGI12vghGRFNMGRYvN3PXKkscU2SrO8iTQmzL1tKrg+yPotzj1J6fx3H5mMru
1Kxa71Y6KRskOQ7oaUcYjDwwK9HHK351LUp8DoNXBtg3IHTeRQbuB3jnpukMxEVQYEbL4VaehozU
Qmh2nQYhqdUpKtSdnL1A/zmhJ3LAv/FJQMPOM5YcFgQBPR7qNScq2HkpoYKSCMVPkZQezlEe8bv6
GYpwn5nszxiJUCrH/ycmQt/kEbAO/dEfhNl6lqAhR0Vj0TIxCwDcrlC2yaYa2puF/jIABaqKkk6y
tUTmd7wQbZZmD1RGp07VyNFWFylppoWhbbvRmy00hEgOpQGoSfcAaYrZL8jvmjUjSn2gGiUo82Q4
wnqc0uIfxH27Zyw+q+W9bhArjVbnpWLg/nUYL8tixcf5cTK1HGxD/zGrE2DWeZcK8n5ekn1XN9MB
sSQR3PBPpOkE5lHTvT6E51EDj55abe2HyfATz2p4tegsibgcIidgmscoGr6j1ggDYasgH11XtG7l
bqIMgKpinRPSpxLqO02uXrS0/ZY69IRkwo3apAjemMt7HALEqGEJV/PMMr5jYO6p0dJ5mjTQbpZC
jqAlRVrwOCvx49BXtFBNNO5HyaJBaJDkkIZ3qy/Ikj4UZyrLB1RJ46OJre0o99iYSfhMIBlXrooS
VTCyTr0qDDUMHLP9JC0dbPO1xiSW18mKy20CDm7OJm5ShuCrUaBXLJX2YKvAf8aZrqkPWiwvJyPu
6yPCBJT1ZwIWKgQYkaLgP1UnRer0Q2rRep0g4qQPJN3HBKn2WU6/zBLjxybsQQclKS5EGiVXlKfp
UonlZjTch+ySI2HPjKOCj8PHm6Knp6Uf9aOUNa/Q1jknTdCbCYR0WWbLmXA0dFBdPGNekOwRigDV
JCsYpj/oc4pj5erShYpZl+U4f3Z1jkxAcSzUNqECjrPFqKPemEXtDruC+rUFtuhX9NdRd0DCuaF8
oa4SUNgrkwnSpa+lgtJwoxaQ91CgT/D/aJEQdGF0ISCH95BqWee2FuNNn6AQSPBN5cxohxdS0ypo
oWEDB+ZbzNg6L0s1rLiAuz3UZj9CMqZoKd0btT7lpWKBgFo6Z108ejp7JI8MrqarKyaXkFTI/UKf
Zl/tGg0+NmGEwM6U9bgBoG1PcKneS2JfT8nF37wp6NmLI4qFY/PY46doWCzSCgk9b1SY4CHt2mzs
pW04oKirlDl8N7bJYoRpoZhwZTGSVMTMRAyZym4pl5syXmkIAD4LCT29KVyeRHGQNjLiEBvyaWVc
1qgA6Hoaif6kLsAZAYSRUO+ktEkvfWwlwaOnuZ6utMiyxHBgwfTmIIZpIOUIErV1HCKNOG31EfqR
afQkfagh7LJsQNE9TalJhamtSotCeBKYSoYQsTxHr6Y2gDdNC7hjpfQevWcGFPyEoN7VjSU9tDio
QIIrOPNkMXyajXTlC9A+QeXsJorURXRVks6VCRlWJbSx1ShfsJ03YcoraEGoRuQDA0yCKlwKNOXK
PTzG33o24p21lNgJTO2916vtIiCqn3fZ6C+ltAsbkNuWgSNtQxmtiLhZ0YxOncLDbRf2Z/F/2DuP
HVeSNEu/SqP2nu3CXNigqxYMakaQDC02hrg34rq51vLp5/M7iemsWvR07wdIJJDIUCTdzc3+c853
Zg6Grsm8OjCxkU14M4zYdLdF3rwZRjTx6O0lexYg+vWEHZ1TBCMnINxJOy8t9mvOr2fD7sO7wIwv
thiMJ467Ds/On3PdwK5uTr0XMbEJ0Bo746HI/YPKOSj4HaqmqXh8py0qeu6fOQyt88T5OSTaw9cM
My4WQLOJvOLfat96Nb4wdqCZJglY5dxmX/g0mg1AMW9V5wwIEukhgXN89MuataXSxwal36hNtUsq
CsLSlI+TSDOlWVm+aoeFm+ab/XFqHIyTcL27jq1zTkvAYDmkT6whO/h0zVzF0B96xiN9qCIah+g1
ErKidzjwWU5jZ17HLoxB9mlstz3jC1JZfAqs6G2MeKyamruRq4Ubmi0s8SHwYDWIygbba2OxjE5e
6K3KUAR8Qf1eOIOzaaf6wxzcGlEx4hYtKR3Q85sVmc86Riqce2T5QA4K+z9Sv5ooQTLy6kNHlbVx
xoXyide8KbH/6wr1Q+ueY1eWnMfIeTT8od+Z4BfRPSCW/hhC7NeTLrFqGB7YVadON7Wmd2J6meeJ
CJlkANwV2TlvmudZ53uD9sLH1H1t+v7nGEtMtJqjZMmYY82fW65sZrd2A1F9zEiH4CCxihG/QnDs
A0pt6lvHMj/qGSRDRg2YD22AkgcvwHvbPzQy6+8Tc/h2BmIkgUsqpI8kHQx+kjy6UfrmDS9lUbhf
s3jMo+QegnJ16PIZGYhuDkRnlKBGMm5NxN3IA2nDNOpXX8l+30q0PLg11MTlNBNCUEqYLOJohN/y
acwoCzBkN/1E9szAw7exEsrGdL8FdIgzMWd9L/voZ1SkX6Uf0goLj6O2VHeb46Xsear6c/AlG9Pa
eAsaJGrnl88usMaz2Rkb6powCYLu3FX0/VWgJNPIvlp1v/eTjDPN0G5zVvCbzhpv+57SJDt02PDr
uzmjWln2PtJFOe9H6Bo34zQRO+gAR0TeIbOXmcsSTBxqhhhTWzIQ76q1HmY2U3Z5IeOLdFFx7+pK
vOVSfjuZAfuva35QcIMBKVLlbpq9i5NaTKRjf9sY7Ip8znZlQJRGGKQBu7wioo9hfBSQQCS5LT51
bh+h183o4/VIKLYa+9+9GkQFjGRS516WXxEyZdtmv1w1hDjkyaBCWDZYaZQ0P40MOxE462kzpejI
EWKcITxUmvoHKFaQn8F2aqriUIuC5VVwlFO9fu3oRxv7eb6k7lVmJI2TzoAon/c53kWgSobBjrlh
li75GUba3LdJrbd6aLrV/we9/XdAb44lLPO/Ar09whPS/3bzSUVKlH/+7d++f//Uw9ff//bnt/6J
e/ODP1x+lO95nsne4S/At8BZeu0DT0BZCwI7sOy//Vte1K3mR7h/2KZrUc3nOJ6w+ar/BL7Zf5gg
4FzfdT3LtR0h/ifAN9ux5b8A32g5Ya4sfH4oIATH5FX/FfjWRXaSc05j/Ah8cWep3r+Nqu4JyltA
J9FrPfTNQ99QdlmPPSZcYbm0nYBUzBZJibroi89dvxWUxZ59VGB/8YPMkkIowzo6RcjxRytFQ/V5
qkvkW1P+jOMUdW1m0OWNRsTNhw0wivAhDRQfr8NzQAnXo1wM9wv0a1IpayYjN/SAjvwklZ7ulDg7
QmnF2g2DAE0P4VnUlEg2VDVsTB+Htpvn8d4umPaVI1GPPHRPktichyUjsS1rY/GH4hHSBaOAMj8U
i2g9juO6NofqxqlDin1LEqfUkm9VG6oVmKtzI/pt05RwM9gnr7Le8fZVMu8joy/WVWSVJ5NV16mG
4JBF4DgpDX6WOiAcmMb1reHuOrgdp3LkQTbJoXk3nHFcNbWzC2PcMcDnxVm1MZFYrpejN+RfdTJx
wipa3MOFbeHH7IB7WCPPGQ+iiIiat7SIbhkp6Jc2zfdxzBroRJWzkwDtba6qU1f41jEdnB91E/Eg
pXP6YJHFjSz3SVYNoNiowoLA2TrPdHYbjqRxlU2OVzCWowWyGKfPuW9uM+fZla48OUZhbWJFusyM
8/2cUnXpLVtW/A9hT6xdetmDWtTlxGgEB2G0oUbi14Wdj5U69M2T2xmnxAPnr2l/P8f9Uosty+fe
0+3W6aYKuVK7t2lZ0KQEtqLrFTGtmiMEXtDAAdVW56K+Z7/3ylCwujVr/2Us/PbGcRMMFjRXPAx0
D6e9Qfai6qaDx8H+RlKcu5mGipFTS5AkUu6L6ggg2IonUB0+0K/mbCs4vUFV6k2V5VdTeerkeGjl
ox1hBIf1hdlsJgvQuve17yQPvKHMTrz9PDTDU2lIrC7SbDdGCmMs7WN4O+WAh4gOGCaI4RLY+6Ls
Q66gyPpXkfBcKZx3bCrlJ3Cq+DYFsnhPIpgNlIlzoLZ77xXg336IJxfcvJlj6EkvvscWPIExwHXv
keynmi3TvnHlsOOFZnkCYv0Q0MMWde0jTOUZKW0ZAYZAdC3qjhrloMcxDax8x79nerQv7Sw8WHm4
70RV30YUsq4cxLWDnq1DnFbdpg0guIwN6AHf7ZpTa8z3VdEn+98A1/krNor56EcQR/MsI0LSnm2G
uPdFqL6yjrmM7ZsmnytOQxCvaAcVOnSc0RhnRegKFf04gbDHNT2ziMeWaZ1shTHiw5/kUxXV1YWB
eBZX7o4PSg9dsKZH/NaQ2NAKgDeroGskkabkmY7aG8OlU3FKqQlb1DG6ei+jPaYXyIpnn57owhvj
0+gEBjAGE8ZabNOzEcgFdN3vpCZz6xbFUY1lt0v6WG+a0a4vwzzeyLZCB8z1U22/5DUe24D2mty0
onMYEl6I6Q0cORdeFZ59liCfUVP3SzdOSVWu4jhcYGLwssm7NfOQNaN0cLZ3bFpM4e3iih6eIGF2
ZXnVeQwj/7ZopdqlAbzoKSLB1rWdcSeC7iErq+EYRx7cmWECDxd2zoZOM2jqpYx4f+wPyxfYVQDw
ICZ0X42X0FQR2jsjTJN97GBybkX9zeA13TB1ttatiSdiiIPsikMlCfA7G89prOxt5CTtTVYW+AYW
qH8x4ZtBVLvOOqYLY9T9RjvBLyHVS+1oTC8WHgo21GJXvNKkGZ2nAGRXXCk6J4LxwlsLXWXKcKl/
Z2nbPUNlJxEg1jEoyr0p4m4jODlbCTaNYGAIGfc0htkkUBUDlcE1UWj6FLsxDwGgcOnan75ViSmj
qfwR2yQKcdtUrzG6DOjA2lsD3F7LPH+rE45MgY9FvRLjc86mdD2NrY9tUN1qqwGjZ+Y/5wBttrDa
tZEPPzMrxGdEC3lXY2EBJxxzTklxtoLayFJrZ5nMPDqHKuEI8V5ZwINaVC+b3uNNos2XciKcA+4c
AYo50Sp07GrLn74fpcZSm/i3QtCuBvXfWA3zYaw988g8ncfDzMLh1C7F4OGQsczjV5lFBpvMeBVR
+Dw1jGDcUjqHicAPxMEf7ohz33OCcSe9Jjs4c/WO4vwj0Km6r+sDO3NOGBDBpsS9R5yPrmFkWWtm
+2Q1PETSqeBFNPSa1jpiiZu4NevMIX/H+SLnROEoztJ9TkDSSnBH1I51YziJPKYWB1gmVc1mTrH+
mOZd0DNjb0EyL2x9c8+Q/8c8u+F6sFyYiGKDmiXx1ZFH8DFdQx3Lz5kQkM4yQoFhHmebzLNtkOTM
HtycYeikp/YIeX+jfBpiZLJwBJ361SHBubdb8P/s9PNNPOSfk25vxlaCpp+xyFAL7eJlHblKuMDS
CtdS4TfyAP3BQ4x7HjM8yHitZ02zTDOLL/COnDtiDRED84phtb+mLLCoWd2bRfbGcbV8yPrwtajm
n7mjYKG0XDMZAhVqfXPBFJ4aDiLXTirDwBRRvweozvsqDYe1hBq2Vm4c3/iN7+0kQ+BHy24PiTLA
fbB+L02W9lXxApw6sO4lNfJxbkRvU3IA6Q9my0bDsH3L3C5zw6Prhe1r0ovHIBrvm9zSb71t3eQu
Ifcy7tynQBnPLEsYwXX76lvhlxaklxngNGcmiDX+rDYknVSYqG8eEJa2Sx9FNBTAC+sWfZA1D9DY
0kLZqLfRmwjwtO3ZinKxlvGtF9pQLqgbXzMKVafWs85BtchsGvGVY6f/Cbr/TZXqU5vzcDBFJmhp
pu+4CFOfbuZZPPV+/doLIAKtFfaQ7Kkwdj0JuQZlYT8zb8eBhKpX+mNy7NzxQWR9f4dima/tmXg1
dvZwVvq7MhBAXa+OHxNFNWgfWEzTOse9xAPvhytAfsjaxh9Q6UOZDOJXQVGcctLbwZ6+weQjjfnl
oRo1qUDwK1gGwt2gEwLXkaV29WRREWXN3PldS+DrIcmosal0eYTxt/R4cBG76Kg/RwzrpVc9RAH2
LSobkPcntcFS+chbBWegicpD1zrA+xTVzA4VFSeE+s8o5AgZV0HHh+Kui9qCYzNG2MPi67LP6pds
fKq8na9BM8mseubZu2U8mlBFBJWpM92Hrmyu8N5VUQcfgQL001izfJx9xjq6mPM7hueStbqlGnAW
GDnVt83D/0a0BUP8nPGNsVw4SY0rAXA/lCKfvJubO78oQ8LM2wpvT2v8NYAeOTevgrnMl9PJd2WX
0ZtJSdRNP5U84GJAMLM74B+YsK8VL2OABTEPcWyZ1ABsGjCuDGtn/a6uuRPdKX8Yv0NEYA1u850Z
FJMZMtMyLx5ypz9MortjPWIFYcK4S0V16w1BdLG4LFE1h3bnDW/uYIF1cNmV4rmDPjFb9bdq+Rwp
vvYuQS9Os86MDb53R3X6VAU0goJOo7bJG4lYNCCqLT8RVD2TpEF/am/yWUVX+kKzMDJego5ATENZ
6gBx/VIoQx+sIfkq4TOum8Ga9sBLXyuIk1VpQFmmO/Wdohc0Of782PfNvVuPZH7EiwoC5n2m/Wug
MAZLbQBppzMBCUdJvuWY8OXQJ5x4dnfKm0UWLgnR2nb00i/EMo4eM7JHT5B6+Z7f3zgIXKBaZAPc
a76WHfpjOSw2vCKR8I6KOJ1PTLxfcrOA/9CPX4EbEZyzYeynFcCFIVBgLYnWsfHoj10YDv/nX6zP
B22W90Zro+rR1HjUEYE1rjg79s6F1dNLF9V3o41+pEogjqKDYP37X4OMxmPUD+9WQa+PiOgMdkxX
cm8ItLN603vFcExCXI9pbyOvhIj3lDlga/dbKHr14odSAxD/pMTUV5XxqzXNybbDYGo0+FQsd0TL
S0LcjnaZEq/s8Ad3hJ8o6eDESUDSMTtQkEE6HQf2lozfmbqDU//RVqOxyTokPJnC5epV+1SNE3aK
gJQVLYDbcOmazSYfqWLS9yjaqIthhz84e5gr/wEXzMbXP7ykT27bL91LJLMipji5c/HMYhBVVnMC
ZRwelOGK25GBKn0fu6T1JGxcoZFclSZmH+9nN4gvgW+SrNLxJsxiqGWBL+/6OaWuk9zamIjoIRlA
kRPb6rslzqCT+MHK/F3pVt8SEePRiBUubcbqm3Qx5iYqntbIwe/GsNhR59zcJmHwltsklAqGVDvG
hx2Wu5sGIf8Yk4xrER4e5xjDrhEG7zGhi6nu9R7871uX+u8i9nZtad36g/6hXYnImYlXfBqaBHTV
Sg6iFZZ2O+ah1av50rXTe5sAjcHoYg5pyPEDm2/oKfCIrGzaZLxp9gcOJqckj48iPaeYUlXG+D7F
le6a027gVMyssd/nOF/2VC7tmilQR1qL2RrPdF10nAGphIq9fVeh+mpMgOFoXoQ3+kfktD4b8Bl3
1Wcfzx2uTvfBaIaYXws12VVZcor0SwLM1RudK/fuNe+SV+WU3lG22dEazbPw/G7Nxv73Dyrm0UJN
TPaVquk5KXlwlMSYFCNAaPOvdpjZJ1VwH+s64FjYtwqQAvNod7n8uiQbOAUxPliKTZSkQ1TVmJEy
kkpT5uzTKvWO9SDTXQIrusf01Lq5OFCiR5ESwOVVaPOamh5Gk5Xa/TqSQUNvbvfIwnMfdQ57nIxN
ZKbsaN3XHEc26D1qNWQXZoT1ia6x1XQpx9g6lI1jHLsqDE+1G6qD0UJxW8x40u9uMgb9HAJrCvGm
YBslPnb0jMTg79efGVbHqSd44mTlEpymLSNm83aUunN2Lj+vLBnVi3BRL9DC4NDyXlCv9yjm7D31
2ovdYdrphmECO8o+ir0MRMMi2+cShgVKHnxEHf5kN4RRNUSQEdrdmbb7PIzKWeMce4CNGFvdgwXg
G5WF9DNOmA021LM50zUXziUMIrN5waeCJcTTd6GffqHqWQv3FjeyuTNM9sroiTQapWjGvkjKY9KN
O4GNALyOeqZIUq87a/oeaGCvxuzRtr+9Wb5kYxQSQiH43FfQQjoQ/c4U2LsUICGFZ4z2KdoYDdC+
WOCVHqE++kRfK2ufa7ZMMwyW1g6ucWh9dBZYjs49iM58b5kBHqnwQhqdfVDJXbwvsC6phmq72AGt
aH1KJhIrt2qxTE4ELxLONvUExCa0v0ujknfnbpLyw2ZSFjQ3VZd124HJWBiEJ68JaBlqJqD3lAsV
7mQC86J7M2yX7J4zXNpRa5z+MblJFezGKItvbbb6N23dEJ1PO1btpjwWYuPibRCTAtXgWl/DiHcs
xXG1rZmMcF16J2XgPo/ioN8UjlVdBr4qdsnoQZPezBAvqoxgZjMWcEISgu2pJf2NIUJ98RvYSxBH
k3XfkcxSS0dpUtAtjL7WrCQn4IrLGqMj+vicXhMqTluqTivOuqtRA6/wMRYY6Xgpn8E47wakjkzX
L3LpTIXIfW1k2mya6MPWcCLN3/2qc0Im3n/WLQtawSiEIlbu6208lcdszL7LlsvBplBG4KC5cevh
Thv9yH2VrEcIJzOG2pUoiUOjQ1dYfaqlCVani2BL8tQW+Nld0X1O+bjvHZ5y0mnO9tIom3GMww6x
Mdp5cbbxXCjYszjE3Tl/ROIL2vwXc0OsDI9jmHWbxHH4gOq3xKMxj0rbpj2Imk/OWlKhfrdzqb7V
IS+4pgy30NZdPxKEzkcoG2pA4DcOPvW5oZl/BUhBYzHmm7SFp503N5TxYgdhp7zKTA8yd2sexOI9
4lB1MmPjWsJJZNqz2HGeor58DDSgX1b4bcz+hs3RA/dIG5b3edR/ezY478byXsFqnguaGAUjijou
HxgwHSMqhCNFl7CgVLikXNgMOoJwLPNhS6rX3DQWLcQsarTuAmKoW68Bss2K+7uzuHidqTCeqTKO
Z8iowtvM4biJg+GFjqm9pPoYowYVz5QhG5Hzwxirx3nIbnrKknvTevBnHLyUKCM8v/dLq3K89Cu7
S16KwuVxaV5G9vqy0OEUlcx9wOfAQeUsbMamHBMOculvdilyBiB8mCh2DiO0JDTLumzfi8p9GjgF
DBRBpyzmKWGqZokAhbg+yF9kFEdrv2Dq6u7BCOF6TRwc+snSM22YzldA8TTT0ZnKTUIaXZu+uB7t
1DE11T6nEHPprW4DGqxTqqynoPzBGPiqDyL7KipnZdT1nVMPPFiXHux5acROxXRXUJHdUpWt3ImA
DPjOeMxfxqVNu7UkSBr2ZS2MmonC7Ukc8qV/GyMop5sAFBkUAgq6a4q6xdLYHVNggAZI+JMy74pS
b8O5pmLTGtVLzmsvkvYquabC4CarorXCQVUt/eDh0hTuKkK/Ni/AYY5r993KbSJn4/m4AUcB2KFa
Osfrjr21poY815yCMEe8JA6AruAoXeYfBd+Ote+mzUGnhZSZlyLhGJXI59ogTkEn77sOMlAmypkP
ToyHMmHaQrHpryZ3zq3rT9ye8tAF3cZuu5gcW27eVcU3JsCNlyPpOtrZ5V1g7L3uoZozQZSPYkDM
zy7e/Y0Ylk8Ek7McU1IUvTq0Ut+ppNGcygFRzIqAQhRdsl6xMWWYk1dQKSKDpRfzBeGUfNjVPR0w
lgapOKvxB926H3lVEtTXJ19HQOgUQxULWjzNHkeD4ekpRZrQe1FWPUhyuA6VCtdx1sCSrBlLCWxG
rYEaapuQnmbJEy9YuuNrTYt89LtPfmmWN7it7KVrPqJ0nmYe96bxCXcLy7GBdXdsPDPSJnn86Wmw
hSPBi5uMInuDS3/lLt32wdJyb0f03Y+klklPokgDLHAzBvyYOKOAPVAXrbrefQ5BK1fDGaz3Z57+
rFTvPAdEkfIaWdHGoXZqJouQCj7eQ0wx4jalMIflusYCTcpFRTZ7DIu5JKwwjNEkc3tcVI0dPcwx
PYaGFC3pLIafVdRzUg+NjVbgkGpMXXVfd2cXE9JPsyR1N8xFwFNuYtuora1tTAVO8P5psk25MoyH
uXQq3gZGEqYvSXaBMkqoi0HYGVYJlY1wRpJxx3NR7G3s52vRJhhAXZ/cj8pfJqZwdRg+Yc4iWhVH
r0kL99sdxKVn0ZJWZe8iT17NSjxZmtCmHWhiRzWybxRimWh796FsUJonejG2XdJTzxE+tZ7iMNSE
rDshc9XCrjdm0zxiQSK13UpshOuUYkkOk4d2AgAdMAFaxSVPiJJBPf3h3J2BhALXCCAmjqPlVWBv
cS12a/QacKUo87aWM3Ca1t4nbc4eJQh+5TFxuJy1ypst2GCVt9fVoiPHrzVd9FeB4cKquQzbHGU6
jZoNTaYbDXmeEsEXNrg1ASg/OdrMRNiBpD+7wrCxsT2HiV8dEskhzJWZczHD+aNxKU00aJM50yC8
zdLqOVN+s3VchedlAimZYwQzMvVJm0DKAJDcT+/InqlUurNTfiw2JLGu+hem/UANuu+4mY6jk30N
bb9ubMBps+G9C48m4jCEtlfuqMug2Laf3/KGGJIn88fR548y7wOf/CqKPDvegf3wh+0Pj0HOCENa
g7kpXQYKIf0HRj5XW04VS4twVo5kNLuBtzoEDl1PJrUM0TYWebq3xmZv+R03vmFQIT9Zq0nh0H1U
jHQi8kYr+tN8vHrtMRvUPXz/x8ZROIu5d8dZbhhjEsiIYWVxj8vGHjhrElaWCQMFdIiHqSbOIX1m
6eDnPxenXiLCX9n05U71nW/SPGiVyH5OVD7Y0QaWPptvopVTfKa/+KMeWq7Y9N1lu+uN4y0VRzfM
f29KoySG7vnEjJ3+mixnA2fG15HetdkrrjXgWQkuHGlW33OKuUJnnFIYdzm7xAQPNQ6vqIubrHHW
te2Tt+x+zbwlvUv9xZjWa7PkpwxgW7j2IufTUc3GTrKvzIJRKO+LyRtvLGK3vhxubYIsolbtBk/Z
fU1sf25gVYRgDrzwroqaD0wtm7poXtjlEcLo6Bsc/TvDi9chjXwSzm761HftW+mq4/KzajehxFqc
2LHuWuetkvUNigWHrfFo8WyNsGEruh3C7FL5+Zu0p+tgeg+ya8gx7by5f7Nt/5ZPUg5Lb1O+c2O1
btylD4DVx9lMubWzWSJXIzuTmq6jlEWqbpfziTmDF5k56pTTnVOyVEaZ9RhM81PU5G8jg44W18zo
97eZV56wLz6n4ol3DTAgeXCz3nToIfUoLy64kuXz6gwGull84VeezQRntnev2uZjKJlqYa3tV17H
WXuEZluQGzIUALphT3AtBqte82jJeDIKZuulU8PRnap7L+1eKRXk7W54AtgPtkeYqMWp6c1Xijk3
NYk25Oz32HUagjHVfSPvc8s7V8RS62Daejrd5WyLYTa6LzhxthjijoqYSlV3Do0rxtOY4yiTw30c
M6kyfIlYo+t4l6bxy2iMX6iKlAFj9irb8Op0yQNOZDxdab8f2/okUnSDxqBpNlECY6a4VHaICUd/
FSmCq67KgDHZC7NnwqHYgla+TbzdM+2Ld1big8HWKZ16iIIjQ+s+3puS/PpgY3+Dmwk8geVRdNfQ
Gzct14hhTXdUHO2iWNPAop/smI234WznFvZKUy5NmFuXIL3yUF3K/KjKEVXJWqtAAfpwu0fFELg1
ONPKfDeKJTgkzVu7AE0Z5eC0lkU3/ixSph4804r+PMB37CmKqh3/LaWZlD6LM/7STdMGzwjtb0MC
YdylTXIEjO9V5qs1BC4sil+5Q7n1mDX3E7f8yqKgfFX0A9RCKz+x9bitenGwTagyjYXfUj3ZTB9K
9i9FZuNki855XH4iX783YwDSB0ettrOdP/yk6gL6orwVQCNqNi4GKyoZih+z1Xx1mXie7OC50czd
GUZ85a0Hh8bbGIZ98NrqBR3zg74Nt1Mfpqvuxdz8Sir9nOfJNnGTezTnw0CuNIGVFSzB/jy+mP3O
KKon/OiworiVJeBwszrNnvOI4RJSR/eTMcx+8Up20NUM0oxp855x1xt5edvp+M0uh/ehNfybUMAa
THyK6rLrjATrFGjfIe3JVcIDCHRikMmj9mNAe80h8MJn27GuBZ+JEwRf/K2E2/SNbijjzJ5NlDRK
kTEOZ9d4pH6g+lZTcK5C+9ykMNGI59I1sE91eBvN4zkA+uEY+d3siFPtlN8RKOY66ckodW8ON5VH
sNObrAzk9apNzPu0id7zzD6mNQUyMQfcjsWEG+zVNShqxrdoMmwsfdjGUXnWPqXFPWKK2Q4XZy4v
g01KYHaIkFuMn3leBuGxUcltZw1PDJcea54pqxlFpMDJiENx0xZc2qyeFDqRBOT2zOwrlvSDesjd
gUb1mzBjFOl17ckDPcb5jMgGwSL/4k6LRc/F/CJz4jXLxaLs7Kqg+qoa2H4wwtWiNdhQ+Dr9Bqi+
yhlaUQukMgqKJlVuCwJ5q/ACw3gP1fnJgnHSO9ONX7jwPYoKEHR5SVsAWP6jE0M+nRzMCUz4Q/vN
nXJnl42MgPzp0feWaczQMUmrYQiJu3iyr9Kofjij3od1CTB0vlWoqM08n7Ok+ci66KHInqTWauX4
/utEM5+cDqM7/iyMEiXFss9tkzwoYB/j82BVn0O37evmdsAop8X07ncwOBP5ogNuuRxSkSDRPtnR
nWAKjiyyK02sxYbNdsqpi8PY2hT8hjgA4QOELcoGvhhqGk60yrHTRoxOgPnoeacS9kisGBsPZsU8
lPi7Rw+ohKEh6Fr5tmKbRQj60TKmcN371jPq1p3M7RXugCNnnH0k0hfRc9sP1N0NktQV44cSPENu
1Vx+DJ5ccWXP+z3x/5UVbCS2ztG6eFX2hE12Fzr3xDRem6F+9Ogdl2wjUAcYl2u4ASR943JL6oQB
tSs3niV+Lb+X1rx7E8+prvSdtpgL1zZWneUXZsJ6pKk8Wkda3o5h9yA1rI+GK0VHz3ZGEqQvXvyb
2prvXEsDNxmJhza636VucDI0+vPyRWNWvXZ+yHEv+rYbDe84854Ku7zv9JZiFhzKaZE/BlhKyA+u
6aL8YVNaya6WXqp55kku1zMHOLrpYibDpEdxMr44c7eLXagE5GibKLjxBEMRgwpAVPmynVc2A+Ym
Me6wkpNimXgcjMO+9vuLVDiDTSomhuYyGf7dhLE01O0unp2DeCMl199MTz1RlzGa9kEAGjd6D5dR
5lB8k2T8wbT14OVooEt/W+j/qOQzEs0+VOm3EsGd0opUs1cRc28+CdU8qCzeDJ0+EChHnXFwsyLl
GE26JudyYd8EppjAeTf5Hzlq2tpFIU/TAlP+wFuZdAKqnljwND6VzsiqJP4pUuixDaBA5TfCYQIw
Zvb7smSGzfjmZRWMvozwudFcvADggIzN6pgUe2mzPOKauCOIsW/ZTxwpIvztafz3n+P/Cr8pkkyn
EH/7P/6D//5ZlFPNJd7+y3/+44kbr8j+Y/me//s1//wd/7iLfrKBK361/+VX7b6L82f23fzrF/3T
T+a3//nXrT/bz3/6j81vi+V9911PD99Nl7a//wpex/KV/93/+adR8//R82tbrokd89//+hv+/M7l
Jfz9b3ekkpd/iNb91fv55/f96f0Mgj8skyxD4Aif5l7p4b1cJnt//5shrT88IVyeJzQA/6fr0zRN
ljduZNOWtvxLza/5h+VzRkBHYIvl+W7wP3J92hYG0n+q+ZUufqjlL6OJWArT5cX+1fUZ+RHG8CWs
mPZFtJdD+9EJ7yyzllDz4jnArbqWRj+zpCfBPo5Az40T2kerzX1tM5oRJaduf7omtdOepJy5Ddvi
4BnlZzoWUDus7nvMKAApwrk4JhloriEcfmFkzG+biaeIjzrrhwmABxrNVzQbTSHKiV93Gwa0Zyd+
I8a+TWyy6jPRkLVZ+ymnFzgFrfOLit55yxzsJAaSVO61W56bZsljBNIGojE53SnunDXKo+5+hsS5
b9pAPHo58fEa/WTthDpZqzklIKjmfda3u7Erk500gcgWlLHuPauQl3gZbpMyybcxG3tpqPScGC6p
XbchmoYxcheNxADm1JwoxQl/GjUxUUGO4qmlhAWmn3rXThydZdFroGLhwncyAauMarqNGWdu6r6H
zRhljAEdQbKzAZFWx4axaSTSqPRDHBsj5es1+WZMnY3e/G/2zmS5baXL1q9yo8YXfwDIRJODmrBv
1VmWbU0Qcocu0fd4+vuBPn/Jx/dE1QvUQAiSgkiIBBOZe6/1LUdEBz+A5xyTNXdlRXadVEtvNO2v
U6Nx+aTlPgtiYOTR/MF3KcTaFHk/+ObXsS+OfZT3P2p0KXMTfBloWFAqQuJmoO/fT0llAU5GyBrP
u6FoWGiNKPgYCV/ywJcb25qerTKf9ijXeSJ6mJWBtaIIemhpTn/2h2F8mD0+0BJdwL7gAnqcl5L7
bOgLRZVVUfPECPDENi7qN7FoDJa9pza6c4pZncf4KQv0GV0D+J8ST7/JEyZZ5ax9U4EmDEgomBR9
L4Hckk5megqUXWNL4p80hXWatEslDvHZbmjjb33kYDpcNljr/9o0UZz+dvf229t+t13+6e7tF4FM
zP1Iw/d2z3DB7mb9WFAV76jU/fEat+dDlcNvbjepRKpdFbpPfxyGTHwK1TPLOdFkp/ejeD8Uh7N6
FbRI/N4fe9/v/WVvj93uypT2pW+iAr79xfsvbnfBvJBkdLv52/H92tOYKVcDywxDMsF+2/G3m7cd
by8zk/9hBE6JNpZ5euQX5uW2adA4bfSMAsIdJsBwIZc02WcKL33anhAQpzsRjs95drl12N83xiSJ
xSRwkxy0asnckvVGLY+Ng7R2Ith71fDltvvt0c6fMWv5NtWOUJ6coflUm7rYVrZNoq9IquYw9ZfI
qK7xWOTbSHEqWWZmXIJ2MC63W+gWQVwujd6WCeFZe+NpUGjy6sSGYF7BVU2p3ZvWwc1mcUG8Ly7G
slFObF8k+Cc8khsuUJ8cz0RtvfyKhax7wHV4QVc+nXODYEWy2sNdXw7yEoauvNxuodMOVs00PVEY
U43gA16UBLOdAHLIDUhhVJk27495EZ7/zqwJIWYPLGvfahWRd52KQzwM7rnMcvccDcgkrIjAX7m8
70g0BetQbC0XmrK5SvDV1pQZG2cGroEK6rbXbWO62vp1V/gRfrsh/Wy7lBCmREPRqbK9yFSKi2Va
7O7dgfx559zY/ExmdchoNKDnErtA5t/SAKegoLm3QxpbXjMvfcnL1t3D3aAhVLFwn1jMbs0OV4yY
i/GCDHq8TEnkw7IrnrMc03SxbEZc5KvSqtWW2tZ4seuHocdBnzHSnwYnIiIqHvCfGwGkK7MvnOOI
nzaa8ghTApsem/KpSSMwkWTvaCJb/UaApvR4wj6uU0CTTOxF/uritbzMwd4cZLiqG6feDblBptNk
zRgka7DWNCpBFwcntNB/PT4PYbXCnJHsbrsly5l/u/W1QpagYNJO+jgYPpl5IR1+QaXmkquBygeZ
v/e5RB1Rthn8Kio4VtxHsO5IvMMkpC/hbCQHppG5037oaXamjBuXaUSGPaEzkEXrUmVS1CHyku60
MEJnj4X25XZi1cIYl8oOjSw/0NdKFtmVJTWzakluzO2uNJpmh7Mak7g5ZddWkUs+eDAWyOtduw31
kDghLynMgM5hmi08H6RbSoEqDan1iKTUxy6dYO2TcA0jOySJzSErQwj9KTaooIoAR6QbYU5dYh9H
B9EKrSDCH8dpJjdqeXAKEpz7uEl2rKLMbdUKjAHJss/QwCq63fr14Pv92x8mGB3/2vOP3W93bT4e
BNrd/e2lKSh5qzJmsnz75fsf/PbUv27mmf7YBGRxFu9Hcnu928vP2ZItWRPQvg7dhdH8fhC/7V/n
jbW2Q8r5v8BIRrUQlpbNDZ70fvedrfT+2O1WR2d0L2VEiuXeNgisIEvb3eWhd4fMZWtgEt9i5uYL
536t8vBrG1ABMbPqqzt7r9ZY99cuSehVEzjPcuezI024SqE+6hH2gCMRVaOyJsw2kXtpW/2hDlIP
O7/LX8AFNVqJGHym0dVoPQE4tT4ZCvnwQuxq4M3MiO7siLInnZOn3sWLm09PrQViLRiQ4oXADshl
sLoUPaAjYpDmVrcSwNeNEIuhGwLhlD6xNa01J8dML8WSoD0AsMLMT+SudVLoDpmk+dVRG5RR5OJJ
bnn6wgU/CnVk61BYGOAkbIwIy15G4lOdmVfPBh1UtQ31Cfo+waeo76hVUrY5uAWFjEFW4zad/buk
YPWYRmTtZMZrVtJdRDIECozCSBWlhG07FHmKhpWh38fdpcu41DIQ0oR1Qxj+rBsT82jUPnZizJbH
gi2IIByHThEcU5gJTFHQO1LHAEcvlqSEiIpz5QZ0jeGPFL44Rg6sSmma49aqcCxgG8dj3bD4rBRx
P3EzfNIWM7BAO1BhMWUYfA51DNUh8ABxk4mCNdghUGaIIt6EQb9BeyAUGy9RGNEAFt9jp4ggY3xw
rZF6uiyvkyFM6tvNZ6qMYIMDSXgdTawUVckp0Fl9LGtyqWLDQBXWE2NjeyNdDKoI7ey+hnMfniOz
bnYDpydzMfdhcrrskqf1a/7idRpfiwZwAHhinZnd58ZFR6FG7+vgUf62QerRS1tgcYBFFQw7fyC/
0B7IZw7HcO+ZKZL8pnyl4xlt1NXzh4fSA+0fdEofrQmSIHX+foDOBBdDkjn4aZ6DH1GnDl7RAPkK
xNqMO/eoZgRWziiudQ4FxDxbc0/bg9OxpYK7GQbg3bMeFwUyeZFOeZKFWX+MGthVFMfa4qcnaxRn
QWeeJzSfaMmLPIAmCB2hdvp1hNDpohIcG2UXXXNSX6DFcHWj5dHmbgpXBjyQqLFDkS8pbXem8Che
x3maHl3K7nWU1td44Fzy3eBABR3RASKU1SItrY3+Q4a0s0fIjheY6fO8eJ+DBfAslzFZ4Rgzui2W
BQdHPQZ05Mv7xQhC7YTAMIf45SjJIOoy6OD7Hy8UFXDSuETwUKJLlL+z7PCjVXkvMqn5SoHj7mtT
HDqq6FHnxicPPZCTe9dwyquNMk+13WrcNMU9qmekLqC9cnQGli/hrWC/PXQC1n267QRAeVNLALLm
oU+C6UU57UdXxG+ja6Dd0aT3oOQXe93dVUKSPNsyrDhxygwEAxKIacCe0+R4aHQVqS3iJUmbdkO2
M/0zeHP7ElksnTE15zX83GGPKlkAE2YN2IQh6WjpvWulLnLsCOyXmc/rMjcAe+K8q+OEr2X4Oei0
eRwomAwVlUp/aO+i2IOjNZZf/DYHagLbrdUEYVgDHVR3VMbbGNXkxMTo1GYKUdnEcSdlA9GxymgC
qGGdJZGJRBSiu/aMrR1BH7BLcP+24v3pSALARg2bU0PrN82IlAQ/tJeI7esyxcEKsHYdTcfF0wQl
tg0RtQBYizDU69GkgNWVxnV2NnHAsJ8a/Q7pirFph/ApcAHEFl2/LTXG+8hwF+W1Y25cC8VFHvoP
SImRBoEUHd/8cElNMHx1cBhDjMSOmUgpiIAmU3lgXqcyqBW1q5924AUIrLJ6M4UERsm04n/vknur
bzWLcN5aPIZ5o7Pd5JX0Evg0EoekGPqSAFsuSfsVXiJ6oBG+Zh6Pr6xYx5XXo3/JZ8YqROMwzGfC
V2YcSWsJYAR0b3+tPbhPqB42uJ6XDoUprlaH4Ue5PRoMsgmGdHiKZu8LoEwHJDA+hmwZ8WBuFScc
3Z8tOlJbHeiTz/xpDtE35KEE9ywpm0WAiQJFDrxT+7C5DPk97BYYZPCh4U1fhQ+ZmwfnYAqRuoXy
Z0QJY4WLpAMh2K2HiOhB9OFQr74IbDO1jlimG7STjTo5TYB9OzNiaK6+1DkXJdm2P0GsIarkjV4x
rtqbaFmORvaiKYsIjtDxc+21rCzoaYgeYWpsZt8CiysgIEn68JjwKydLDkMOcAj4p5c4j6GCapMK
GEFDvZ96YPG3Cu+E6iprZILdxbzjLLgIP7s3Y/8pH9JraD6FQ3cFc7JICgzKtGHdnnOwUoUpv9DG
fxkcPgbXQho7gl7X4YszwxrPXYAIff5UsvLEgULQg1MWmzIG9pn6UNEshBdegFUyd19l1rXrYgFi
WIg/VPTNTopi06GjWasqPgceRUmzUYhTMVilgCQ696HBudgZgF/rxKfdOlnlDspHAfEdYV3um49p
ztfPwDiySfPmu8Z3ONAS3rej882dI/NJGj/QAB26JlRPgAtAeLAackdnLxBelvB864SJhU/D1w6Z
+cP6zDtOLyOtID5HIVNkkvMA+tulJJ8gBmts18BoyvjHUMkvbkvdhEEE/mAJhH8mnogz5awL6lo4
5fgQDe+gfPhJXBjzjdsz7JZO8dZm8FILF91KkURfMG+8iTymTTFS2LJF/oz4rsZhVGbz92guUbLK
ifq8639GKkl0dGTQhpnvi4LKfRQSyMKyYR0742ubA3LM/Ck5NJhRo/EphlFkhfk3N6edB1cUf8rH
0jhMZv7aVtBVnJbcpaCH8ZnUd72fxEcq8zOQVmr0lZzmuz4gjg8F2WtOjSY306dpyF8Np0wOcVti
85sAdU6wbGBOfPQTsr9vUy5ksOjnay7QVsLqVC9r39kBZoYm+eRV4V4CmUVdcUXNYYJthKsAA3JX
ueSVqTDeqZQo9dwEr16k8bZu5k9FjlW2R20nRhNobVsSje1TvdeOOPcePRGB9ksOmEErJC37sQ/U
pqmDB4Xycxp+OqKt6TEAyB5aTBv+XCXbLAOK0KF2lTVEjM58maJa7P2IJXzSwS0iSi8UJ0cQWfia
LmoI5QLii2vpMAc9I3fIz6PtIGKW1WflcVHNHO+H0RY/QkxjtIjxi5VRbNFSLEglzwg10QHRwHK4
nzJKHYYK1m4hWX1GfnyU/lGWvn/ww4X/7idY2dyhvdSPSTMTFhsn1kb7xfzQzfKurYYG85uPSLqc
3TMO448HYRavpYvAWYujMSQPsQwtlDmKDJN6WbKTXFJQ6lhlnS7XXCcD5tfBwfZkeD8IgnDLft1k
tfsh7uRPOzOXvBmgH3Y7EQCMiHNpEDQX5nVFan2NmDR1wUjGiVc7u6TywOezKN2hoxjna4e8seLb
f4olOmeDf31KoLB13ifCm5ld21mPKxD1eSouFuFVme84p2Kux20Ose7oW+JqGuHHfBExOrNfr2ql
I5Bp2RfDmT5gOIy50lao8+FXUwx3jyhCE5KSU/tbR2UGQPUcH1thv4C/PdfzpJB/Ch+J/b0G0LDC
ksVVtzurpOOiaIRXZKp3fdPTkjRwhUsHMbMAxmj7DjAo7BIhxP9pdAmjKfA/OmnCeVg99Hb0ZCq5
BKktzOGxfTaJ9LLy/iQbjATNCEXOtnj3bcNB0tKZmzBTLF5wEwaGwnwqu08NChirHZaPghVO4Lh3
XkMlcCiTezcziZbVBIaGzoMj1dnJ2qsVcThMqq68T0uQxr0dEWjjtv4nbKLOZkQPU6rhKS3lSyU6
Zrwtncd8IYNbXbmKSsThemvFNIejVz2AqIs9sJRpQtavq7Cbif00Dk9xEviH0oiupl9557nDeL4q
ZZacGp8QBpIzMf4eO8/GrGWxjnFr54ipI7mDdXKnmxH3PaNFWYKlDkVA1DNV/mg39PZnFVaI74cs
2pYCEUKODrqPUsFUOqRFadjfS9fwziyC0CtQ/C9rZsmzQ8ZJeaxHns6LUJii/jxkAVL80FEvPbXr
T/j8S0Rf4EeRHOaU1r8L/aGr0omSfOjvWz99wvUTb6fa85FhaLkpwx9Z2Q2wHzskZrg+knJE9pfB
zSt9Fl8gZrboKGCEjXkGzCk+jDCPUBchwTCWElaLnTLNtqx6XKxvMaB+Cc3LheTb4YgJGooLLkNH
UCEDgO3SM3W5Dz15TdG/7ziTnWMwDohL+oeaRikMIpKrtDKePRU2G9csWEw3xyLMmLt2zI7a45Ag
gYims1/QGe1lkHFptS+zpm1sNLLDIEiISjDYDtN8SqShT/Qey0o02+HPwOz1Ic69DSN5jOq0w8bg
Md2A7nWqOuRJ0mUM7rkWYiNPwXgjG6Ug0z4nTWOfmohFT5bY1jnra2CcC0HPhGwTeqR6th3N6uTZ
cgUqtap9Gr2YCPF+gF/YudTiIHQhBNj1ng8aMuDy3nmnvmvynRdPTIJzf0nH2ZmWIGfTzrEkKGfa
erHMQCuUXAJLsMkTuWS9miH8LCpPDQnHt5wfGOLgXgzhlzg5gI4CqRPJZBd1zmurC8YP1ENWSth0
7HlvU1jqta/JvxmAs3b1dKeoN4N8TOR6KhKuWGB3ecdY2qBDn2Dt9iPGe0BbG6uDl1625Ho4DP3o
Z76E4chUJfdfwqDueI9zqjWoENaiY/Fs5jZekZIY8iZ6LMnzYv5G88g0yayrXjHBn6zmpdakXsmu
Ka5zbEx8RJ9THMrMt4yvNUUKyxzFBdF7tWVF4pXhzocR+2TohbkUOac2H0E7QxKmDCF/qDmEwNlm
mywaEcgZNrJcMbwVZUOSqJm8zGR8Jm14raO8eIg12MyZuTkJRy+5oGpQkOExeoQ2tBJVoza5foyQ
79IM2mw1g/7qh+xZhEG3HVumpbaZf2oENeB5tLdzOn9nKTg7tonBOyPXTD9GfGLUuBOu8w8Listp
Idyn4xitOuU+yir5icYHp1T/XBsDqYGwWdZWW84bvpUJC65+K96aYMz2RkWGthuzIJ2FS3bLFD9r
VmZHS6qnboZz64372Lev4MmSPf0/6Awma9X4haIRjHWJc76lpS9l+9QuX1LqkZuJ9eI619gyEead
aZynX+e+Xk41CTxiwA9UiEABCNRrGFHxuouQuxvzwRd2t0JfREJuy5mpaKnuTdxIeFZfBrjDnKEN
q7Jo/jkPotm2huSLD+Ki+haEiJAidKQ9KYDh+N2ZMY6AQDvVfvU5QCqxzQsCPiKhqF8F6mfWeSM5
V84rCF7rwGUT6a5uQOKFPT6QETXkhAzFF3mJihATbrNcHf3JeMAriY2EQO4mvNR++Sx6dKhx0OAX
LS1K0emjacrnYZHSWU2DgVJ7nyoYPYtWFaG8tb2JBuL5qyWhsYxVDfoSmd7ssFREUGkD38cags//
Mi25SNbISmco7ktOEb7XylvrIYyoHuvPtSC2LiotwjwtvJWWTdWWGgthRIjKDlmHo8LMglPoTUdR
E/4BoD8J5XfH8EgRJ5DNsJ1VkY5vYHTzlTX5ZD2JtZe0zZXyJPHvjT4Y2Ye++QqGfThXQryCnd2W
I71XK4a6LczGPLrjd+aYCZIhuo1O159nH9dVj6GWt5tFOawyLJSp47Boizumz1TBVq0GkkhX9Mfc
o851pXNne8zIq6ah8pI/2IrGcySNaRPVA4fGiF36vX+nwAsenIR/X2PZSBckiVXr721KCzyqgAt5
jkuTEZotXjVmYh6D52o0Ooh6DGgbozWoS5K1U89Ftkvn8IozrT4WNfNDpH770g/3fIEgvA7dSek4
PhoR+asxocEpWBTM39PHqW0CAjktwqJr/9jGFU7JPiFBS9KDKvxqH3UcceHMC4DBipH2XZukp6tS
Z/cyaS5TTvGw9lLyZCkdn0RP9aURn4pgcLZj7tB/cOu7mOmrQ26q7HDVt8bwYMSWd+AbQ9WgTR9V
R/z2MCAcw17dbZrM2FUJ0nkpVLsvLPXQagJUHZPcp6jY9T0ppcL9qGM1rXSzLI8SpGQ5xhPGp31m
5m+srK6zebRnw78fKnU3TiUQqNF4bUtqYT2Vgv3kZ2ItdIPuFwHzqAg9nBy33xWRSaJYftfn3+MJ
WxLWgpuiqBGK0DYU1r2S32K3yzZR8UHoh6GbTIrkmGLLALRmaXhYz3IJwhUB2pqcOok/wBeHoUHx
VFukMDgkU1MEom6Os51q6T43VM4JBZhHaYGC1H32vHrv+G0HAwDpc9nPHhYFbR463AlqvLgESmDS
BZwuSov4+Ym8Sz3Bp/b6Y6zHq+1XOaEglB4dgitNs6QaTYzRgu0Qcf44pzb+MewD3tEupnGXgXpj
HboYLwaMObGJgUCFT4zNP70ooIiiaPQnid3vNAulbW0dY98juzkrLoWFjL4Nc6xdi4rQyGDek+lt
owCn8w9cIoGlkiQYViAYUcjRFKp7ojGNMFdX6FSfooo3DQZ6uyiREPe1I0kkbfTCTERsbE5q2zTX
UaXj49xQUp2M10XjH0C++uxNLn7LfniIG0lKn9sau8mEETz2YbwOaixshR/Np8HANEB7oNtzFaf8
2YxvHmcCDYlDa0Y95wfEEik1AaH2xRGDheix+NgtfSK8SPmpW6zwDhLHlHH83/dvt+rl7vtjtz/x
Q8MnvHD5m9v9260/9onpYq9nhwik2y9yu4/ndTYnxBj79offnubXq/7jU/pa5Ch5G9JVbod2ex2u
hjSh31/8118CQzm3BWGYNHxZUwbBAbxOyIR3+Rffj+/X8+StdTGVqXa/PW1dd2fWTPH+z2e+3f+1
4+0/aXznLRqCfnt76ojSE2/Ff73K+0vd3rjb3SjLI5Rn+MRud9/fUWB0+T4W1jkGAxT0DsUGRa0y
TspXbZNtFpmAQxDX1BTvSH3utcHKBUiAGG1sMTLlomuDmMl6FsXMmR/vXOESsDja6piIZO+akmzy
lkrYNHcfNSNcggBTWriDlzp9hFR9xSV22CbuxDCfYftXtO+J+zYCzF4jTA2yAvKPqqsOk0DP4iRP
uv/a65yUnzkjyqlLoeMuLRNwsytUgPnKDy9WDqiuSr4tLQz8MMtcobyWYn5LG1SvXeVABsGBgJZk
xRTDc5ApG3cig+KmZ9KyRQLMpenbhFwkhfU6eDAFA2rioRAQCH9ZH+GCn0tw7hETQHXvhgyRed+t
Z+jKVaJIUokIUhYLKNPdd/TiYcFF1xEX/9p18W2VWMxh736dyebYFLS4ROltQ3MkyUc0H1vQbBjw
aNd4nLQrAQWfC9vBKP09hTRrFbnTm6CWNw0GtlI4o3jKL0hz1oKaLblnmLOcuN6XKcCsKBI7p5m+
IMth5dDuAh9PsjIS4s6bYBsPNS1zWb5kCMWLQQBdqqbvA0xYFoiSgVugjk9CroFW12ZbLDlRaCNP
ZXpbMpKBaCrTTfGpI6V7HmeocNbWts14XRvYJYe0C7a5BfLMr2mgJ/Fcojvy94BneL70HASxtakn
KgNS5HoNCCLf9JrlRucBeIFsAOkCaXY12EQRyPR5CJhXuHjDafZ8mcnCpZDm0Y6qv06bsNNfJy5q
WwOJxw6zIaQxd7h4NXJf6XyoKHFWY43126Mrn835HcPYVo2IF5wWV1ySQfh0K4WeOngsGyKVkcAV
C0DkZRAEVWF2WOd4+3YtaScBFwQcraS5dcV9O6uXZi5PTtq+YS5/mCe6ljLqvphjR9CMpSVaHs/b
3TRPbuk1v4Saf9Np/p+8yx6KOG+b//wPexHs/ZJvLsxJqgoObEkhpA9O0kVx4v5d0Adhb9J4a+Lj
BBxxlfWGOnl4N9expR+0ibojxljglBhgjAx5stFGwc4PqQpnALDAOx2b2t7TQ7HWUEK6s5UZ6lGO
E7ZsL7tPOREKr/nAUBD+DwduLXzJPw8ci4dNa9URLnX/vx/4HENVm6jRHmkEp0fDdZBrUM7D30Xn
rEtaSoMJbKMYa76TRPFpEkBmf5Nu/iVy/f3Ns/7hzaP+Af5ykUJiiPzjGGJinNwxyuIjYg2wCprw
NAtXCTM/a61mj/RXPfi7gNWBUTFl6PAb3EMILr/898ch0H7++V4gFZUK747pW667qDa/vT2xduIj
t/5vWkyTrFMvJDglmHaRX8tj19KeNxkEhyb53M9hsYeu/Gz5YXUlemE8xBRbegyhZdAY1x5a3YUJ
/arOkQWHCGa4Xmmu6FY0bGXIMI0i1ILIg9RcOnhFhuaK3toGvUQ/HDx/BRU6KOBCWm+uD6hjLKp9
qgrifJZNvGxaPX/+7//tfzh3PVsJaXme5Zu+5y0fz2//dme2ftT2UXh0LYgxQ1MW20Th2gVhvSsd
ex3Jub70pAzIqZ8Pjl0eSZihv69npu3jJc/C/pCZgzxYpA8cA4kxe0kIwdgdoFyfI/vQ2cOHLijE
7nbk/yuP/h/k0ZYLLfa3D3kRYP9NHn3+kbfdt3T6XRv91x/9Wxtt/UvR/LYdhdz5b1hc9S/Hsz3g
tgLU/iKRfhdIq39Z0lbWopJ2Xdsy0VM3BVYHiLnuv6TylVAOdWEoG3yF/63d/msA+CVrf1e9/z4g
iD8HBN82LZeqsUIdzUln/wHFRTUN9GUOQuJnQbMBc1mlVWltKJQZIOWCa6DCE5CY+qQ9+ZyV9Hdn
PwetMz7Ghj4lxkC0a4vBTdVJsDPh46+0KkYqM2ommQqVsRSZ3LQlCWx6YdalyYcUI992GDO9MV10
lAE5LqCWguNQDT9qsIxWN4Mh/i/F+j8Me9Aq/v//k3dqaX3bri0BGP4x4FCJnpzU9l18QLNFtHgL
bjvNDsGiYQpMVZ9iX4BKV+SgqCUPLrR4LCx8ufaqBgPXrPGx4JaHLDo7Zrkva3oskH1JE6pZgrvB
tkabdeqU9RFSXLMmouFDbphfZZTJh9tGZzDwXTWaW1QQO4nyZgRxFpO9oL0SUGCe4FJ1+wxV4pwO
Z0MXx4npwCGeIelM3ogqIrCHs2qI8Rlj+ZbSD9jUyF22HO+zb0TWyV02iinziZZXa+bm6bZBamSe
prTwjrPx+P6w8upkNWchBJ5WbBrc2cxIYaneNlEMSi+wlFinncaEsWzQDlUnEQSPSBEtQg5afGPk
cCW7IhBfikPp2T/6gkjziQEYFXTbnsKp+lyYsdomEaZiCqHZ0vQJgCmZ5qk0CJvKXXUXFymt/XGB
8yAGc9aho+dv1gKGbItHncLKm4cIx32mn1zdB6eyoFgjXWo6qOo04GDuzq2pftvcHjNKb4M00Dug
Ho2Y9DcP47JXw+nX0FfGMk/eOwvcJStZgLiwgXp5FjtT7JnCY1p7awQ78lTpHv7IcmuaZ+vUfEqN
irh4q4NN6QTtLmQy1+jqUIYgfZikRj2K7ak/of5qN4PBLJt4BfqAYlaLzvnNTvFwmSxQT5ElGq7z
1qPZ8tBMRTfTYXdRrlcjSOvBuS+b0sUiKcIiPvdg52AdN+MuLbuX20O3za3+C1jPoGEpHmczMvKl
kmOcbpvS/2kV9LdohxFKLF/LVPdgNi6uw0lVmaMHbQscUlTO9UbCwEEMSZONnNlYqA6vvTjXRX3R
DUxhN7ZfffeL2TXpdozAfkFCbU5wQZpTGRNAUQjjpTCYZZaDmxzbktYeZPxiVeaIcYCv1f15WBZu
4aIuKwAbEvKsXpSLnjbAHnFqCM1os9k9NkkbnaGpuSTGxM9hUlO7c3S3Hh+6zIpPdZxedZfF+0pB
HBor/2ArhwJ/Gh5YlgL806TFrEzFS8euoXBx4pU1Wn3RplHTu68g9dQkT+XBayc7EImBP61ip8fS
FBb1SbBgPI0mvQ6rsjEljcWjUZIzCkkBuzmsPWz7gAcG78jHZZ9ml4ib2ulG4rvhoLbI1hCQy1Oi
+IpmPSsYs4AKCibV7xK5k/Q/A7c5pxXsWbtsX+q4fXNnbZzG7jDOPrBHGvF0/PsznDO9JwTiQ1hO
GDcFNRuJD27IP1bZ7G/KkojYBt4tKkI6xoi9nXBQK1eXXwQO+J2d5TS2ydEOwojYV4OpPZ3cA2ex
ghVkMeJZVf6CYTbbjamej334Dce7d6qWjVZPDBwTYaKsY5SmNHQbKLlgVgeZ9cgBnWo/j9lj43Xe
JjNTmjYSjF6WUzWFJ9JEjrduC6IUyAqCjDUi9XKs3mDtp+8NNOEApGxxVOHHqCRvleyls9umPzHU
wwSmggBFdJva/Y+EGDY8hcnOtxN6EEMEQlx9jjz06eSgwd/SL6IYEEcPWFSmoNpAoCPM2okw98QG
frrEfWsb/IddCRowqgybAiWrq7AEmyM+5rY+zZNv7Nuuuiu6CsGfH/yYvA8yzF+DlsEXDPXtNAe6
fNJx3eyp4L7miCe3lQ6J0VOSWPQcjpYXLiEZtfvZQOWxM+x+m3iy5XzoslXf6GDTRWS4kqBn226z
Cxv7JYiN+sA48eSJl8YiJJqCQ7NTBUJ3TognCirsC3RptqdqzcFsgc9G25aopJWBb5lsiEMSpSZp
2aZHZHHn3FkRMc8ZJYoEVOJmIkaeD2dwCHOMSxJlO6fbAnRldbd0r+rJhpFdQ2jqOL1y8UQ/A+iz
a4LbFl+oGCSUZPGG/QBMdid9g9pGQ+e1HqujsnLn6qIYmLIORknbIYn0e3Cx/IWYWu/OEnCXRQxh
KkjneW3XaPMLQlWEjVzGHz1vheW02puT+jomBQiaNHicw7pbmSEFfIQX9+RynElYO9IUAOHk6i0y
FixWUZUfGjs/1BMGmHI6JBlNFUsF92inWJzH1ScbWvLKUSFqwonJccz0BZrNV6+O0HiHmBEMKErb
zEjabaz7+UiS7yEJy0MkhglfyYIqjjoULcF8HWs8yGTN1Bun2jSi99aiRCUwoyrVzqz3UOBpxqsy
plXKvF11ctfPGYcxGR+9GLr7nBvGo9ssv08ATmKvtst57Rt6Y7jfgoCMGkYWWDe23ABSmlbU2kLU
Zjg4F10wrU96HI7d0K1n3PJ8vR6q/EtsMjMbnsZFloEUmJwUP3gYXLv64Jb6CmULASDtw9qXCyqB
aBGGsh0VFFDhbvaR5nJjp59cRYcnRSq1im2S8Pq6fpgLyPRFihUAv1aehlfIdOjnrYzveUe7hua3
0QE47fpXpwWsoMGAhTLFJR5zWloyNcBSWzQnl1iEkDyimFJX0fLxE2yLH6p16c0CbJQmYoNqalJS
3037ky7unegpaNvhfgDgWKHq2TQzLDHcxIDld2DXPmtFjrbMye3rGiH39kRr3fO9z4mtIHd2lFej
zLUeMIfZD1k07GURfIZWRLOiHJ6rIYGk1Mv/x955bbettVn2idAD2AgbuGzmTIkKln2DYVkSck4b
ePqaoLvKrr9PjX/0fV8cHooSZYoB+MJac32lDM2KMWpOiatvYo+KjJpmBksxAwQ5NK4amTv7uMyC
VfOlJa117GC5xfA2Wtc29jOMPM+zCsKTVfwsWDsugLqgf3NijxbSaBjC+yxaU8AgzBXYWPvlAQRP
e5JexSnk2cJVTPRLdjIUba3giYliNN4T1v/B2BnQIpeNHgw/Rv1sDe746hakTiustC10n9ppeJ9C
pOuZqxxlidXWSz8alylTM+Vvlt1DP8N/6FjFuWXThe6gyTHhuuRGJ+a49mTo/JRExIJsn4JdIaxD
LhqEvAlYvg4EUylJzKL8Y0MXp6gTudDKOjsjPava7q2os3fXc0OQBekqbj540Z8Ks38kLYb1QZo9
WFo4RzLloJAAW7HQmKnpL829zgvgEqRAVdjr8FEY2XJOs0iNLYVNJkGF6iiwHuUkrlMujR1+Yvi9
CXu6BMxI4Oe7YjLXyN9jGgbXZ7QLP4+d46dCl4/r7HFSrrPqcnHWmAdAqK6xO8ADakNvI/zuhyKS
RoTJ20gEsSZhSLVsR0PL3Pdau2l5yPj/2KMEWfNAWmy+EENgI23qhoVe6t3W1/Z5h7GbpDJoO8DE
SSzvEgCbxbd2/BhRl8L4di4jCBd0h9gK4q56EUK9KiXf8tJ/Koh1mjNH31vUJBs5ZTWRx69lLrdS
WS4oFH8bIbfNQYgsk4J3dr1vOz7B0bxWFaj3zQb3uJnA6BksGxZKaIChaNsNLARM2iA/V4rUrr6E
IM2rvMndNGdx15Cv6a073yJuym6OJlTWqiovEm4VKAOQHeT1rK2e7VvO5lblIj8a1rQMPfez6H4O
jXjhfLM150A+x+6+SkFe5aR4v0aDMyMN6j0155fsiCYLshxSDPxezfHOXhEginmcKLNvDeVYYQKs
z6PpZsDIimsSVRw9aFeh/WvKv5dMWtEGUwb1JIZ0FKaBXd5C9sxaqsNeSsiTw4KuC1CsOhTdSmcb
67C9dlCU7PO4Zw6O4Sdss3rT6ZNYoGQYQ7zxvTEdOe+Xjz6Zh+iBggTId2m+DwaxFviitllq0snZ
cB1Q7YFQcR5Eaw1sDCuOwxXcMdYITEih71XBXsV5tZscD06lZFs6VZC3qrIDc2zjL/KNmYKOxqQN
o71IKm8xppUBUMGE5KEbxSpCR+D0XrUQQcxTrc8mRDd+qdLi0bSHYV8bD0NCPV7zN9uAV7YW+Wle
jTLWYcauleJjqrDNBXNXZffdQZEC4ztRuAX+buI6WCsF9xogk7Euw+ZNFsFVxbz3QSJWGUUMav1b
rTJroxccC1vS6dZERP+wzFKcSUudpkFA5yHAOSVLQlWvIiPdoLc1tawDFPn0NylnzM8OmaaJS7XM
gSx1GKdwvzE61C0WpZ52C/EablQ1ulsMNhlDYHR9dW09J9X8lHIsdNxo2fgQnTwFMjrHZZUkJABr
uXOFNQijn6SXVdcAcu1ScEgdOk8RiZ9B3gOGNTCXATNfMA88Vpr9kjqo8moXScPwKGPWE07KUcJK
BeG5ya+YPOdVH9nfbYthrh5mCYXViGFbFYecehchJ8G5+a4jUibA1VKVJBSiJyg29GZYe6z+wsFx
CqgcA8NduVF7SXOTUnBkDa6+ujH6PkQJEa/CePVqZiBjc+jC4VfZpuVeg+k/r4M9FMp4d4LluiV6
6MgihaLEsFAcDkDImvBElNivAqSa2dEiFjDdVkW374YB5QnOFJ4m7yoM8yi7eG8UXwPKi2dNo+bQ
hYGtZm8GLRV35tTkShZAaexhTezMg+boANx0e200UI2xTFSECjlwtVi3uxzfxw7cLrGDUPg6VHu1
74arCJ2tKaIYwjHkDt+bET22qcjtoIS/o3wJnyEqCBBp24Kd6JWqGGjUjxrUGvjnAB7ABDdJcivz
8tN0uk9BL2JlNXZIyJ/jj141gPRjyYd++JF27lOEPqzXkguaMx5DCpLFLNCfas4PSQWvDyanMCX1
JdEDb2lDnIFF45BK2BF19cQvpmyKOYA1bvKms/ph/+MtMYshm3Mp8uDLhJuWxe+xaL9H7OL2WYB/
fdSQCcFYo9WlhkYembBZZ1PIcksEl45ebhkPINmZza/KEABqHJNjpGOtL1ggLy2O7hoKJJqsMeZd
MiAPp8K2vbJfCMeNV4VC8TdNJdLLPN44mEFDI7YR7qAUS8m2nP/L9qkXYTBUCfbBvEw2rf2dCSJv
VxUt27EsFx0FydhN+1AP34DGc37VCjiLlYv/YJGWeCDB0hIEqPg4UBawlmQpsiozycd/fiIxYn5z
seJOs4bQAUkCd94WPgzVhIWS3SgOAejKNE/8sKYEMg7CDbSkZAAMesWv8L7SMHkqow3olU+NWUCF
2XERm8JfhRbiT53dRN7D/HPsiTTpTN9T27/GhdwC/HvxTGdcK899BrKEsaL2EXoWEOUqTmTsoPDZ
sSnkEw6f0/3wNTbWE0ZhWCIx+Zaz+q0aWEDpMbuxPGn8Bd7LaQmLFUXdThco8RsGj5wcf0VGhIFT
mKjwZdXR/wt6ec4TARFXO9/hefMHnQ9bgZ6x8eFaj9bI3K2iIy/BkanKsTdTZ0YbKzblkjVCsPUb
DyloBmTVKd89wR+shdENYFm8DPoGqVUZH0Mwq9vRDxmfCE5I8Sthj69pbyRb5bGXGLRfA7qMtd/+
iEJ0ZCWalBaHCFavZDxzDOk77ck2PGRHUfY8BteSKFaVtTGReB4/NuxE519q5TOwGzZ+4ppIvalf
N1OCapzSAtP3zY47lrK2mgiAmpDLK31RJS5LJI3kaO9YQwAcZxwXVf6LIvGhsdhXupwoOetZixiB
7qIOzHTVchAF3Iymgk6AWJ1o6RajAYbgi7qqv+TeeKuwY+7SxE8OGUSbijjorm52jVechEU1nxa9
2pGu/mJW6slvoisMCn0VOuFnaVlbp5htfaN9s9Pq1QottONL0+5eC9u6Nrqz6DLyZKkppEqPlkye
QM/Zy56qH3H6DRNP4kOjzSFsrAjWOnqKrhVVQ47slRSJ76i4NoTxMKpSRxunVBS2n0Y90LXoOUfa
bN8V3c7T2qs+f9ZMEMx1/q2Q9BIT2Tx23/6ayG8DGita1ErOQ9th+me79Fzn4sU3njQH2zS85a+m
Hc9u4Ea8FztrybtHrdIs48xbq1/JhFR0kuynQFsZNX4rjeRV2YBcE5n5TsG2JIc+Q74RvBFSvScH
XdJEA7Vq++gB7oUTO1+CKG1ZwMQpjeAn6rsHn44TjtXVya0vDX1ZMf/N2oAbrYhXGaxf19XRCEqk
Mg2vFII0oCGA/w9V7p6R+RuKGLHeaj8MS+1JwCwupX4me0mAnS33CWXqMsdITdKYZ2ykroIlffAm
LaNho2oGZ8z36UCQ54WIGSBXjtgB09glbItKskKcZhvjWkRALcOk1faB5j1F9ApmpXOWjl8h0E27
lJKDlCDkfkBWl042dntVT2w5m3IT6Il+DfJy2UNVwmdEyF3rV0sXAZkih1qmlMxuMnNOsABgYmwb
8LXG92KEG8oann0drLtCZuGOZD+m6Xpz9J0JlJnDC5pM5ByRlbPou2TtFnbORJLe3MncmhFBTPWK
kLS9YKF9TTZGGUGraw1Uv5FF6i8VjdbrzlKV6YWcqRyK2vSeloQujLyNFhFQdmSAKWOMHtFjVFkb
b0q+gUp18X3dKj81V04Wpk9KP3AgImS+Qbw2T592VVH8KNrsBV96sQnH4gPqPNXEI0iPM3BMnukc
5TY7QnVyw/qjDQMwNVCUtuipwA+biTz7FPnUWtNPhY9i78epdbEm3gg4Lx6yyZqOHknJWibicwkD
ra0D0slGziEcQbPWvYYh0ICEVdNCmrrcFqUTobHHwedPxrirdylQv0s0YS6aWK+GnSSLu9V3LB0J
6Aa6YqRfIE1Iom9zUrhGBpUtpSV/t8nQtsV5DKufeppxszdZhE8Vz0JHcDhZqbMxNOQaWR8/jNhM
6EDU8xBKBg5GZLMnmjOBnR4J7wgSN+d+5TDHwMManZy+xNvtqdmW8eSJjNzpwCRcPj6UAGKPVMkc
vsbO2jayfo8y9VEyljnI3D7IElUAmoxFP/XlpvR1eysdvFV+LN9ru1o3EABec9e8yKB7V8x+jlUx
kVSHwXWjBtia4OPAbPdwY3wzRtjRxKA+YzRdiqNg0fyMCUdd9ALxKY0jNAU3+yTKLl37JlMp4dIR
WL6LvKJMHxvNsM4OpGKL8fUmiQ14sbx7W5WWt4FkyoVyzH3E+veik3SI0puoxlL9bOOqOrHnpu4N
yhKMmJ2tQKQvTE3Xr+Ew7kc1DysR3KMwNFsB+1aEpL/UVHFm3NuLcTSvEQjRbS7QptiGVLtOkqmU
hd7aItcdA6413sbiqs2amhg38GOUz6GUYs9pgvQefR/mlg0e+QuW8UAwnf8xVHG5jYuJZYansbPT
TuQuR2Bp3kx2ImR7UeJLrZrOXWO/DMIsrl55yU20UDTOGy/b6jrrhAx0CgxhVk1uCLFf9TWf0GsF
TBgLt8/xG5gzo9kZJghnptGrD9mNt2CMb+UYnjFyv+mcPRKre0s03HPIDOfQiYFOWxGnE31WbWY9
lqJ7oV0mfsP96omoJ4/eWthlVFEAo8bSk+EQaF2xHiOiurSpu2H9eGB0NGw5FC5srXWf8l7zN9h+
nn0PXZkoiuGxGaJPwm52UJI1IC6c4qFivpLCwMCLjyTY8p8kX7vbeVu4igZlryPde4PM/my0eXsl
gK9ZpC2nP3MM3gKfjgMB0uM0Z97R1aFwtgVKmij6VrIl2ATjt2BKjm3AEBUd1vfOMG8N3vLQM0HQ
p8QyDZ1tnqkgOpfaMMjBiEd59RjjE6MHIgbBkP1OuNa471EJtcwxU+AVqIUHaxH6DRKaJFzXApyi
NBBuDSMuWwwwbtlURPtNRLNI310Z2QR5yd6UbRWs6nS4DAJbnltd7INmQZqN/armLUjPKaQ8leeE
tcStwbVHRgcV89xNholaTUGJ6d2WINjD5tPSeJwhxvwCvzVGE+tcG0xDe3f6lTUQ8Do3hLtRHHOv
erMGkygLshW7zNkUGnloYIVAj2PKtKGWslyyJghOscMiz0DmhHaPAjtBnk4+T2EvJGaqTPe//MLI
1pKdndFZI/O65EKE1S+aq3AbE5ghHe+nKgVK0bIQjBIJWQqieC/rz3RAxAxAHRCy8EAsapa82P4D
qXJgkyqytBIavGSEochH7+p63Y9AIasDJLMcNfdblfVkHgwhdnYQVIiDbd5N4IJ4tvqsqtl7QI7V
WhTJzJauCW3zump87H+IDM02BTTdjnu8mkCXeqq/wVLP0v6RhNMlyqx0w/qtOxi2hTY2XCClrzbS
gzZAbJGzCzLW0iZ4FE0Fw76dsD4TP/qEqeAV29HOs0YLK2OZrvqSg0DGeCbu5rn9hNgybUJrk/is
6x2VJ6vvBaNqaBQW9266da333jrqsuCS6eVwbFtCD2cPcDg4nOkHIu6S4pQZA2lOUdHsw6oyViIa
bgPhSfvkuU2TaY1yHr2ACbuZN8kGAS2mNkMTj2MM7XH0XhI4lzsVIW+rZnwhoPStEDqbGz36Rdkw
rVoXSbKQ5mNS+c1sTTQXZAFOu7IHkx7L7JZoA8U9dk+g6x048ApJcl0kH4GFWyZvtRueecnzIoMH
maS4b3uDYWMMUzJ9BFKDDioi+Cuf5M3OOBt40XSxaAg5aHfL3pLyYEnxC9cySRPKLVY+lKZvSXut
uy+f2vxxErl3abRpTchey8NGzZjoeI8IntrIx0KqJ7Mfq13rM5YbArO5drrxno2kWEaJdm06xJZU
/CdicRnz4e4/z4E+DgpC3Rqq15qEbCNIxXbIjWueJttayFOKgDXqvM8k/DnIZJ/pfJpKC2FcAJdG
FtYuGKgBO2OwtqPIyQN3MZhgl5VbI7TXQN+9VVtgurGsBlwZDOHuWzyVX3ndUSK3xAvU5nfPLrC2
ORlKZtS59cwSlTGE7m4rJ6PaknmAxa9OjxNA7VLDczfZkqbIp/SG78Mz5fIB8BcZCpqlNunOqi9c
JtKRtkiH4Vb4HH5aRSqxTeTk2KCTgD/yLseYgIUecl8ZT2cyeBnDj16yieBhkSEYbmKVnboOFZhL
48B6Q80sAG2fltgujGTadp0NmFa9wbVp9jq1EYrpaK2cUD8lWREss4y5Xll0AWp3tz0OUFBpSSWv
FEJxRsbYdbLp0Rmw8/XD9E61QcZy/TPtnHjZEnblw884BHoUzH03YBBlbROSWFdYxbNH8new5bXo
OZo6WpdDLC8O43IfcNAi7s30qvwJBx2svsqCRe7s2K39iuu2WMsaCEEMoEKQYLsy/ClYei6hko21
H2B6MzSIm02ZpzeoNg9Tn/TXTmNIYUlezria3llXnqWdxp+T1Pf0eJzMAoIo+SsocJrbOIagQJpV
advyPW4QAXQIFXH+BRfb6jj3TTgyAtBrcWJiuBTRmbMGQK6pvTr4obTJ4COdVGdAFQtrNrQ3uks0
AtjuTHTFgwgZnUjA1WtSHqJd70OuJkKCH2WqDYoR8iCfXM3Iv3sxGAvYyNDya5YvpAYrI3mS+mGK
FDCr+ULT4uxkS1wETI1XeHug3KDhoIjFlGOjJLY8JgR5FHeHuqCZjzKQ813jFsdJ4ksBN7GRpfMj
KiS723AiDkGvOGqyV0Q1wCaiqfQjdv23oM2POH37VRwG19yOs29ZOudps3zPHYz3QWujI5k3nQb7
KtE74gVDnTlea1aEB8+l4Bo9N+HIjO+JoUl+7BwHskr1bHajXDcl3mAmdVnnHQiFM2noxbaysRcN
fYGYGnY26hO5MGWiHhIxLU3VghosFIDUtID+rW0mzxzWFWUgRdynyif2lswxhw6qhumxPXDKoFm4
jl2s8f75+J4pUGb6sWUMR3Qp09bLs20g8MpiMbglOjAjf+o1ymSPwR1RiTBhW9Q9qh82+CwJMIDv
XyJa7ByxJ2q5utwvdBmvo8he436NMI0DdC/MUN+WisMsMzlAxV5cE/XM2H7s862OvX9ZwW0jO9C/
dHpjPqi0E6eQ9D0ShGjVezKeclB2CxfL6GSbeHMyWoE8rx+CnswP5RwKh9pJtWxAxoBI1lxsDPQE
RPAd2zh9DSrbPokwCjA+inQRkkng2la1zlI03Miux5U/YrwSQ/ytYLE5pgSxV704KcWBqSirvfYa
W2g3Si3DlzRVwy5qOLkLIgI25dTjrZqd1E3pPwSKyjsYevh7Xj/dTLIwlgZAvaBL5JOXTb9cpNPC
ei1x36alttSBmy1GvD7ARtxDR3qBS+osYRxZdrAi+RDQI9SYbdaemVVLrUq1na3KLzOJsJDp7qbS
yXnE5k7AVTQSwpNZfAQmgiQm3k2FsN/TzENok8VMMZGf6Zo8NTVSFHBbezdxvueg1mskeucum4Kn
mMUjdpolZTFHxvSlMprhgvgLEMZa2MGVTQgdXe7u6f05y3DgZw27rqdgzsKdh4XFuCmkUEvyMAna
5kVv6BYIB2ehFtXcpQtIW1QO4KXgoWNBxvhubLRtUyEPzElh4ix2qQcH2jvJ28EkNj7DQuDPfbiq
Q2YoZVvPWM5VCgtxC4sz3Qgsix1K80pk4541IMtqygONze6mLm5B5ENKiyJrp+edsdLG/LvjPpsG
qyGdxMMCJP7Cz5luMFcnVtc28+xHlgq6bWZAXjveaPnJzYnZxhgeAocadTlwmfomMVDGMd5xp4eb
FZPZBGoBN5vHKJ51BD1yR32rj0imU28Rp49Fk9MpqfAQIufbesj+F+bQ9GxBaXod9H74y8CXkFsS
6+PKSFvojyT76Aju/S7SrpU9wOyxOe5OGWMz3XXWBXE6z70zyKVbTo+YGvBeEWO8z4teA9gOdSCb
vCOYcX83j7xVSXRv1FofmD9YwHr5rh8K8DdWfUCsNhKfaLwiAcciNAtyZlIjxyEurDn7jyziGpWj
DmJP+SxMyQ+BxYSE5X5xV2MgTehJYdUVS+gQjVFtxphaBCqlAx0HC5+ooGAN6adQh+XkYi6ZRrMX
4lv3798vGlUFm1ZzX3jorHxjXtEDGU2MPo3mIZy/ut8UMI6uem/YQR3VADkgHEolMMgUsBgWT3In
uqTdUHWup8Ij1C5sDtN8gaYQAUgMVwhaFR3f2PUHJtzd74vXtOXvJdBZhyodP8sa00jcO9Pvm2AL
D8v/r6W+A6v/nZYaMfNfut3/S0r9v9Of7z8zpL1IqiPaGNweCKC5y38Kqa3/hbrA0mFCCUsYuBf+
CzINfxrwNGN+wxWwoQwXee/frGlpSw+vteU40vtvrGkh8HriKIFlCyfe+H+RUhvItf/V03DnXwtd
mLPJ418kxrFRCgtpirZrgUtvhEvfh+LzqBFAjTR0A3YA3VIF6C5o5pF3KqPl1IOV++s5+wet8z8+
DOmZQLhdU3fFvyqdKYBqzAO9tqvKomQLLdxj63fvstE/vLxFEBBjZGtKDW2Riz5vxiaEQpm7f/Mw
/sHhAXYbn44wvdmYzOv4t9XBtYy48XrT3+m1Va78FALjSEO314AG9nKPUxsrl//gRN5bOtYa+yGy
VoxMIJjKOTeYPTEkTDDW/+ZhWdZscfnvNhw5S91tnVAHw5T6/DL+5cFQSWNXhqwh1vVjzjCgK7ZW
XF2NInRPmST5UM0auCIMccRPsxNrVMhWYmERB9kAVup7p1gj6HcwEQUHmmUPMU9an6TEE+27J0pI
rBte9jAgsDmN/3WRcsJG8UBkZInaYJ0PcMM6L1TXqYrGA9CFb4Boy6PycYSbkVZAruNY6BT6p1a5
zsF6tINbRYovQYPDlpIMecQ0MHY38i9v1ota5j2lO143bYN2LD37BhmS7IHBr9ZJe9az5qNXzP/A
ks5Mw/ysx6Czi9qH8soKHWlcgw4PQ78MDn4/tFvMuISoIwwkmpu8BjhT/RKpKHIdrbrImFNK8mDF
Q3hMk9QD2w2hw6xSoMBieIYygGCzwxLWeEedHN9YAERPdYspMJCbhS13ruMOpyJK4j0giJWDQJLB
iWthWVsVfrp3oaymMQ8ryb7GSs/26OTYY4beZzu/IHmozkP0LbOdcatabNMT27mFE0MLhD2Jt8ai
+jbbVdS626En8LAao888QwlAnhbMu+pL5tND4QUP+PWXsUVKmeoZRD1hgoDymNXLpp8RfZxJapwZ
16RByzcPBFXPji2wqcJNtkiy7k9BxuBZIybT6QA2axDzzFo8TH69k6w/qSHsJwObx5a51L4nHGYb
9ASul+E4e2xfXGEwdhwrrHwqSA+lAnpq6BtfPhiwTxFKa1iD0KJoof8Nylm6KhEw4GPTHxlyXhhV
fBrz6KbNGE/XGY7uxmSzqQ9UT7n8bpRPkZGpOSklusb6e9CXSPrtlXSJ4EYSwQdAofBJhs8ZZm+j
XVg0jUeBANkYRmCabqQLCc7P1bkbjQYnXWc+WBngrrQmPNxlYKbqulzEmfNrDAy4E7EBT401ZYoR
Y5kYTMfTbiZTOw5Yhq7K2CAE7caMcFrEVmmfc78+2Qm8oahqbA4BAmlUah6KziSpnWyMA+Do7mBp
NK6L+1V9pg78uciQWq+qmM3C/TbNrt7HKJ1BR6rl2QwxqzY2YWhle7jf1Ac13cD96/tF2+UvhifS
v37kfnsy3/9+jz/3vd/258v7tZoV7DbW4DLN5uzfputBWd8CP3T+8kzfv2uJSa7xL34TYW6QgDMb
vaEmFc3x/u27p9kYkN0VNXuX+7fvF1SY4fTb1f3bFs1TWmPQNBgg/bGR//7W/Q6Rh3IY8sdMReDf
+ON/vn85OZ1rQv+Y7/rXIxl1Pdz58ABbNIgLqzLi34/wz2P7bfz+/e/cbx3vD/7+65m7Y2W/X63u
D5dDSM60IgLlAx/Hjr3PzmRDyVYU4UVgvDM9MQme5cMT2DS1WGbh2NMqMAV+aHx9Owy6T2NXsymt
h0Oo+mfYXR9Zd+39MX7FNoUfzjnkQAYfZTW9Wmb31dI9lmnBJMFm4+aXIUBFxNc7c4LRyucCyi0H
9oUBgumS1jVJrgEsPkfQR5Hj08v4FjO5jR3ziurM241V+ygC10PT1/2geF7Ljo7VaWhHCMPOF3ZQ
OlsQohd4wf4pz38YuntWpZus2hhXCcfvAR1N+cm4HZuKU+9QybBoEzXaBcSVCG2MJy/HAF/05UVT
fnigcdgTojM9szFBddj8auQ4x6gQlwCaESJjQdpcUD3mE+t7anKFRMXqFpFZeovMi+2VzoSKVdgs
WSecUAq8BC3jGH1Aed2Ens5yIusQVTbLOhohMzIX4fA7XTXb+Kz4/H6vuiuxV+jVNHPatB94NJ2T
E0Hlrp08XolQdeuunU9aXrHsHGta12RmuU2HsHdRKL3dZB4tKYLocZUU6mWE1wveibyrXnNxg5TH
RoX2w6w/HcTor4RF1k/UfdRD9mlN03sPwNbW6vym9bLaCQIQPDIgaa6jkrnm3QfTSAr9uDhaX9R7
s6OGUQNWakBEYwqisf/ZKIIPqeONpYkEe+04nEdZZh3D2RYKClY1fMJqGwpWCze3ZzutMZ5cZA7m
fAYAqGhhhaQPLAMRgs4k0rIMv6KiP2SVcbTr6sNwy2EDa3NdVle6u7fIm1cFEiMtIpRDhvxaDpH5
zel+5n0kjoaL7ylKK0WHqj0ZnUkPbAHswrFNVpHzLrLq01EIG9hJYfWaLPgeHrr5ojwajjqnLpJM
q5gu04ycnGxExgJ/z6DAseigcxHfkVpaEUAqzT1So91oi1OSjiTKFTt90lmlSNhtIhzxSlBvYj0r
d4BTcAMeqw5dXTCGGKXaRHsoqGb2vWI+yNsr8YNpE9NKB+3AoEwHlB1AAwnCxzTKfvER3/e280jW
OpuU0j5NECgTmb8w+4yp5upnx74U/c21AJiplsgLRLJaLX7WfbkjEylbY+9nQOCGb5j4l47u0r/l
k0Jfc42BGvNKFEdTcIJS/jLxKsiwmkhPUR086CHUA3u69Y55Y9H8NvimixZcKXQ5IOv7QC5RclD5
YV0JGoQexU6DWI1eVN1qfGUbB8IYr7n5xWSO95Y4KmTMnC0z2PlluXUz/YeC3rEIvfKXlSct0ARi
grMONU2F3oiQzqfBE0hr+t5cdWBvz45ZIrdsLM5QLDI65WHp7bSF2utZexCZ++DK6qFxIGMqJuIU
Tt+VP5x1S77WCYcmogEQwh2qWU/ACvABzCFP9Og++nWDp75/Llw45GUUWhwmUyR5mndjH8fRJQzZ
g8NsUtLmJFyPzcouBFa8/lus9ySKMLCKzRocfogWCtIWW3uYqGZ0cpjZywAnXg8SSI0np1UBy079
lKNeUFPfQSm8CSzFaxcx9CLwyx8l+uNFZxmvwLtIubHMZzkxQgQgEfnhWdfT5zF2Pl2l/yTWOdH8
Fy10DolVX2xK2jAungIvIz03Hk84XD/yIftWQGdCA7XzjmNX9IgmZAgfz0sviD8shjqjyi5p5eAc
yEe6qfk799t+f9tIHWoplGZJUT5XnGR2KUC/+0/5ZVavEee2DC+D5qJRxGyFztuGMPuWP8bQNnGS
5ZcJedOJ8TzR19l4EaWNt0bLGFCTpJo4jO5WE9HgUV3yaRRTsJIVYludDRNY4TkuDZLNrsfbdTKD
Sq7DKL/Vlg9gvpFnNvGSDC8qvWIy1EZ2NWm9KSmQmFxWPgKis6E9Q4LjL5wfiaWTiwwRLOOoKnn6
ej1h/IdyqkZ7U3Y2Yu3oK2in/KrMgguFedPq+59DWLMsTLyUF36cPTjKP3dyNM8sf5KJ/xeF5K9u
s7NXik/hkSaoaeqHVpokdMPdNkyfKaRyWQ8VDw0+xW2eW+ccMEolpu7iZkg+dbNEgeRcE2kqTJYB
WX+myUmvNS9GQLiln6bndx0BA3cp2Kc4e1EgUR7sGheD0VyYjz7aqdD3MmuyUznCOGKpz32hQ4Tz
i1hmuEiDlEw8neU6ix6URW7V+0v4f3sQiesgQ/KqIeXsLMKxW3TXF2Af+QVRzJAj72YXzi53rN6j
IjiYlk9SUzwkDJGmG96Q8WIp12LgVB2CLPkKHR6jh9MBvubaJX92mUB0vGCSOhvkylI02t+qnOO+
3eg7QyBQaeV31tWKjRd+AzqO/iJqfd8nOlzfcjyEbn5NE8Pfk+cJF87O0btMFWHsnraujHFcsceu
jh7ZpHnrDhfGw8PFE8Pn4DbQx3Xe6MTCYYrIFvYuHuBuOYwi14jhANf6fntxzejdC0iBi3w3gfFR
rGAdlHtoux9uoR5s790h9A0THMRJLkgTHg5aIUdjeb/adAae5/u3zKBzOUnR0YXVoSSx+3C/FocO
Rto/X99vtMoaG9r9anj/Po38//n5f7yxsfBZAsYGXlkMOC94tp1mrA73a5GI6//5y/uP1PM97tf+
3Pd+tz9f3q/9+VXIGThWpUSQ3P+h+y/g+D1LNvb+7OLWZmf3/dqfi//xNje3sNX90/0qDvwoN0jS
suD9/vlVUsQVi7v5X7pfZFXW/L72+3f9+aci4f3nT1rhMfPJQa0gVbI0+f3zf30fIY9nrO+/L3Fh
M//1791/X9d1P4i4FWtKpVZHlMy/mVQ2B+r7VYBxmFLFSzrpc5Z5fMULjHd9TjBxiDJp50wT8mdR
0s45J4IWbx8HZJ/kcwpKPuehVHMyCmGEDyFRKZGSxMZMvKu7lI2+w1IOqhdpXB0WZcjkzaaas1jc
rKk3zFqJK52/7AMjPUegaehabbUhB9g6GTMLX7et7WTSSqfEgqPUH+xy5TiY3PPa2LvQXk4yrZk4
109yJAvCinfdHB0DDiU9leHM7kHJ3hqhQ4JC0+/dWr/+B3vnseQ4kmXRL0IZtNhSB8lgqMyIzNjA
UlRBazjU189xZ1UxKrun22Y/GxgUoQjh/t6756Ze0EMlcOb2PHN4q4jqp90cHLx+wadmOH6mI76c
B2l6o8b81qSRUAV8aeUCLEOXM761MEXD9K5rkj9Xi6QbDmXMOGsYeCjg+dmQxz4vztcE1vo9xfz4
eM/0CbpMR/VohZTJLci6qWVqLdc8DnkYgRBhYBC7oE7duaOOC5XaiKtPfoHedk+tZnGMysY6mRFF
avPENWKDdOf5vEiwPm/T6exExafGdDzey6yhCrAoZSB/RBB+2+UucSCvLuim50QYMB32zLa+X3w/
p+2GEDvAtCjGG2UXinrVBV1z8GP7VCw6opKhB4BA9xBkK7K4IC0QCCTfsPmodqgVvrSBm+wlxfus
SzslNaYGyCR1PKJ0qkOkzVPqJOR2VprFX4CqCyc7tVY9B+WOyAz5P+mn1EgLJyAYB4pOvc1seD8C
aQnlOW17LIG1aXJKyDuF/gVxSpuS1tu82CO0ggSqG0bkBbR6U2kcpG4sNQbNEgNmh7JVYZgzDcf+
LEbhHhxlbDX2uIGn6dsS2Ga9AcuXOcbZk4vUcnesrbPfH1rpLRSbnAqmU+CpquXOqelRzlV/0nTS
QR5ISJpafng2pdGWGssjSP6JlZTboKjvk4LqqqQ7JMLRUP44GvLNvHlbUIm37rhsTTK1iARJQ7nS
B8zy+q/gvQN7MtAfMTfS5nbjUju41io/PXt/r6lWVwPPP6Wu+AQoKcOaQWabpfeYPfMlRuqHR1kh
i+vlNezlTa8GhqA6ZjEMslnUN6PMTk+LtItTAw1tEhZtcvo6SnId5rT0SRMYpqkFQv6kIvHyjxXV
IrU1tVxNetKXDdK/cd3NbcFtr2rebRKWD74A0gXuNu+209rCN24Wb1YqjeTQ3mUfDr3GcG6WznMf
ju+2x9vhNerIc+lmF0pfO7Vk5IYLpOfdbb3bbm+H8svRqlV+OQy1slpvwJIvF9RApCFZdRsk0WQh
JnLq7CUT3tkfsZQuQGMg1k/Kx4qA88GqrS+UDGqXFN9lyKaEJ2mlJ6jmY+c+iDP0Zt1yCasAMfT0
Q2/x4V0y+GsTxIENJEzjWOWmeSb4+BghxjjQqo/nfnmI0rfOg2NPzGJrttkP9Ij21kf1y0uKnq5d
+RSp8XTa2J+sat3SZd8yfvfh41W5B++t85HCTQspaROtXC/VWzhn2ML/Gpazfu+K/EtMv2ZPdIPu
qIV0hUnzjoOQxe80B50g9Xea8RgtM1LisHwv9Nl/G+JvdR/v6nbCXQuQXTu0B60dnsqB92yPacV6
pvO0Xvyh3WZl9hWfmJxe0TKe7YZA0iisH8LufoAkse9kpGM7pNiQ91N66e3haxf6j4WDtxQAO8wv
u1NqvNFPczBcz7cL/9GW9znFx5IwiVaUel8fQCaM9pfQ0U2cD2beRIVPAgBGFIYaJ9r91B+5NYwI
6qeawP7u1EG/bnToETyCz9TvwdObMc6kOlNaa1bOpsahd2qZVVb9SDR4WsOdTfaLcLO12enfx6Z7
R51l7OyZjsViW7uk/rKkTvRSdNnexxgVeGZ/P458/is7fRwaM9l57USFbngZZgI6PMr2MT8gYsjo
gpH57d32SYf13WYJsvFBKw9U0I4nZ0ExmjxovdvtUz08Qvp3z5OPKUtVmRKaJepL/56Grn8eh7n+
1AfJEWcq+64aqJIVWLysCX45u1ij9MioK/fBFnSXqsKmgqRbdgDxnGcjjXaYl7iroXLvR20EvEV1
PSpq65iXJUKJMPZPTTL+bpZ4nzJAyjvn82HqR1xQS7xKvGDBghosPchh0aE7pFqLBkm1DWMgEHSJ
t3qh9xAJNWMX2wP23zMsG4qAL8IfBa7GQIYG4aJxErV5qOb0Dzv2swfdroDxcUcRaQP8nIx7fILF
Dr9X5CW55mxRrn6n17dKJ3fZZhTf3DWFDxONSkeVePp/gNZ/Sfp68C8/pOj+JekrJY3tt5/Vx6zv
9Td/Zn0N3fxNty2fLC3QPMv0ydeNvytrYUMPftMhBXkA9UwKgHT29GfW1zZ+4x91KRa2oIoCuSL9
eANokbQ3Ax9zYYeMMWyt/wNAi8P4Zz5R9z14IgGAbWAlDkS7X9K+ehHXeqgt2omESIHTL4ykEbXs
kVTdn2PXefVEFyudiQGsRjWu1vqXZVPYY4oyz83qw3K5PTWpBry6mqPpR4iuRxjGOG2jgRwBnQ9e
vyulB2FGYxZnoa4jZIxmCcA4MxMJ3lGDep5ZfF2pLdMMCoFcptbCoO/jqh82d1vntiU1Nmk0u1sx
fpXJLYLPf+3ml72Odkog9rZYjf2yzvXIOs3DLphk1+a2Tml0b3pKobGW93ekUod9F5a0HJexPZJV
pGJqzEKZvZJz1cBzu39MZxVlIGoJFjywsp3oTv1azUK8VxyNT2r8tqKaVIPbmtfV5W4/7ODfLf5l
XlRW/q7L3PuY5Ipw6b/ftqTGyKPfe3rj7uIEtMNEsA0lvhxVAxJcf46pSXNC9UenDO8oNS0spHRL
QGxcXbLbv/jLn6omS/X/+xHF+4B+6lXv1tQPt7Zfo+3iVkttIrPV5CVwuyLuWnWTVkUdr1ujpjRN
rqjmqbHr79QtbTqahbuXcVH36azmqcUAaeCix9Qly9/mFIbji8EH48Nv1ag52o+ugGOvpq4Phzwi
NXndqJwkDj4ZGuqtlsxgYhKiU6NqkIzGcCfyb6r2k/QRyb6ic3ueCQalSurJMdvzCQ5KIlJiQK/y
qjxuD2q0nzExi1D8G8j/qSsvkfjLGiQ1EN0EoYZ/n/JbkRw8MvlqPvi4P9fQs5BPXKtTgo3QPJTY
KBiPMuPw97TV4hVFz+0rhcn1UQ1ch+uixixCO0dDDtRkvsxvy1wjxZBrEM9d10FpH1Dj8jARJWDo
oxfZB61H3ZiDxbLM6kUE8ClVuI1aydPkzDweM80aqGksjWmiHgs16huADihUG+6c4hG4r7NrHP1e
nRi4X3ahRn2cmvMVqsdxjUwbfxnTM4sHDd2jh0b6QP0p+aXb4XtG6m3MRifwLu/dWp5+L83O1KQa
2HKBGssKeCgdlDcnSOpjj2yLKrLFRplMv6s+FvRpdsvcPamrkAruATWm9qZT5XyYbG+dGu10pDJ/
OqYL2BZaFs12GslxrWi0oPIBf0qIzekpwchKKhQz08NErfGIrNfaak67fkF8wyHZxpJQMZpyh1a4
16/VQan/xCbvKsLOpMKD41T/0O2/CndLPcCIChde8llevNZdGeGvJCdzecywcjWg7pWNlgn9VRJG
1G9w94We84pPJo7e9kKYoBr2kP86IIQsU2NwVLemnecHFRe6xZWCqaaJqDVQDJtYw7jHEj+BnaJZ
U6EyC1IdN97fgTV0mS+Gn2FYKAv0tAEM8UqNhsRPj2rM76CqBW2Eqx+FfvjN1Mesj1AZuxK+BCqy
OmLCRsRNpqlhLH1BqwbDTg7U2G3SX4J6i+j4DzULT6uvPhYm27gS3BKe5nVHpEohVtmIxAy6sWpW
HPUmhbDVYcr8txoPlO3tZH8Nqk16gsAWlBNlov8IHZZWTDGJiglCpzBJwpxVxPJ2lmpSna8KehJI
301+C4QlN5RZWLJWZ65O18MljVNVQzWjashXeaMJM4pLJGSETOA+v/1wv6q7o4JHsCGERDEzYn2c
TdQTLAeB0PYQtgzE8vKhlgPbLi4NgZod6GHewBaf+NsAA61k7Tng3NW/gn3CSBHw8Hiz/bXlZ1tN
Xh181bRjIF6uliHdQtrniy8UZ14OdB8THK0BY5gnsKncwQo2tYl3Gq4WUCpJTpHGzKQOaBjXbV1O
RzWPft+7V/VwRQThADVwUe+AWtBRjBN4AEDi9IRg+DpOEqSnxvCq5ybFWnW6a70XY0T/4JU+tItm
6Y6E/iduB73pjpTgd0eoEiTW9Kkg/kKtMVRGAsfqBr9Oo7kJgZfFPN6RsXFVjFr9/So6rQbL7PPA
NfMIPK0J4EkunkGoStacWvJ+7jWdbm+FaSCgdr54uDKrm1uN3Sb7Frp3pdNF8cnbefNiHNUgiow3
Z8B9bKl42HX56lQDL+F9epunJisSTPRu5BK1jlp8m1TzLOnTYc7uSU3ZfKGJLMpNX0fV3A/buY76
lKW6Pe89khHaru2wBisJBE8zAW+zm5w7vXuqTBdTMyHJgAauBwMcJsinUAdGDPmQtnGf5bIp2asm
E/aTxALkzE6NquW8VB5CLASwREWDXcrvySg/MoQhOUo1qmaqQS0XqzGNVjMfDXmn3X6jJocnSzjJ
dSNqkZqrNkRNG9tE5DAgD6fg4DqdyI3ctkSQFoRO4pSk1eSDpxZDk+buVqOxan3K36RyTE1mqjLl
Nq1WvE1eFxeq3azWVD9C8vaPbar1b7u4Lv5lb+ntN4Q+KoiC9fUIfj3K64rXbXgNms4o9KU3Kh/9
ih49n+mRj56aDk172ERhT+hTzlMD8feYmlx8PkVqZTV2+62aFEsTH3NnpSbsiNTpdRRNILX5amXN
lp9bNXqde9vObVd8EfV1lOcxkZm/9nfbvRq7rfxhi7dt/XKIv/zkth4yv+kOhZApH9ZblfgvReO3
SWsuQIdMIz5C8hlXxeeNbG3cBrZDPjh05p9qli4SPu+BbJrdVvllUi34X+dVcG43ichgbsgdoS1g
g79s67qXf7tcDPiHNW4DRkAd8d8neiuc79RL6nb26mKoxdcS+9up3tZxDLIMQ3MI6tEiM9msrz+S
W1dXa9Qkis8zxmKnZe5LXZeEWnIxEIKSjbxiGO5jZKI7ZUnryIaQp5p8avo2uM5sS4Pak6Yx+TDJ
duFtOfUcFd6JcpNqI2paLb7OVNP6jOW7URKd8j2qf31tXNejrtGRbYNjL6G8uub02wYBAar7NNra
ULGWbVN7HqWu+BMN8r1tT/Yyvkhdgjc33WGw9XQjjBawimxAI0muj0K1JRfV0o5jzt9vgUrNhk5w
STJ9sebFG0uOxU3xJ+fXTgas6gCzxfLr08nWRaBaVWnpwkK1TJS6eQS2RjsBci+PhWriTZKPHCuI
diK/35EcqJmu1mnrwaQ+pPKMZzMO2l2ukxUHV+If8dCa94OAfqwQyMKu6rsEfb+qLkxlX+VacUhi
L01pM7T6X2BnTGwXeKOE2tE2f7eFLo6D7BLdBmqeO+JAbRkgkUg4gxBByrSFXajxoVjAHmrEww38
h5cWq95CfY5BvNI6k4NuIQNfVW86r2D+Y3klcNfgNOWFUWNqoBbkdUSB8ACwgRTZeLwOzDw+YAmG
tY58n6rywxRKq0TC8H6+jqq5mJpcZjsNdgqgTAV3QKM54Xyjdj78urIh39bqZ2qJGoNTArcHJEgL
I+02kNH2D5NqgZqXNPguaMHkbMqy+RPZ7OI9xv8bj2s177ZAjU3yUkHkAlomW/Pq/1Vjt4FiZKv/
XM1Tk70hgz636evYIp7iZRbIqlVvQW5QLVA/Vr+jRPbSuzZEI/nJVfWWqrzyNqmpT2asOnud/Po2
yCb+tAlSq1KRAkUAxur6w0q5hSQo6bfxQFc1wMm6OyhNDPXewzEwySSuKgNvp8xNug0djBi3ZK/C
Cr4WZzUQzbj2euEfoMZQdB4pVrociII4FBRgfzPogiIz+eZpCPWSAvz7PVdgGretByBZSP/mYw4g
D8uREfQ3XTSY2uPxNikW0OmkFv5arMbUOmptNQnTI7+KF/4/WPtfgrUOjnz/MVj7LU/+qNoy+YdI
5/qrv8K1hv2bYfmg9QLXthzHRm7zV7jWtH+zdchgSFNwNwDvcAvXEuNFukNcVuf2kuqZW7jW/M2x
LJ9wjE763/P/byIdk/P5qP7QOSzDNFyCvxZ6IKpL/6n+6BcLZacQ06UcLVLtoKXrfrLPA/VY+6iO
h8+VPWEkayd4TSYOPJ8W+KHRJ/U+CcXLEFbFp0LPf0R4lCGmiHehVV4wu9808Ybsc/lQ6IF2xKLm
PdH8eh+3kNanwIaVVX8efX96KNN5egh6370adPyvtjiO/a8nBjUXrIZn67ZUQf3zxLBMrLMgFsMl
Mq1iPwbpGpblj8VunUMsjdQqj9o6NMrpvmzR4Ai00Od2nIwLBcS/9/FSg9YaHiqXujRM+8qDJSCj
+gia79us3upjKx49WX8Y2KPEzpFshh2FyMQPfw7ZmBzwcnquPGF88oqqXRvIAmHs1MMp8UtQLHr5
Rw/34gT/0cSammx/2Yx30VCmJ0uQd876Dra713l7XH2irTsZ4Ym38GOoaT5mjoP1mZpKVLQe1TPx
FtAXsVtwBS/uUluHEreUdRS1yX+5pi736q83i+16Lvm2wPFkFuGXa5p4MfnSub+QwOx3RLfxAB9s
sY16L/o0RFhy1Qt6ycXmYBMt2Zd1+o4j2k/fjrp9EjTmqcPUJqeW/GEYhHXoKwybSncAUZruW/K3
L1Cts2cDUrJSjgeB38BiRHWe9wMVJO4I6GooT7QUtpHtw7YaseAuE338lFUtPWA3fZnyuHQJZUXJ
PkcGvyIkV1HuZsTIyMN2w0NHeXPl5w80OTe6GPp0g/wpWs3maHyyPK5lsDzCFyleZ5C3oLjGTe/U
8X1mVA8zRXxenWQyptzTFnKeMfNbII73xavZXxpHNGcKi8B+/f25l2ODjMDNc5qsP7xs/p207V8f
Xo98jsddTqLZtUz5DHyQblHaHo2AlLpL6XzPoqU6+VmLhGBINUo3BDUhIf67g+2499MAezNr460b
ltvGjE9906ZHs3Quorf1c4I9pxVr+6Df0ILVX//zcZJ2+sdt4yl/H1RmJu8YBvK2+nCYDig1u+6i
8qKbWndMMzQuuCtvnXgEbTq7wX/ZnVL0fVC06XJ/gU75qu3TKvJkhuzj/mru/wUtdXWB/WfEDxqV
/BR3rTRsS7cGBc+Xuc9K3NmW4KXhgVrpWKDDsa1OAZS6SNj6s/cMKD167S1KlfTR4nUGAAKeYg7Y
4rWKc0riYTjuK+m42lHff19BMN7VpoeqAgPG+/9y/eQB//OEeNZMx7SlYlN+Tf55QsA/kzgqiwTs
hPXu5XF88mJu/sk3Wl5XUbOOXLT6nucM226otbPFm4hyZWFCiW+ek8SEoy8x+QY/onO4H7vaeFSD
zA5+N0o4L1bCIzhjKgkocIlO0wKWuotbAlstb3aDs0Mehp2uAJUYNiOl2W1Bs3YwiMdaxlFPgL51
rZdf8LxpwE6k3htF3PE6jo+zEcYXIxWeAZTTp9yjX0fB0vEKqIH+10SlQieb7rF3RUxPxLw0zIlu
LrosYDp/oL2JL1pLsjs0oCDRUzXOvg/nop6z5RC5OZS7iuhHbffl5T9fd0emKn+57tgRgZMF7QCx
xpbP34cbV3eFUzpOqN3PkLPDyZRJspGQe/tljDVevEMK0K31AZrE88/M8NPfLbAucALGb03mGQQw
wOTEWqrfZaM27CmADp/TGQV/ItcdOmphtPknYJYLLpx3k+mm72mF8UaBjOwhi+f5sckLNEROzpuo
dO1vthFKLcmz3fjguFvInEhbqe5v5keqC8Yzds9iQ1IWGWRpvIxmZu9ms7EPMcUjmFvr5UFz9GZX
0k2kxNClsqMcD9OSNFvbLfMLuqPVELZfh2yqH2BBt6+299QSPnvzOwfFpPFf1KekBv7l1rZsizcC
VTYBttCO94ss1m39RMeGAFRXEeIcbuTGKfCFcdK7iTLCKDGw8XIxTJUL1GDyw1Bba3KdVkMmuLv9
xgi1H/VStx9mfVjF8VKjWamN37YGwBQalUeh+HW7anGYp+ziw5qLi0VgmfiEc13q3dXPtbFFgolM
7sMP1YLrLtUBxqC1doFtv17nWeoIbjsH0cOfEXpCv+vifvNvz+m29p/bNX6SwZ7p2HBB1C/U2IeD
lQuux6SWXHcq6uIhNTZGC7jP6X39VP19QUO79aGqyGm1RA1mdfnVqM0jmzWXmG/83gAhvg3xr9as
8JRQVHBwQHJ24n4wePUNwWRtU60Od/0gMJ+mHfs6ODhu5322m/vPszb+MVS2cScy6wxc4w96+gCO
5uRTD5Ipn0j0Q0P7Xhe6A2trSOlmIYJBxiICvf4cCu8Cj0bCt9xov4AtNRHh7HBMvi+FvoWdHO1F
WZz44IMLNvJhh/HNFkAv1MawcldQM9C2NDQTcEe8mOZIXf30NGp8ziO0A4n0kxxdAegVg8+lhyqU
eTZMcjBiZtgSdNGnl1G6jVCBS5zV93D8TX+ndbasG7Qz2yIhQI3adDTdt843L27ys0mHy5B56X1i
acCW/X6Xue2jMZgPAsPQbZZiPqr3ED8Lt583nkyC8BhsysBP9gjenmNL8EHCLJnH993O3/2CUndH
4pATcP+O1dn7xo5r1LrkNiu64YkPzLggmVxraFyyrD5XWYPkOIlxHreNL3h0arBVIMp4lyjq4hNo
tQJeLWX/TiAOrdtuu7I1z06DX2deZV+yUF/F3ZCtjXz6mTr1i0k8ZVO55nMatfdInP3NEhTPC9Wp
BKnrfUNiZU+vWStD+EiYQUdUwZEz2JZi+OEBaWrzElw2ZI8tDoPWg2W/Z329DhG+7OE8a+vYmlZ+
B+lcc8u9H7nGqdJ5Mxob3tvJXVsfMJ0/tbHrHvlinzJkn5jI5MkuhWPqZCC6B4kRSKcfSZM/F15J
VbHPW7KyLURA0y4yNEhPHhZm2FCRsfVb9If9GStM0DCDczfFuOAgL0NW1UOBcfi8x825ceY9eYXw
TjRQ7dus5Er31N8ayOBXZhdHm0WktG5wIzUz77MBxH61mBHqGsr58gkUlAkWzltQnsAoAM4xIDL0
NDKeozavF3P6w0OckU+vtpP+dCuxq6Z22Dp2+lySNDojtThWOuKHamyA3ZCASc3hu+XFZ0q28rWW
PPd851dDZpzLJnvBqsRPwVYlSLVWZJfMlS3zpMapz53XicTmwwhusI4R4NTd8Ng2brvp6enBYHuJ
LZhuonLdbdQiwXRMsa1SsE4JPkP3XhTshsaOjkFoUGRYfrKGeq/7Cd4gVd0CqAFZ26PrW80Ykq96
m1cryrWfiw0IyKz7cYv8aKl1hFslJPrGGC6i6IGqj9RSY5xSt1qO/Y17cUyg+ZArqJOOcYnARPk4
GvOuBFFKzuaBFxasmi57nYWW0bPD8qY0reMcziUGaPqxwMlhbXtQrxM3esL3ZOLRSrdx+K1wNQJ/
NDZ20eTv6K33R32GWutG82X45KX5Ay5RW50XIq5lZYgJAAmYDteLrUM1pejgtxYCc6nU6T41YM9g
yBtnzasQwXs8ylNZHxbal0Dgq880tnZpGnweXZyaYKdT9o7/dW82X7mH0O2XPjYXGdYpTgG/thlR
pCCR+ar5XL8J460ttFpzZ1cJMDhBmeeUnX23wpAtR5pZCfvFpIVKUXIJwUbHhcPUGszbMKoYu4Y8
pdOVYBm9E92h705erCt5pRNSHFtsi161hDoPlGBvg2fv6YpN63rpIesueydJ77EPG9eoBkE0Thib
VNDpdPxJ4UnznszpFS2pnT7lfrIdzLl77Igxpy2GpSBb+QNQc7ouRKk6BA4R9kGwWyQvp0/Rx/bZ
O1WMIGDNdedS+5n3b3GX3U0wLVetZy+rdsJZKBD9ZXYeK5yp7tD0duju4TuNC5iD2H3qF9PfWjOd
xr4ITu0Mmp5itPWso8Wcct3a24ZYeU2jnYYHEFTmqagxC+qdl0TP9xHvw3XcAmG3SeOtzLZ4KcOc
FmhvizX9IlkkWu4N510EwxnoOPm30vrkmP7ZC/mHlz6+84fYX88hng9dsryYDbqoqZ/ILVSo2gbr
Gw8Y3qMi+Zzx4gSW1OHcjq8T5PzTkiUlUX0ssacswm0jXU2BXm5mAIKrNmWy9erXJtOfYe0tX8uA
4owMuhj20dKo1/3SNtMl5tVZF4CpQlPsPK/eNZUNtLDABAVNJ8XRoANWdqLtkV8WFMRMM87CfrnF
dfBuxGlhIyzrxYCgTwCn4g1gajF2P/0noUFObQyK9Aut8XZBH4BJqZ09gYlHL51eUgxYyfLc60P4
uyiz3w3RIRwHdE5FbbE2jOmLXhr4H8pqrsQem1VSx7KOVNw31AFjLkClfCQQ7Tvlm9viD0Ugnbe1
g8oRJ2UKxpu7uDh3ZAJ4wSS1Zf8YExTnc2h8oYpq2KLqHU9DFGiXsqtIFMg11EBNZtS3POhuPMHL
XIat+pn8vcGF+QGjQcqaF5CWk5gOVIh4e5yi0k9Jr/+httGN872GRO+t4Xu6swvdPI6Bpz1gHQ5i
TW6j9J+GIu+/uymu15VjxJepr7pzLhC6WEGrfR1IqKltYWYD6pdv+JOpTdUdXbFiLwoKq9MYLhcO
IN88rW5/moVxIp7cf9Fso0RTqlVnwi7jvabH0ybQRfGOjcROrcqlB5eNCeFLGg8zvbcxuyNx0z61
VDVQOSK3NtynlKr9MD3yRjk2qg966fdHP9aGnUGo5XNYB18cuSZMqPsh9OIvM5C5LUZY8XkUvXMf
ZXwyajuY35cox0HHbX5OHkqyGT+oF5o8p4le83YGyH8YBsN4AmJtr9Rquv1mAbj7DsNMX1solx7m
aDJIhvTNbtRbqcDxX9WazmJf0iI23yCgTdsEq59ToXXRJd5kml1ugMVp7yWKqgpA1U8/AkKuu1b6
gpmIRkEA3mxe72pPdmMalJ9wLjbllWR/uu8TZdxg8P34QXhVcHTJp+ykHIwevP9JXSAjbx75XDVv
udNZW56D8dRkDVJcDzZ+pZvtt6qa1mpVCOACNUDlPNcZjuNuZQ+HUiTNc24hrVerBLR2/dgPv+E/
Gax9Q7MvWDxkJ03LUTiCV38Ng/hFrRqJ6HlMZdig0f1tC6v2VHDfXVqr0GiqCftbDxvteiFJ+q3K
pRyeQVl2Bz+K64Mx9vpzWA2oSuUZjwMWUsLHKiNiG06HEZEw5voMCtq+9PM0U9ldVD9G+03DIP3b
EMb6phlaHchb1V9MooPXFUrt1AKf+J4mvdhoWhueB02LMWzSMYaYrfJHUNG/HCGuujGIbXus7md7
RERbGUCW5S5gvUGo+aG7kgqL1Os+dL3uHolRsWnS2fuOGPt6KK0gutp7wb3ftwlQd9Ftisrnm9xZ
+TkcDmotmnwOLJ24vlSTZp3VCjpqiW+z9qyOxw1JrMBs0S+Qb/tz0OH9OC5L901yf68HhEnbuqIQ
7zLXRgp82As2Ze/4eKcs1zWIQ7Rr3y+aB16ezimeASXix9i/4yV1PWsngGFHp9N4yOlOn/rAq7cx
b7yvMXel2kvXRsmaCxQ/Rr5TnAr5apKd+68uZAW1BiSKYGWC7nzMImR0S66b29nO468lyS11Lsjz
8ROt3EOSagl9g2bBSraksgt64ZcUNqraTg+CYtV4bvaElI/kGt/cnetqeIFH5Z3aTjwRSojTdnrq
TC064gDX7BycZd9oHmAbwr+YRT0wDB6JJ2yC7DtsSaZdWmEqZXrVa2VEa1gt07fEh2zr6HNyahDL
PzuN/mPUMkDrlq8TD3DDBz+mtQ9mwMCVgh/ogAeIS2I4BPzxoLt0bMLYHN+N7qR+aDrptO2Jaxz5
nudbS4+7neuXn9XCusIxDZ2Ki8DY7y9T7VAlLrdK3fUzjBPxKW07985pcntbZcn8zR1p3LjRt37C
QUnocXUX5Hrz2STApw5fd/txTVjLui+jcHowcuj5aoPDML33DhYaorOsY4J+bKvml3FNJ7IfvyJk
o3VSpv1hnBzzdfHsgzrECgb5ZoxmAyV4Yj06UYyARx4iNEKIBV7uPyWpa56GmXf1dQF2HCbKoi+g
HYAFYRCz1wM3+4J/wkZtcpjAG/lLQqddb8Onfi4TDFXopGl+FzzWpdFD02qMR2qGrPPSwzlV5z7V
8R1hnuW1Kh36Z8bk7dIpWL7WeD4YYl4eSXMIDO5C7Gfr1jwmqV28CF/7ej0qkxstTKrxQU8c+97X
pHGRPI8OQHYWAacYFre+64OMPu4ksm89tVDynxfL6GybLnHuYhyYqPkMiRGb1fP16nSiBLtQd7zL
Q2jfcQckXW61NcTnkcDoCxUVOQXbQKPVSeTayeRD/+5HjdhZVsktM1XuZ79N6J7yB2uGZgC85xYT
0Rg+qNtuBi33bqZ7xKs/poFPd2Rk0xG5Yru1aBL0oe+tcAXF50fgLtWm7juCnPpQWE5zX8URTZPS
GvY4/3n3dYapje8h8WmGga+qeA4ASt6lngXIQqezirH4HleceNUGIodBNvgPab88z2A276ug2+p+
HaA2FQOfmO+UL2qPZoLEwBrJfg/daG+CyZ03pF/ePb8mPWMkwFNGv/pc+cFdko7TqggbC5q/f2hL
+oCJ11PZbtGrjmxhrnE+2sLiHF603H4njAHly3dehRlHa9MchoNwe3MXezyjnVNjqTtQ0bD0WXMK
G6++DiLsLajICzL5p5VHz0/IeqvRSaXKB/OER2m892Xh3W3+r+upldUAem95vE4KO95HJYZHcstq
A2r+MrTsQ43eZvIaD9aV56CUUuKGzs6AYw5Uw9i4kQ1aR7jA7+Z7tlWtJ1fLt0NWvpYerm6Qd411
TEHOvvL71yT+AnIar1IPa8XWpYqpE1ToNnKQCZ22bg2yfy7xKjAgcR7HPuHi6trG8ReMYLhEuxxv
x16f77TAkPUO0qmdSpLtIHBNJvOYAjR/8ADlX1cYpHA0qyiNKORAjWUnneDUwZrMFwDomERR09vr
v1eaxgkplYEazJjYLU6ADRb88F0wUkgg8OpOmuELgNzqhKYvM0OKRTw8uWyneSg8ZN1R2+3V5eEp
68Baj+mqyqh8ozTGXKXN8FmdHNHRmmJvqGQ1b46xWo69/Z364+qk0VPZlV7y2Rgopui6/pOexjBn
Zc0cpTlcK2CSyzrtjXNiVNpOzVNLS0mzAtCyiVHLbsqJIL3XNquyxIOHnnjdW2t1YLGVBpuqphcH
I4kzXlINpbBLMXT7qcuYbXXaY4x2f1uZw8VOE0x46FrCYqSOidpL36dku54p2a6k23JVQvEPXYHv
REaxGNErZ6X2c926QxE1nkzcL0ViBOt0Akob2/2dEaYHrIKzw2KIchvxqiLFoud0lgU+QQ4hhzSB
QO0snkbZLlDYoW+fhF2KvS4FvJTGT3uz884uQmKoQ5kXrshCkxCBNL1b2vE1sZESVjhmV1EQHOks
2j0FmbFOPQ9wpBaL7okg5IAbneNPOCPJjF5dV7x/U3PeGrHlHkFV/Ri77mfqgSvxRZuRXrMu9lDW
+xaFYL7gDmFO46vSHyhRQqeKjuWz2aoKlRYL612Pkm/bZ+6CJNx6XZLAvQ/zs+sL71GrmhjT45z2
YVr7d4KN3Hcj/MG8C+xd22Cfm6aOvU29JP0f9s5ju3El3dKvclfNcRreDGpCb0RREmUyNcFSuoAL
2IB9+v6AzKo8daq6b/f8TrAIkJToEIj4/72/vSEEjIhOjyDl1u0FaS3umjClcQ84J9handHea/GU
HMXUvSqnneHQVnbOG7t8msYKGR8p4xcCDaxdYmkZqWuRs6YJ6e3ITrROXWtYp3BQQHtwfsQz4dHj
0rAO8I6AMgDF4mOPxMQfAtVgZl2CptbHZ2H34UOKpx5DRAYvUs+mJy2nysj/QazZUrNNoyQ+wcfz
qK9AQM96wyCpPjNPkR1cRlV6u0WVnHoO7KK2KrI9YZbnnxpv1sknOUAtbxBew5i8Wxwci6Pj9yad
+XDQiWvejvZVpPGLHmB6YQIWggdpX128lU060GygILIosBelvke4LwmLu3EwH6JZwuY1DktwPzlE
FgudbcXMn/O6Iy8uSvmATKPeo8S5k2o0T783hYtGYML0ssIe9iWMZLDKC9JNItf/KVRHlYbNqctg
gKMx2pAQDJF33lByak+x9xqQK3ZsOEFPSiXXOM+cXWYC5VsOLU6e5VYXJOgwcFAsTokMfDfUktk5
sbh5zNHStro3fBIpPXGqNQ/kxxNDaItyk7VhQjm4mW3/y++cdOdZLaYFcCOwMuHonfRjTwDi2ZHD
XQoMEkBNyORoVkpVM0J42Sy7OhoWRKXzPTrlc3eOJP/tSpJIFjchKjIuIQSTT/MGuRyZmjnuZkMH
45RPBcAs/TmoGeWjkJewbHzd+3WLjO9ft/hj1iqv6OWnierhNBtQ0+db9qzc/7273NJL0tkTtzyI
CsHrsrFmYWRayRdhA8OIZunWsvkNMPl9zIfkRJyIsAGRYzMJLbT8USIh9/hYxxgOXlpBzlY4oS/0
ZxTKotiPAMGsHUmwsGZ7w3HqWEkaJUCzwCeCd5CkUtF1ozTqM7ab+hzGTgvU3E198Wp3E4UaW38E
JWYxlyBwujfAV6mR8ULMPVgNm/gevyWNUj6rZeMyWydfPAZCNn8QrUzJgswCqpSzk2Z5O2nNORSy
XNc1gCh+uxvi9EOfnQwOPO9qNPrD4pBYhi2sjBQ+qBnSCAkfKK+1MzEs24qoH06ObQ8nhC5wfoI+
x2IBVS4hM+WYNs36p1NEepxqZq7LX/vBnBEcttnR7BNCO6iqEdNurWUVIFGtoUTMsSDUCvixtyZU
rMwT+Y6cwefF8fHblbDc+ssx4fJDhKJAx5XfRasKEgxRG1wgYyRbfG1zpnCa39ErDBqKzKgeI5gV
EwrUvYetmu4uizGzIKY1BxGmD4l/HVxz17LM/aAHIzcyAOgOiG/i2wj7Y19pBHeHxqVFrEgJWHDc
EgfXmyBaoOI5hVWzi4eoeg+keYlpsT5LGGBnn3SLTXqLnGB4ypspuM/RGBSW1uGQoyFoRfSWbFri
kNqMZj8CQbv2VTnORod8E/quSYEwcAntMnvaNMSbUIs1nTvDKfYydaMH2afSZ/YuiRYmWmpbJvNy
xXPuUbz0kBw9fTv4lb7pyBZ5xB3MMsrQw0Pkjjtz0vIHWedUiV3rIfSrHBQ8rZsamAXUj/KTEdgg
4Kp5tE5A9S2wDgOdGEFwVrH7CeYoxUR3xjc3nRTBc9Yl32o9LC/LHrV4poBk3MJ6D9J1Ezj220CE
2qh5xnsLhHJr2QbqC1PGbwMpBctxr+zoIpiRcXSttH6tZb0visR5Cvricz0KcxOkFjWlSrkHc0QA
Y07Oc6k79ZtNn/9Yxka2aUXevBXG5GwGkdMUmu/1ccsSfwOYES/hriEWlXgGI9LAYjHH9bqxfvNc
WAGYsr9UtsH3gfKaYJR0Tu2KKOXsYtkPT+o+JXDkumysBjg7WP4A+1qKUqIsjA+l1YgHpPMs2rBl
YcDEo3Gy8YFQe+q/wWsF8v3VGpv4QGzOhUYKCNwiMh/EfGuMJwlQDXZfbQMUpFWfnprUHh+jrNbW
BNaP63EaC7gnneKjJidmyJJx1SU6MrdyCk/exAiUtWN91CPHPDR59l3WrY7qtCxfgy6ltxE3FNvs
SduYFqIz37e7HfMGtdK5Vn7pxC1Iu4MoLf118ONTMxCcl7iievbMIQP11UG7d27Uk3VygjWHF+Fx
GYHYiEaumZD9DeoSZajc3TQDgpsAj8Vx1DzWlWzPA2lx361UyW3T+B4zyKY99nVVvtY0OHD1Zld7
ShB9DdY9WbVPdKbM5ziy1LMbMzQkOT5qBTh5aJtrzrtwvVEelKXyu+VMj2GDn+N85wGTUSPP4Vvj
Upc/ZXnWXpCvX5Y9kuD403pF58ar4PeQAW6FU3Q9aENmvxHIua+nQn7pA+psYZcIgoeGz9VQgsyz
aS4b2OuPnu+Yj868IdH9zkmoo0vdhj7Lqm9tVvzIgiRTD2if1i3SCuIx6560b3ck9noqj11Ety20
QGsViEXykYa2GTL3DLvc+mRSrFxFyOS90oi++CSoaGG9oq/dfkZ35RJ53iDYD0TxHASULdzKf4dV
qbG29ss7GkTtGqSjuytTR6f1MY5fYSRt/SmaPgdBhyIqiySoIovcXL0gFwsYx01JuFxtNcVfBxFv
/NJzv2tJNaRgJYmPYnrmn4pSbRnIos8IIMVO+pE89a0ePLZE7UzO8GYEwnqpHJ14HMHs3Yx088UJ
q1+7y710OGmSOkwVCwJUboRq3ZXDaH+C4T3tq1AgWZl3q3r41NWEWCVm/6OBt3Tf4XsTXZBdR8QA
Zz8B5mLBuDg5rkyvVC3l2q0FvdJ4pG5CeVd3v8JcZE6cJdGzHdIIoEsyHgT+rKfJ0Oc2TAEKxpr6
53zvOML+oRNSX9BMfgM31RF2PchrJpglxUGurWRNmooc0+RTH0N0LbvkxY6Hz3qKmY7zw/8wG/+x
8s3qe0+MNoZ8gq2n4kDxBwxwk3orp3QYlouMEqmTEow9Cryjnus+E0UtyBUaxF7zJnMjAH1sraHr
rzgyP2exmI721KiLPXkbw03K15KRXSb2S+e6/U1yzueWra6xRiiJNvrGkR8RUEfHL0gnS+WmbVp1
Gm3XOZeduhVV9kyqidom1vSemQVQX+AO7qlR8RN52camBqByEFPZvfGcT2lNurmqODFqWsXrypvC
9aiob41ByRINufsboC5/ZTfrtLHcTxYdfkn0RqUbV6tq9pmI9F1lh7BOACxblJIOlJniteP29iHv
cn2+vhZbTaWkbpnUZawwa650hVkwduSq2IANtgVu61s9EoHcFLl7ylISy22n8E7wHwQZKPQyrcy5
JKkefY5EgoUw075EBmFqXTKwdoUmvxkZkb82wzd76OnB9lZ5Ib+uIAW2M+6bpH0dtJkIWUjnLmmb
97o26lsmyvIUzvVN16+dD/8zyThi3yjHeO4NMzsHShpPORdP3MxNxsw3t16myftISoJXYPqvXEDN
2yk0sdOb8FmaJEn2zURhzidOG4IseX5JTQqLUH62py3CRUwX4x1SGeoKceHt6X4VF7sNppVja5cE
kfaWfnH5VNZWvQMJZa5/fYPKzICHms+uBIvsB2nz0cTJDjWytnd6uMp+MX8qunUj49g66mlWnkl1
sY+G0ZCt7AxP0TRo94bq9sue43YhDdakuTTEJhQky87xyWA2vdj6lk7Ft9oxoDfy7W9FgxE5a7yP
HknstEqZiq29PKrulaKRUVXTSzMgvDD82P4cdC95BALV7f0RQWWjXSzdludxbGYpkX5uQLP92tTF
3tPa73QyHvoEODQrTqYW8TScSbq5y4gVfyE2wEMWNUaY3ZPgOqZtcOWsHBF/G0UDPFR+J4CJ1JrI
ng60qZJbJo913finGvLDSejarbEEv8IGxFTqmtN9kafQP1mFNSD211MIqQlbyrQzo8pcLYvpRrbq
HGYmGQ5NcMsMDQFMHD+0EtnD4AbNPUOUVwDY7llWlfM7RP+kXaqQCRbOo6R/AQPVXihe+PeN8iTr
is55raNoDzp6gmptlEeaxuVmqpoC8ivPVU4VnPhzL6nev8UsD1/NQVhke+dbOBjl57nz+BFHpOHZ
CfEvY0PooSNpIPBusotd9t1KUV84af2o9k6Zf6XCeyUx3Xwkg9DfAU1NNmUDCQwXFhTcHn60cptT
blfNKwkKp1jIaA2oyrjvmpxY17gaHtPR+aKXEMhZwvePSOzl2WZqvw4jI96IotmrjgJvaoUvwhpQ
F6Fj/RrOM0ptOBD5A64xtteF/2hZlUeIWdd98bmwuERCbKkXZciDjHgOcaN/H2ob3ZzaFy1MtqBE
Yy51cJydiaQ6GDigjPI0uXMa62Z7dFncWJuupkZSQI8I+yCCIdxl9D5o4TcfsqcJ1NbyBzUaumqG
J+96TO0n042fKr+MN5mdFAfHx/adWwzYk+sQyy2LkaBS0qM0PSsOjW8YfPYYi1fkk09zvp51INl7
U0LReHNynRIL9fpckSVOMTf4onOx0HEW3kpA1LXX6Bu7c4NrbFpqX3pRdx6LWJylIaCpF/RTzZZe
ltt9lkUlaN7K7Dx4xr4JFNewWHxyhNfzgkNU38RdGWVzIe1xm+k4TlaV1eUPZuK0JJuk9J8MlkK8
bV6U9QI9V6FvEI9lkhpbXnq2pYBlPMkq0Z84gWssT4rOqG2z8LNrOIRIxWUe1VstbtKNO3UG40oU
7qNS7/ZcP5BFtWZ9tipVn8uYq3xRj0eBAH/PjCOENW5mWz3PagIXivpc+0N9Zq18r7loskg2exnq
7FKlrXVkbpJvctukzJdE1plpFle35nOkquRhaJ3qrKfaJYvM9N5PM8UVzo4uVL6Ivs10skSzbG9L
1ZwJuT1Cm9QeIHcbBFVwKmdUw95qYL5J3r4qsYthd98r38ruCec1jsqJHpZDMjWQ00pzbZbZeF+a
6TP2Ru+505WBvDR46+Ia1nf11g37gdLJE/xLCsBuZe5h6hFGZs8p29RJPOOgooITppwwjNX5XmhM
daSzN2lXvFsuHd+kcN4dt62ekpLRniwc94tewWovhLilo0dcqcJGI+J3NJEBIBKXkF2hhjeFLinJ
SYoHBpIdNc1ubqnDD5b2x8EPRAOrwxGU/qRVoXbJb3waFKVqRVg0wAkxflGEUkrdeh8EoLlkCMND
PwXDiTBXOKHMcwrAlGvmMvWHQlYMgDlHYueZ5zYayBPr+CSSsR3eMJ5MqwQ9BQ0mb3hjzoKQMqyf
WnvOixXpI2uIfNPndbB1C6D/DgWMuXYgLssmHiz+bm4QkE24SW0r73nZpJR2R5Mky1gOb71EDFUl
ItnH5LcI4QLt6zX9FEZtdmlCLsd2jgKGMND0QBiofkrD3txI0ujeqVQ9KCv8pDnagbV4x9SKoSBp
Wb76hAPf5+/myHCXtGJOZvCLXUM7B0FKpiHb6sjBI0eAb3ZMn9VEoyZgJdBVhAzrtnEfkoVHxd5m
rR7LZy1Ii7NOtTYRSLdJ/f0epBpRNi1RYT5ghrOpgVePhY6GvLeto0K0lyvDuIwNy0wYgxVzEy3Z
I7J1+E2ybhugWBEqoC6Anu6ES1yo2RaIzCQNZyKaqbuhzVZlBU2BwnfQcKKlnXWy05jZNZj8LZbV
4MkHZxtk4r0hJOm1LTyAQ0xH0IgW4es0OPnulUV+jrsly68ITLadZ/Z30R5HsLiKqEpfnCjedIbe
Xypz7gbKxrjWwvaOlZ9/MurIuKJjORNiVR0tmHMvXm6c8qFKaMhUYhuPA3lHfhJ/GcaTSva9b4bP
UD/7Z3NKWYak3+hjqQv4qeaRFbCkvxeEmyHUKC/IosDsk1QXr6fxqje9hTarpQWhK2+dN158SAsS
Mxk8soNSQc0Eg43bpBTHrOGMM4hQzLRODsyBUEUPA+WzAnS41+vOc6TUVeS2/AhM30L8hSClFrfS
mrJ116bF57wUNHA857tFm93Ng5KJqMMs3gn2Ve4nJ8InjAtlKv2ChVO/IMdTp77WAIxW25yy1Gev
Q1hLJG58LkT4pqgJH+jgUe5j+U7N+SGusTFVlnwOldk+WoTCODKnS888VOq1/kFMDHo7jZ5xa+iI
2+iaHh1MqcixpfWqQ8Em4VWj/J865qvpIhcYCAO89dKgVO833+Ipe/FKZDqYSyeWr025o6lt76jr
kSgd3jVG59+kV16iVG4pWmG4LiiSjfiLY4eRbkXRg9mbLqydSVXnOnS6YE3QvLlNYV+XQ1EEFDMn
ruPglAU1Q66aWUxMCZdVEmnLnqomMsu70XS+2pS01kWrvclqGjCYV/0DkXXDg+EQBhZgAaRz0yIi
opucOD66/0HPXlnx3WNVqjY1cIED/RjY7QgvD3TfLSofZHEkZnWFBPmofFNceuxaT4p6Bo5G7cUj
uW5qHHuHNS3ZWZpFLkEbnxE4l0+uw8mUa8XG1Gwyp4OMpshIcTKnqHrwjSjY4200N8QUvphTxsk3
yYcKZ8rWxkSP4MV4ceO4OgiRMmEwZlj6WB7oiiFGrONwW5BFe8ns4NcmDjDxp/kkJeNU+SGl5p6X
jdYoxBD4Aim5gKxHjk0ZoahuiP2NR68t0oMe4xYuReZK0pnjCgFEzKx98G2ioOkd1OoxmTeEtVYa
7EvNqwjKoau6gTAW9Xr62QDjvR5Ho9u6M7JFMVuh1G0lqDg10nndllBemeQHetHGNvNJ4K6H0rzG
tZWtcfupQ6dRNhx7rd8Dy/K2NZVUDDy5T9QMfCojrm6t6/lnStr+ORBRsmmSqdpqbkFUYtoUd7GW
T7cmebbncVcYsb/vZF8/Iw1hId8oc60pYmyIQ7raYzTBCh3Kk5Mh1nBhLx1QqZ/ATqCCyT9IAxCX
sVvEoGN77WNOzFB/sbpWXcIU6VVamdpRM8QTNEzvfiha93lUnO8xRrGf62pCUSbCBBjFJjRwqn4P
qm76PMwRIE5oJbtlF4HInVtMaMQpEayIPYkgWxn2tbTGCnnpZK9zp/xkNcp66PtvfW+0D1Mj5qxm
1EAtJdgLa0k42R6I9H7MWJ0G1cZHXeLYhFYl9tDt0l7Xj2bcPnCi0ck39Y6ES/Sibh16e2P+qUak
1dHdmU59VzXbsJsb2HFon4dlM9xT9QFVQ2u1WEXIeQ7obU9uaur3so/Vpu7zV2n21RqhsfXZraaD
nCz3sXIxDhQFBAPL/WYLga64TYYn8jzumB0Ehz7WkdsWafJCOzC4j2c5uW9BNqiZW/vQHp/yMECp
TU0vtaITYaVRDXzaCxO0kFZJ9sc40OM3829xNWcKxc19lvQkfIioOxoUVE5e260s2wye0E1DUE0j
+7DsIvbqNh7W3IfJN+6GMkez1tVkc/mcK5amX1AzF1sqpe4aA71+KfROv2QEL6xkwiXRsERzG9rP
UjPjJ9Nrmhtkib0mzM+5q+svsctHIbT8163lmNb5oNWltfeUhnwS09XNyoILZZTu8zRS4irHDmGT
QbDUAPp7JQqGDAMNEmbUlhaiGN8pjN6svh5uZHX1lNFTDAAuguW2l/XVacyY0NPJWk9N57zYPmLN
sXDVJ94SjbE4KT5a5b/UAqo8p/o+cibqi7p6IGYe3IWPBWqjQkCETjT4X2aXrJl4KLQjkR0zHc2T
DnzjSDUufLYbtNMm6SJelA33lo7ZLIqb2TlQZEdMtjCQdCM8pbvMsvu7JOty6Oxt+KGcBG186X7q
EsfbFcr9RjC62BqghC+FiQALwLD2RAmZZJ0J9DDCxTdBc/KcT/yJntX40VXIE4pAE4+Mn8jtU2x8
GXIjapS0Cgj5iW7LhoR67DdT4J3MXlabCcLtpi+9GGY5m7ilwVFF1sdSwY3QWRrQmcj5aL+bDJHH
SjwoRq9Dqg3tIaH+Sj+987ehS5vZ0rRtQacNebWBCzKuQAJOhiQFD79XFUqaup3q6GelYIEhgG19
5am9nmjUn2zN2bv0vg4OZd91WtPGAzrGEojO5MH/ggcteFQUuNZN5ss97YBmy5BmrQuHgrJhnZ25
PFzZvblarIf/Q1z4b4gLIA1wCP6vfwBo/w2Pu/meffQf9fc/43F/PucXb8FzoOMGlkV8noPZWHfN
f/IWuMvzPcCRLlZD7gB18I9M1OAPnwwCB2mK7Xi6ZfCkhhDD6O9/s/w/bNswAGS7qPwXEsM/XtzD
T6to85f9/8pbiaQ+V83f/4Zp9F8tpTbSMtcgAk2H8e/z8v5ioU+TLkqMKagOXVq4G/KNTpPRVVhQ
fBhg9MBjiRpI2GO8slbMNGYoobsFXZQfjK4fNpKpMnmpVbJyDCnWidaAaaQXWRhElI0pSSaUqrLV
Tmck3ZaNEucux9HiFzDEUoLh+8JUVNPqdZZGd22DLkgT776L9Fs5yp1NGS2EArhoFlORjVFFH8gY
/X3jzWrNUR5j7EGxazvn1N3kkW6ju/HnKX7xPS0wJdiNQ8olb5FLbLDt8uaTPZB6VfK2DGtVt9m7
rdU+sSHtfhgqtRlHvGpB5L2Oli4o84REu9SczazUtzUG721YM/RM4Vw9ceBhO86tSLKzLkgR0lpH
rRE4T2d3FPt8simdxIDmDYeUPB/MtQSa1eoTUBaE6HaTPphCvLthZtz8mLVT6t/R9KlPciIXBoVK
i1GI6Ii5rx4hh7JQ067tBLrSgFV+NQn988S10c+LAMeWc+t7s9zCJktvofA+x+WO2oVVMyD3qom2
tW18n3Kvh9Bd3huZaaCPCdZQZZoNEd36qm7i95ZintBMqvw1qz9JePoYU+R1e9I4wSRAHqLRqHb8
hn6kPSlAVukM9CfUraQHt3INvvudbiou8yLbTAPaOgePSeRygfTFN0djEZSHEiVkZD7WHU2ptG3W
QZBGm76NsHSRcbC7Rql5j2ag33Ap+wFuaJN5p6nTYfQbhby0kNWlTTcipNjrNW61bmq0H2XM+j8h
921eSznV6G1SLD9rJyEjhX/kEiw4t7suCosfKEjzET7FarQ85N7txQiDnCZWfutiFa/jEMU5GpM1
JXgWO2nereiBHPF8PZq+vCtGFnD6l7qUD2WVngZkU6gGULsmCV8K7ZL3wA2Ps5gY7+BUpMfMsqhE
pu+V06GILIpby9rG8/PsNSU+aeB6rzA7WVG0gUJRb6SnHVqd6ns8O3PCK4xq8qTA4XuJi0+Ud961
aJQcZqkNc/sSbu9OdqRqUC3CZarD5R+zgyW0civpgtMPKVnGkKJHcjcpKNhjir63CVjzDm2JNjLQ
+uFIJWUDMCUiP9zK9zBHMShV9A9L1IpxIp6phg4UBlQ1y9Z/JP4Thb5z0/vVltxL7G/aSQnsqW3t
uTjTb23d9Fe3lndSd/feVN6Quqkn9IHUaCgwsEB/tcpsO/TxD8PchJJWDDkzh9CffBCcqro2bnBI
xts4Ws02GwySllL/uaWiluEHzdJwjR0x3qusJEY1KEmrl8kdBVdSqCyAb4nUc15/RYUSnleTMtSk
dRcfyy81oTYPzj2tQXUKLI0Qs5SYg3lsQ3+mrYpQJJvQeBt78lWE3j3J2KP1DG2JfD65akfTXyFu
yq214dVEhLkFTgStxwnmVo8VuLQ7axrilakCtNNqFNvIyuttHpf2XhaYLw2CRaYue/LJKDhI4GRY
KJtdmJL0ycpw2tmRfg26Kdgxo+2rliSMOLoVUTUhEclvzDqqVaLkD8zgxl5NqE/GyPjqxSdNsozq
b2GTHDoSO3WIUoa2EoHx4OGi3gRjTyTBo2klZzU7oiyLdJ4SW68f6l/xUiKTNNFmmfktFkCfOtOG
p9uG7tnFPnxOhs445mS4db4U0BHQ2GWsY86lOcldzwtYiqtLmRXhTEog6fQN4dAGadTOGofXxKAM
5hp0djrH31tCqcPYxo8s/od9YJApV4Q+1w2vds+mCfG7bAlxk6/1PPCbxtCedYNIryKDhEcQlzpM
RXy26Tmu0zAJ1vxa0jsnA9RARuIx87t9kfYOXQKyODufcRTY8LQJqFmv85DgSGk1P5iMz20PgPBw
0rRznDUOgb/mgwZa4UweZLlOtRzjb1bJc5S1+ho2NHY310uQQUz3KjFy4jCKizWM+hlZn7Pho0Cd
T9RZVAXEf+XWW9BOyd6yPXLzuqo8kHd9KchWWiXE5G2jmoShWM0O5flV1PNmuVVNPyIv8U7LjlT9
cOCH9vNV5hjRcRejqmoE53JpnrqxIrXy580qdo+IlJ0APa5wredCpxFFZsZhNJAJ1bb5OMzgNdSa
3awIxBiDLHC+lcOaILqXPCOVODqYwe6HxGu9K8YKiifWjoyjoZvtUXwAIDfJ2NZH+4EqFdarYLpk
s6RQAG09GplYgzId9r02XapBt/5nAvqdCiTijrH8/ve/fS3aXNXj03cRF/mfJ5OmDUTn/zz/fMlj
9f3bf93Uh/re/Nvzfs1BXfePgFkkXC87MJHvMtH8ifwyPPMP1sjwvjzHxM3nAhT5NQX1jD8sx/Ys
d050mKemv+afhv8H+ETHmCMaPGA2pvf/k86Aj+1f5p/Ur/nrTNkIjoC5YfkLO+dPSJPMSOBU9qnz
vbKKy9IFGqrMJDV3CqA7uOZLj71uI6c62C/36r5m/LzXnFvZy71Zlv669z89d/lTy4P/03ON4CMW
RbQRePHOy8YnD6pExPGPfRZ31dmbN385liBA+McDtebOzdVA0Wqq735vsjL4825sS+1MDS0gpZJ1
ayYJMAsE/VV2qzHXifOJvL3pVvab6ZHtm6v+KoaJGVO0Lbw62c1JK+9OWVEWnHs+YtjBsVUsznVv
solxmUIa1VV4Xm65ZRCe81C49er3fhpyxnfMRVJWx1vbC8eVqiEcb3wc37izyWDcGbZvnJf9yG2v
VOX1L2UaJwdm9vldMkXFXTZvonDwWFrj3f/LHcvusnFjaD1pmTI1XG6Wh0D0dHPmP4QQWEOtifFB
iBG8tzX58DTqjotM6N9H862JCjlCNKcgU30PEbN5BUGtPShIEEgRKDQNZVfcI3Mp7kMtZeNVXGNL
6DtK9aKFnCCx/5V0UveWUuRZqulelJp9M4oYj0OHPGihfAFZ6C8YiF4qyXVRj3Sne0rTpDnhRWAB
1zy1eqaeeB8YL2NoHMuxZTOfK3PpRByXXRfKwtP/7UnLH8qc7kDEAPJjMh8x3MfteO5nEfPvzXKs
NL3hr8c6u3z59Z371v2YdAcbc9O1hsh0A0Tj4OFwAf3YbnQbmtFYdT1VG+RJal+lihKBYSLi9vqO
mnIFv2lI3G3uT8WTOdBzmOfob2nmzeHFQXcuc7SYBWK6ddI3yetyK/vnrQZUyc9jv295lgl1PSNY
3chqGO0eqyQasi1Ty3m/B2mxFzIQh84Y6eBNTGm0pseZOqQ5OlXQuKDU/CcwECTiajL5Fg39VlWR
fFfknm8oj8QX5r4hfIbU3pAsHe7wFjrEVofCoAXGJZYffbEjx7W4j0YceTppnPfjvKk8AMRDUJe7
5Q4iGiOD84Z7tEjh0anKr147IIPI8HlJYljLoCLyl90871ADF96kAcEs3jk9eUP/3K1zu35ET2hY
kzxDV7fQa6W2cU5yoG8bhXMHZxaC6eXgz/uTxvjiljI6eNKJt0Wk4YCkqu3vHe2rpuRwwRVi3Uta
qX7iZdMreljKvlUs/HzlC6Dr9CjIH3bS8SFA0fZzk9sbnhH/+QhUiVVR4f0LbR46EEw82Oa4R7oc
Pxa0E1YmHpSvcS8OQ0Lj1Gnqey+v9hBPw/OyYdQLWV4xjiy7chlMfu/zBV7DCeegV+NwVWC5Lkxu
vA2Xm+mTwKPnNqb7LQJLYE9O/Cb9oN/qTpjcFYRRX2IwCT8f2uUT/B1ZvP3pUvir2vHn6oZhzLSm
38As2w0gLkJxcu3Apchi6n8F0hkybiM38r+DSs2O8RLzYS5VjJktrVDCE84w31w2f9r/60P/tP9v
N//63GacUnoIhLmh29Nf2ko8AWwZrjKOkxeSV0NCdiHMjOE2m7/mZWO4WNFDTaZ3OTyF5ZBcdG/L
TdI7sTfjit4uj/v9tH8+4/dxhxhk5HL/b/+jyutLlff5bfRZ8zdd0T/GZl3fhS5tE8dV5YdIu5MY
LPEqAy0+2n4od6L2y4/urGKRfjQSYabCynoAlNi8ksx2lMz1+0ndBjHlDwBwnScZtRcxeu2n0XGi
w+S69tYAT/sp7+gSybqJrhSZxKEW+Hnh4UlaVmP03oXNuGbOP5ANSilcptWDNx9v/IEKkpzCIwDQ
/G1ihr4cb4PEg+qUmNRl0ujdUNee9tAnKCzaoWtre7scFiS7qqSMXwRWm7OyAcyFPVoGy0w2/82v
z6dK96+/PkB4jHi25TPBN/gpcv+f5jZTYvmNq8NdSsD7o7Xh0pXo6fRu65O7hoPDnKEMrad2InNP
FFTvs8Bda0I1d1MzWk+R0N5GTlj6o0WyGfGc3dWWnt7Jsv51azmm+fKBVp44/OX48tihdQnlXB73
++7ErR4Q5/GJ/4c/txzTGzKfo/YR52SxHdq2v9MVqsO0pgsmi0l8Um5y9eaT2wmdh8q19bfloWZE
OX95aDehY/rnQwsv8779b8bObLttnOnaV8S1OA+nmmUNtmU7dnLClaHDeZ559f8DyB0l7v77/U64
iEIBpC2JBKp27Q22XrDCaa+2PxVrDcgwuiBtAJ5SMZW5zB8gttnzk9wMlJbDisWZmpoJaLUufD/7
s/ejnzJGmxF89XXsrZfcs3an1525dHNPPSrT/PvBK7V9bNj1/oP95pv4pXqUTdsqju2Y+bsomaaO
4Ns/p5M2i7IzfUjHnRwqJ5b2j8MyT70oiT6sxiLZ+HM6PfPyJAvlavWbPcHWFCFF/Y0Kq9OcBECL
Y7Tuo0hhm55FyEJZXn3RIqKnipW/aPEY30sw86/WLJDOpIVf9D6L7yWyWfTJls6b6uWX5/9pHDRW
v81yu17AFWTrzyvIluj78+rS08pTZ5+UEFvEWhSe3JLypdFCmTZzzOAkbfLsdoD8jI4gNZe2Nr77
/ZtzKHBD//1Ltv4kDDXZOxlim0QAQkWXznA+/JDLbiocvr3uDwptNYviTg10htxSFOACOl15lo0k
2Q1WqTyX6OM8UUfeZ86BqExwsu2a9cSvJozYrCfiwb/2euA8Hr1gWqk8qay50o8wYQS7plQhPhNn
hrDJM2m79Ralr2xvfvJsiIYLtP3ksRyP1aupjxsAC1SBzMH7QXYUnTeynfjbJl1mHs8gIugoKT6x
FrUYR5L0fRrpLR29ZPKu+/v/Lz/yh0SE/B8b8KNCSwLvothY/vmwHMNI0cPaUH5EsfrUzrX76KJa
dWoSv1/KpybLru8dqbFHlpcRsLy/7S52gnLv9n6OUL+q9Eks074jkeb95i/twCS/p/7XqPaIY6Yz
ZWNuph39Xz/l65mwqXNTrWPSCwsvbFDrlr9j2S0P8hctz6QjKxCYtsB5dwtpvE7uatDtA01XV0rB
xqNKkxJiNy8/VCPFKVlhqLBrGNFKNuHISR9bCExkiyin9WT4VN5FY1YcIuvL3AKB8Ce0Uqu2uR/0
oVy2UZJ9R118iUTo+CVjK7K+edjWD9+6a3rX3juGAbu/ZvPFu7VL43+suOw/00niU3TYHJqwFpuW
q7On//NTDKg6RYg5NH5YOULbjSBHlQyp8mA3Ef9FedoK6KaNNqyBGPPdzVTl/LzSqDfWc2SZ1AUn
5jlBKypGMepkTp15po7q3R7FZrr2Js1cfuiQo0bkCdpaj9Zt5yntvpgjQQZb9JQj69lbNUba3iqs
5r4RJTqGOBP2wrSn3dU3gcUQMdUEwuJef5n1wntwnOhQD6XxYiST+yD64Kf5ra8RLdMcnosinahC
V6p9QxoBiVrO4mF6P0t/nd16b2fB4MC3rTf19r+fYu4/nmKWbpuuRb7RsnmUGR9+Ya0dqfGU5P53
AX/UNMdGi3smyDmrbFyI8WcH2YSWGjqjOkaBdmZpDCKf7g+OsRuSiLq6S6dROEnPm7ucUjbllG5p
3cPPkm2iuJ3OkQmz36L1wTmVB2mZB2M6J9LslLGPdqYK5pefoL649RPHgkyNwP121qLpfO1+n0Vj
X72oa5ici2Bd1m4HeazS1UeNEhpwX+JUHhol9Q8ZssTColICfPzN+eY2iZ5Qdb0DtBBRWTKdNF1P
ERfkweoYPsIZaUEJQj5tSlYxC0oCi5O0yYPFXgtQkPBxB+dISqXe22EbvttujqHXvs8gbV5peXf/
/QXQjH98AwzEUG2qaFxEVw3P/JDsDZ2QOqNJrX8kbT435topvU0dTkCX3eqhhIFyL1tXkwPp0wJQ
z7SCNshbpte28Jb98I5Nd4NT76fcpUYiC61+O3nFb9PIDukb2TAlt8XQLvyyhoSxmJXPkPFfihKS
1AURsgky10UdGA+jnldfBr8MoOLL1SeVkg/gfIp/qko1Bp+UV3vXDo1TwqpprQ1x/URgO0Y0PQy+
iBnDxIFMoj6afpBcXCOst6ZCcrIdquy7qarbahymt6jPfODlgNS11PYfpAfyWQPQoJjCAvnQEs+n
EXWWoyMfWkM1lQvLCNKNBJ3LnptjoXeitKXPl6gWNI/eWFyBJmblhU/60OmryHObjcSd/PKAoy8B
UetfKhFAsOYwh9fVj1aNaEpblDrZpvJY/Dsy5BD8auds1R+lo7QpXgx8ToubR9lxmyuTkYtcJyPU
KGhqViH4Tzc/d8FIQEScOaDhzyW00gcNbOwHu/SQnWKkdL0NssTIWoz8Na30kHbppkfjdVpp+jD8
z2kbr/gfizbN/LD5d9CSUE22X+z/+YLCDfXhXeQh2O2VrfItachLEbswFiT7q5VWdCNclLxZbu8S
F67gswvympdLBNAWsIM4hcQJNc55fveXNjlypsrn3H/niyRmvc315/zXi0ax89PhkZeMWfOYiUPv
XMAqVA/XlZ9Y/rEFv1kCN0seyvhoQsYz8hR6TGBKfUIUG2JTszC3ge9ZT/lsxwfw/RU1EfSO2mg9
iQEm0LfrACKuDKD+I22afCtXqCDC4eO23GInm0FWddBEacVO1oUhAPTeKyPvt14ZeZe9qnD+MFZL
1PylyIZsP5fjT3/SybqrYX49KEH/Yy4TbS9NshOQe7+P9fpnpjX5A3Rk82r0dIO/JCvyDpIPyFDE
qibum2Q56ZN1X01qd4DlolxbjQ9uHGqV2g+Nt3mG0Deoiq0/diTQyzp86lGxfYKaaQ36GWk8YRop
UmaRVYIzsGIecd2gr722o3pfifqlpRUeiCnPvXfEWWkFQA3sOd3fOsbEM09wKi+l280uJ+navP+t
g1jhvADwxmIDXOR86Gv4dayENXlcFg+qYn9vJ2d8m/qC6l9N8PiW5fTmd8W9TdbykoTh//gdOH+K
MpgOUTHVNFXT0hzSNob9IQbWDb4L7n0ev401kX51kY8UA9rgYE6s0x4LC/6GpdOaP40+9A5zrPZP
hG2bXQJ0mWoXmvLQl892PlcX2aC+qluBNUJPVTiEWg5fY2w9ylbn5z1YCv9nQtIQoi2lPBNbNa9x
rmkCTTMMiHGL0Nc1VpVSs7MJASsub36GjGJ5nb9GIBLU851chGUe+52kTOEQFCstuPV+b4JoyVYo
025Ie1knIy2eZHBfHsokewh6KIRly+cjgNDBgVVYZgPi2r75F0DLwUy05p0Zj6gyirPMHt3naqqP
g4jTSLs5JWiTwfv13LrlR7sxUICEwEa9HDQ18P/HSo4UOY8uloxBke9/CBSXptmOaRuq7bkmELGP
n6lbAUKcGrv41iCiucp9v963WXeOxwldCeoCxxM8zeNJnsEs0eztujmz16AcWzqLZjb48bTwjEuq
ps7JK6JsV3peeNcqQ3Zy4tleO3k2PrGOgvYqirKvTiZS0AhnLGpB89kn+g+HArZFrlpnnZjgiSB+
ToQLyWWTrduqmlVYLOx0yh9y6kngqNx2ma8vgOQk0V86mc1VPiHJPouF1u1ggxQ9uuJws8FctAAI
EKCe4mlrj7d7eyl6e5/79S6juu3ViEPwZqVp7a1UMV5bGzCVjjBBl07DJW79A4/A5FPp3EO+mBy5
FfL0vw7uXJMBj/v2UDSptpMdtdeTIdIDdXvd0pF4ek7Lxt/eNoFy33hryk2f3BP+8pUm6WEDyPGt
vt03ZTAdboe5L6dDlma7LGv1nWEEZbW49V7bTkjCisqHvRUP5v1sDyto5auTIVrS1PLWOajteJIt
njHv9h66lc0UqyBzf9mkCzmcL7D1NduBGG/9LTaQDRna0d4buc32q5yCz5kBzoXY5XQA8pS/aqCb
pL3w/WI/hXEMKCcIPxsFgnUZqif3Zpbbj5rZvtjCTlkI2UoqG7e54uQkkUDSDwu/GrXp0I+D/ZQb
RfTSFpStUn1vQlEnGjJiZIZu+KuRCreg/80tiKi7ogbzv9fGhkpK+8NPimejo1MZoLNysG3xk/st
WDsaQw7Zxmx8y0J+L4g4wSMlDoo7xxvQPVSf/LKZAIL7hU4g/OqTp6l65Jdn/fKQvh+a0h9ayxyJ
bv4kp2qfQgV9oriHHEEeJktdUs8xnm8mKHnVxVTp+Y5aJ/PqFkLwtLHVxqVICJsxJNrKqjyYYTwX
MNkIr7c2Vt5zZSvq2jZKMrqiWc5mvUuudVw04yknHwhZwkL2Ulmr3feqeZKtJJyL58C6DpSWzO53
fhw7D4EXfY/VLD9kNkHnDkajhUyBTWL9+cGmChsEYr/73WyKReb6mmv7MK4zXGB91OxQwBp8BjKX
fGr6XllresgrZQr8kz1ToZBaifoZeZi9qnX2jz9dwZ52B1O4WlXfr6JxHLYuQsRkXvrwDAA1PFfQ
Lh5VFb45mCbOtlUBcJS9sj24lPrwXt0rSNRDZyN8vN6CXkVJ2qURwu7+2zi4wZ1t6oIDqMIQ3va5
/QKkXP0U2yzTKP6kclQ063Iwt04S5mvZbPQ0Whvu4G+vzqkfLvUUcmPZDJTqzbHC7t4Oau1TmDRL
17D+gquFZKJlWE8TBBWn0tbe5FtMmsjNHdjeRPdwrDqIapsXcyrIc8r1uEbp+qLUiAjeFuq3Vbns
RY8ZTIFY2d86FF8t9iN1Mkhx+jx9Wog07qrI3MP8AaEKqDiykc3BEIcgKxsShpwBfix42nkgC/82
yTPpJj1kUx7U1kE1xwdyT9adGoWgc7e6D+tKUUTRm11Q3RzN03xKhsD/5E33odNHb6pv+YcZyi7o
AmnqHurWjo1AkmwWbQ7UWEPfpo4/+439NdGAhQa2D2lnWGQvbYgiUdpPX6Q9EnbdVP/V7vCIuosU
FAFkOnS0obWUTZkTldlQ2XFLm95s3dzuSjjKlEY1Tj5csRtefipJb5q3Ayxx701fBdRlVYhjyd6A
rS9CUaK7rvT4NEd7v6yMUwzadR2MJipZs+GeqJm0FsEwwOWfC7GI0PYPPfHll7Lz2WJG1WcT5oZt
rKftppnV8nOlm6eIN/uTa4bedTjQxX8Mhz8RIC92lkrmGir+Y1ShzXKDPxgFINk4c4w7aWMloN03
s8bnAGhiymGYgQfR37hdkNw73QvsfJSAE4Nic0CycTVGSo1wAwksaQOpTgbDeUH66g+33HpLBnY+
i7BUvEdzuswE94qlBuPJKtGpOrSMLnxSvcoXnZXAPvi9ff/fbwgNIaA/3xEW0X+XBQaYDhnmBAP/
5ztCVSvoUqMQxpCOxV83Uo5NcZNypw4WpZmIHGuwf7+4Tk3g0AQKKu0BSlMbtY+0jRLl4ZunojTP
ztQGhm1PL1mdLqVbXlgIyYXeeG0WltpRuDaoe9uNKIsbW5D56vCtQCHwZ1aePcuENiYnZOJ0vvtZ
VBYvdbZzFyrE2k2mVtWxhfDoTmuqYdvW5ox8gQbr46Tpr2KevvWjn/P8Pg9Fhw+RDWFoCTo8CG1w
IwVaMb4xn9wAKkPd1LBVrtnxXAi606y81EPXnaWXNMsm3OzzzuzVr9IuTbJTHkBC8mVsLRuwpriC
NDZiykYb+0WX58FW2n67mEthDE+b5vCbLevz7Niq1coaKud9GnkpC9mdrZ7Cqimnudqkj2KhU9Nb
aU8Z2j/vuh6gSowJmW3zJqj2gdo8GOno5JvY1MCsuCnrl0TwmMWl3sPSrvnlouqU/iDbhUslWksZ
4do1pnXKo6Yg3o84yoBqzs6hHOnJ6ULnhAjhvY1a6pM0dSlB1qZVrX3kWdmTUKQ7KGb28+YxWOrP
ComRNQCXhP0aI3U7c/YtWIuFnMMTc6dj9tDZnXWSHmZaJTtqmaEWEp3SBlJm3eQKPALySnB4bLIJ
8uHrHNRI+/FMMrfewqEwXqQVlqCcynLNWV9nKPzqEeKp62WlyUFQewVBBrKbYlZzLv1zlAZ3rsU7
dUk9U7xEbWfasVWTMwIQN49jm71Kd2kaZ/6PLZRzPDu4Vz90zTsFsO/1KtJWBcDkUls/ylGBG8Ao
UfKZyFuQNkNHwd5R3bP0hzq13hK+DlfyfzON/hexQD26pLDv60osI03eiOIAVJtnm4bGaGtbYQ66
AmK1yMkepUszO5ThKeJZquvFWo/Nduv1m8lq0q9gcRDZmk3QEIpefkpnf6eR3/5q1j6yffDdHIyh
Hy8KhCFa5Sdfg3wgmglg7+zCFnuv+7O9kB25Pf7sK0d5pNIxIeXfpit5gR4ed+JRb1PRT2DUqWlz
Rj4KeZHUfy5Kz/g8tiOg3HLwwHtBfkccFcGR2t/oaRNv2MaZF6U9DHFFzUg3xumSp0u81wiOPikT
/7IS4ahFOUZqBRpFR8kuyB9lr2ZHCGBA07SVzVDxzGNTpF+uU9V8hyuCkGfX69QnHYb2ja/PxVo2
wZKo93Fk7a6+7QgraqXNBQFy47uczSkdJB3NAfpWQJ8ws43mJWMNKm7ramGfCONimFxv1VXa/I5n
u7qA6USlGHLmMeHV853RaMsxav6+59LsVjGFb1t5H12hmmRQ8/d7Hmz3Hk7u/HrP4usA/ssCfyCm
TCF2vZ8dZydb8iryvk19GK739V/3LAeNjfKPew4SFM5bqwjv23zcQFIOJL329mVCOnKtUN94pygE
gCgZ4nRKAacsuxbQa+RYO8J89LgKBTaQwVGnc/Vsef1Rhk6Idg4YLgYOSHVt/Mh9pfK1fJ8M8Yk2
PMruq7XsdbjVEL7JlWQFbQJ0q8lTDLP7pqsr5K/UOH0itJ4+Vdmry/fpUTp0jm6IKq16LZuwu+sX
BktHOSRLJ3c1hJAES1tDUJ7EHnh8Y9oXfbp8H8a8KMlBzdJV2TbS+/RJhSjwHlj69uaRVVPHn9lR
MixuhCWTd+I/IsJqEJJKPzm0DkZnQXax2UtbPqrDkQqhz3M1dxBsVelKU914a7ajdQc3SHYKxrpZ
BiO0ruXehTYERakcOtmwnP4K502aO83PKZ2/D2qmf3KLwUE1yM/PAIrcPdkRyp71Nngc/XDiXvTs
C9DqA6TUzc+4i7Y8EfSvsWWQzWjn7CKvPE6FBc0o+2gAvdvStettos8OfMbhX8agV+uQqs5db7vW
KeKtsTHLQENo17eolKu8peq77ovSrCvTbMiBDtpXN1DPRVa2AVwLD6E78k+Ox2oTwm/8Q+mC75Xa
22/2qCZLc5j8pyYIlFU7o2brGvP7tYNcL+8+XDdC7uQRXRpv6YTh8KmLiH7omv/hekOFvO6igKTB
m0oN/avU2NStNawg+k7JYWsO0m+99lXpIBvq9eaz1+TOJqyncQdHS/HJM+27KhOz1h50+nMBseHY
a/d5lFCkJUeKyGdYTU++p5V3jpn0azkgy7egh9wvph6mG60dmr0IYj7Pnv0g+4l8Q/ivVcMZop/x
7ChTtrwO9ILHWTOdZ3527X5Uw2RT6bX/xUeCUdwJa+V+rXdzcaep3fw0hPXb9UYySNqVnH9cMg39
SaduBoEqBkSDcldEXf4JKZdpp7uTvcnarvucAL+UDopB+aBSaJkASFYXzwW4JC/VWE0LMbhuPQTB
0B3tXk1XskOxmo3HU/O1cw1zCw3LtKW2Q3ktTD55cc2yKihHDt30GARz/GgrFE3JuywMI0KbuQ4u
NkKLBwrBjeuUdZzxg2vCz+2MEuE4l/VOsJd9mgt9L0cmyBCwUs0yts2Kdw8blQ79XN6+wO/xUiEt
BiFBlUE4nrTXfLhMilttmy/80M52t0S5FjhPyugiF8fbtFZi61KKAyJh/goOB2UtX58R++RL6X4P
AZ9dX6hlFkGkX8bGUg6SXn0aPk0sJ0+yZY+ddze6A6/hotC3LHO1O7iaF05ahi+pqSiPSVAeNL8P
XkdorNjbZjbMVlHwCg/euO3UbFzLXhtu+BVckf1e9vaD+TMtXfUsW2JGfXCDl1zM2M+A+sUUVsV1
56y2SEKwz4c+2+3dI7Wz7rGzelanfTXqu8Hp7nXRUfsuulS/dSsj7M1JbZMBiYkMadDcHn1L//t0
Cm112c7jj0D7MphBvPM7dHOswjMSNq/QkLi8IyGsgpcT/F+61eE4ODdWgZBhrYYkV9X7d+ccvkBr
7LLVta3nyBPqFUR97PeZrMmfAluNH9PISy8D9AYHK/T+6uyUPr1zs7XeNnzN5IXYUH3vylZb6x5h
oqiLiHoXdvyaBnDdZopXbGWzGnw0O8KkPMrmaOi7CATIBR07kYSiNgthgFcI9ZOTAe2WWEgnr67l
ulvBrXvtjdMxAd3kT3vZ26vOV7MI63s5VAnWMyKEn2rKLh4IPbzI60A8U8FUxE1lYn7AIP9+U7I3
Q6RC3pSCWAiLhaTa+gLk5wsUjyeQPbKZD9G08NnJrG82NxTIHlcCgaQ1UCi7lU7OFcvza6Krk5wz
Ek5WliHh0QbraR6XHaxMT4GVzS8EEtdoSHYX2VKHgiVaZD3KlqsZezDBybVFQPVoBMXwIPuQprtP
p8K9ly0iz08kHIpryzeM1w6ONRRxuUIeZN+00IrOUOjOL6pPxqpJTSoYRKer1umC34Z/lL1UZdcI
tk3t8XqRrhBqv6l7kL057/mFlpn14dprWz6/KUpu2bGrL0gepiBwT61dJ+iGTcXzTBUclRdw2stm
AO3Dya39N4dIMd/iKoHGy1cvslNtuVRhNN5d3ijF85j0BZKJYyPwScXz4Buoq0080a5j25WTuOmz
dIXsACImL2DhLlzDbujXBojBjez10BO8I7OCHBRkHoYZrtIElWPAqM3ZqgpqHjpxGocupbtx5G+u
RmgU6Koa7SHOwACjhjlRMSPmgBSKwsDsDYzefpzJUuSJYCdDeulcReFZVTSYoesUxrZGg1BX9lqC
YcqfIIHys6p4kjaddbKV6d1RmiJv8HdyIzTJCSat2TV6AR2wmH3UShuNImjMZFOO0KlMSHr1Ii1a
yFpvshDQk33hlAwPXT9d3aXHMDp87eBr3cmmG7aQhhT9ZXbGL7nft0dpbhWBW5nH/k42g6ZCiok3
zEI25WGo9WejTdOTvJI3pw10S1B03TzQvx2hTuKLkj4MJmL3htrB9G4L6ea2cKjh5X+AFJdyGf66
/rVNBZ3GRMxsI2cBCq3fJ2m81QmbPkl3C2Gxpa7O+vvtu4HJHsh6JUMdUGI/2xtwxksTkNfD6BjG
Q0L49Ogp7t3NJM8SJIhIOY8n2bqahl5BlXoct2HVvQ9v4BQl9kVl9RigVldCHJSaQXcNRskQlDz4
jXtRo9y/u8agsoZU+Tjm736G1w2bznG6tRdCxQg3pXbSrLQ9WQlMxQnalt/9vcSa3PpVs//Pfjme
V3PG5i8tNllPmLKKCvPQAU6/khPfmhLQe2vKfEkhnFtbxVlAem+9MrXSdG6xqj0V7oGx9O4bQ/tZ
hcb0ZrthuEGU14Zuk2UYq7bTVKfepWUVKr382HmZBo24YjZ4G4LhjNG1F6i72kfqDKvH1Eg/hWky
vZUxFJ1OCZao49X5FvLPstF8DB21IOSY5A+S8zFVqAgP2bYkSRSW65tLpFkA2CGjX41hP66nAZrC
hePlD76ix3uLHOTpaoPkbDjZYwtlgVeH3b4c4SvTy1Hd9rbq8k+LjZdwNtWtm/cuTDW98SJ7E4dC
mtLVqeYfgs1I/RFUc0MB/6NeqHCNQaJXt9MDyhLTw5RF0wMx6W8TRHB3siXtbqe/D5U2eVBtBR4q
Nm33lpHAXzCC6pycpn8WxAaiaqnZDKJpKpqzt2Oh0yaahQkRbFWbgKdoSVNJgsIzVO1Rtvwy7FEz
AfIZN8Hvs6naJgpqSJPI5AMbP3V6PjxqhtJcBgok956PXJbskzYbeqElaFgCQsJf2rzk1Nadfuzj
7HwbaE/wI8jmh4FGbqFsw6BBXClCBPB6JTkAunJ/V+iuoCxk2ZAPEHwpZuDsEHHXqTsc7H+cscIn
OQ/Jn9oSPSKSRpTCVC82ONcBjtmjbMGUhhaeZnyVLXlwTG0CBJwbWyMbtEsPn8SlJ54qBstp/KhV
xK8bWsAmQf5TzNiGlnUEahBe7HBjIZx5jLL5ky7/pHiCndwMbXetin+fPMR1fYCtQTnJFnn17DgO
2ifZqqmYO9aFOyNqYSA9FoSoGIkDuc73M4QXuy0qWJ+lR6pV73bZnChRt8wyPoGbheJUVHHOpGQX
Xgot2IBGyb0qOjLRUZgw5Lmq6pzDYvDuewgQriNQ7/05l/qu961037dRezGg/oLhaOvPegNFUNde
HB7tIMcJo0gHaRtGWC8Us3wfBMmK+eh4aDWdIJ1b2okeHa02N8/yAJc88No5DjZ9PXHToiN0Exi4
J9Fj9tp6NAipST/ZCwPCc5/7fNoIGZ9yQUxl2e5hsCmm8zRq1BayQ7ZFr+IH32Hx7R/DENBO7g36
0+0sUCaUZoRNoepjZSbe7703v7GwjoXXfgtF0oPg7LgY+PjPnhbpl6r0HqW9BnJN2Kwpd6pIYiCK
sszg6/rUdyx4kNpjyy3st+F52QcAfJ3kAZpZBDhAd72ykYDHU5zVwibPpE32Sr+hr8OPvZS6vY8t
ar9eekOobyW9qNuGIVSx9Xg3ldNamm52eVbYbXDqXLPZelYyP5upf1LKClZwTqAAGeRJWL1bnBqG
bi8OeuXJ55Po4i5EcEV7SH32EJH85OQpon0QgLjTQICEz9QWB9lhzDqMdn+PcPlLzzZcgGwpbK/e
uY4xr/RibLfwfWjPfJTKdkgDyLZEE+6E9mgRtlnIJhTzbNNYKQR1pHdw9uibYYjjR9npKcj7Vvzy
EHk3tGc5cR1XBFZFM7SZ2MuJtftEeKHiBGBtAfgqQ308S5ychM+pFuAwc6GkUHi2pvGqxvF8aBJU
siQRqmLnRGuRCN61fmW81mXzebKMFMKCwnr+l0GKNqmrvNDtU96tFEWhdI3IeBD0nCjmKpInw7zi
jQVvs4FuH3xuORSsfkZ8nOIa2TQak52VePnKJpyf1XLOwupxmlLzTk899DCCenpTVUg9+s7KwMRP
/aumnXLTnN6kV1iagNpKb3zz3IkIuvAyekV6ycH/5mUolbbKNTskGpL0r9CvyxnKFr1NeVnZ/HBZ
vJp0KDaVMiBNpevZ+XaIjW1BTOV0s2Qa73FksNHSqK0S4kz8SbTn56YruqNa9pTxZfyWec+8RG1q
7zJ4KTaJqVpvfd2s0qaOvsWOYNwuW/cYO44ObaeJSIvoECP9Ok5eqGd4H6lBqiRHSgdAx+8jKz0T
hJ+MLFBh/1al7eNUtLvIj6uvoBtHyw9/UvVM9KXs7RerQSax6IeItKmSHKD0RggPCbEnIi3ktpye
UhLqNOQoGFs/d+EcvbYE41c5VPTn0PTLO80ifucjEXGJG9LyQZZW3yLQVsTuo58w/l80pWzeYC2v
VjFSfPdF5/R7ty4+s+hHcxYW5key0/0yaCf3CwvOXQTxyU/N4qUR19AAZprAIljRg9b6+s51E3tX
GBpJoohYoKUP42fTLk6ex7tVU/zPHS+ETrO8s19pxXPvRP6ynJIUDtKiQGrP1GD28eZlaYblM2S2
6j2kmwd+o8Wz9LBGF8GEKX2QJrv2mmXsuuFe+s8BddlVBlmM7CWIT7H86DzKS0mTi7Aohdfdo2y1
oeEtkgj2VTl3FNXKxi5iayWbdgCVQx+UX6TvWGT1OYtQ+HBJmh86F2JiQldIleTFFyNq/JUJDPSu
dt3qkzajdtNoxZfJpzqWbzFfCogX30r1m3RXYOjfji4Le9l0NYTy2uFzYXTVDkqCZiPN8AavWjPO
XvM60/cFxPhrOWmvWHcFP0aAjK2HtIS5L+siuSQFhDeRmbOAcHo0MIve51VY8a4mmnwpW6Rewqlf
E5UfkiVIjG4H+bpCglS0/4+Dr1OJq/3rBFrQt4u4LfYEPAiJQqUY6733AtNMc+q0Er5QYc+1ETbS
YDCubnU+/uaGOsPvbjaLpT3FbPVpigzWGwuSiD+iBEb0xtG6I3RD5it1OkQGmuiTqnrhvW1XaIF4
sEmzPui3XpyDkRdNu4JUKyFQcJRN33jpA7v9FBq1eR5RcSKNyWS9DYsx8OGkjPuFnU3d96apV6qe
E5yA8v0QwyjyxTScWFS6q5fSdqB8SFrl4HvgdGpichsjKpXHeILfMuyS+IvVd2ddjp9Rq+mGqP5R
5hacD047vIxGHa1LmLvOTjl1eyWKpl3sN+19NinIxcDc9okE0V9QZ4Y/A3Vn6Qb3UWn6C6SX45sj
fntKWRgPcVxpEPWgz9WGc3hq+txaR9BhPKviQUEac/ym2EjPVMTEzMDrd4mBINWkgKxuG90Q9Czu
rqwIQsjmZPAEpDYhvjaR6zB2ugc3vewdAn6lWY42olrE5kuqjmTLIc/h/UoT7suRpl1cnR3S1bvK
jqtrL7Ix7Q56C/6nwjksHNZ5EFlde0ub7Al0D911rOGP2Q5eLlh8hXOGNtOuc1XoO8U9e14Z7QJN
ma69qUDRBr2mXntn+KW2pNj164Vqh0RIVBnGtReEsbWlTtO6NsNINbZqa0PxK2bm3aZt5w7mN3mT
+TjMW91Cilj2ar0+wv5QoWU1NfvGLdsdxdkvWitYPqo+a07ywMf7fhYb1BjP4/Gjh3QLQ8pjSeSl
W9lsSqHHHVrpqhh97z4zdffkze0y7QWLWg3Z2yIkubmpgnC+GqWfPARF/M2JLG0vW3KEraAj2WXD
Jhbjb65xSiwKrR62L+Iyt0Orq896ng53cri0N3OkHNyQAjyQ4Ly3xAA/zr1VVftwcoiJtYyHzyKy
inMG3fjhdjG/aFG/VoqHhA35b5cZEl6qJhLRa+l7u5ijJ3vLbcrjzd4FSnaHCsMneeXb3FGuu0sC
Y9p1DufJR/mPmHbSXQ9KZHbH0AvhaSnB2f9tTtPQaheyrZfq7dT6f5Sd13LjSJumrwgR8OYUIGhF
irKl6hNEVXU1vEt4XP0+SPX86umYnY09QSANIAok0nzfa0il1ZsNH5Jq5U4FYPHweSq79g1mqEnf
eZ8t/8vtsPsA9BWTWtj+5LLdx44HdkWybC6KG8SVB+snc1mb5euHN2keQqz8ymXRxguAfVNSXyGG
xO8CuJys11A2ObVCZRk7LeuH1vXQNDt3uCbNwLtBNEDW56U3n9YExPfnzVE/IkeSTj4xEBa0YLQf
5KHpM+9BbAdZ7HsL3GUE8UvWTZjJkGHYyipyFESmMueaOb1zzYtuN3jGemESNomNbQ125IwhgS/m
lbxinS07yhYNcLTsnWzXftXLMy9CPFteJouf14rYOkMOmQvWRnjzLbryAKShcM0SdheHxUyr67Qd
5JmsS0kYYeWkAlP/7w0JU/I/LsvQ713Upsam8b/Vy5vIS0mTR3ucrUAJ/9/+mLxWE95PAohbZI7Q
bzGhEqdu8G/JrPvi3n0S8grb9U52rIZCkvm++kxGjHoe2oUHnHQ36VErfVF0gQgPBmCHCUHi9zTK
n/BUKn+tuDHws+j/2cNL+v9Hj0jZ1EDXHtUITy8fvKEneIWHzIOOCKhpZObpq8opMrvzv8pfVwg9
H45I/Fzd7Say/rOzs6gOJoStitLe0N+XhhnaNFVijcROPNJ9wjnWEAn9drH6+2dlU4HX1gEByrp6
a+gE8FH22OpO3uazQXMc3wb9Gn4xMWekkIOiiIbgq+6TwinL/+Z5/psb+o922b/r0Nz41+3+fSNZ
/t9ZoZI+KkmivHVM7PISt8KSFDnylDgACh3Y0wGYh1qwaCWZnbpVLy363qqRUJQtQ9Tpwy5GXM23
+Jb3stIWtkFYZEFVPhep3xhT99ymOAhACHZOm/fUczmJHEnPD9kma1oPa2eHyCN6nPSXdbaFTRnO
tht4xhLPCNiXz/Vnk2wvUP441ri1ff4NWYeOI3qzTtId9dqdjlqpgoEpywL05lRcO2Ifx2RYvrVR
rU38dl2OskX2AafcBxghGDtt6y0bnHrQ9vVoLCSlsR+u8bbsXqMyK0OrVW0eU/yCjtD8XSvzzfKw
7MlDt2I/FzEAiapbzkub2wcWjvEdyQUBFdbU3nO2zv5UmsufRgYByLOm2C8Q4HBmwwOzZGp416TD
qxKRxMMoprhNjlqc1CLPTsq27lLrtg7RQJxfmw5WUWo7yU/NzU+fd0KFgOBK1P85YuEL3r26RYgk
1jivXQxLJ4/rLPhOfJXlmTx0aVcfzc64mW0cX+3/HAitxddmZlgrU1c/qG6Hijw9vur/1XfFYH7D
tv2P9/i6NMnd8dyXeijv/VUvz77q1sZFFdx9+ar56vpVJz9Mvl51xd0cA/mwspdbAeht7Qrt3tjq
rm7iIdjqYGMxo9MTQrWud2v55Dm99aLUvfvaVPq9cZb8USWR+toN2uqvTl9cxqn0XtcI0V7iLg7P
gFazm+y9wfI/1LeityzeaVWA4Mg7ZaPQrl6S/JCNlpOkzxGvC2vuB5FbzanEWxvpYXmM0hLFy3wE
yyDL8rTkR3QG0dpfrHn23srI+YOXckI5jJI+aC9lpU6Pn6XEJLDlzvfPku0g8V+rT7LkoXqr2wVy
/YbzTdXrNSynfn2UBx0gbFhFhgpEgbqqNf9uECAqEc1x3bBXrcH2C9mCfqwfw14/ft2hzTOgZ3Fy
qJAOePiqH6bGCysD9KU34T0G/tAMe1hV9x7Qzd2skfRckP1A+KgBWrIdDKIi17IkURWxG2FVSh3G
WgdDrEiDbSXZN0tN3Rd2mh/tIRvvm/N7pswParpMu5LI1k+EZFvN/imGftjhb4ikh9I4t2UkrSYb
WoTuc6NTv4+TZZBA7n97peIepHkwDvZIAf7jVFqKk9bt1iCLdXSrNLsJ2aBEp4100OfFcLct0bzC
oavJmFWQwSqzeS1Z4BxEZ/c72Vo6s3UVU/lOMBqPqgFiqDukHWJrZGenNMG/z5ngu8VeeahHNFv8
aqjUcwcN/POQV9M/iz+V1cafBF38C1Gh+CLPorVO/lGUDf+qw5AuvjRuldW+vERb+5CxxToK8lBz
kpDxWErYxokqLmOcZk+aJUakVbv2Zzfarx7aoq/5MJswFE2M05ox+oZuFmGBRvxs13IArLX0Nxgq
xnUm2xlg2VI9zmmidocYpcGwAuV1t6cJK64OqSCz06O7vh3YNbW3yTB3bUa4PwQDyyK9m26yUXZj
iv5N+Do7y3vIA1okgMDjPWkqcGm4+L2Ltd3HprH8YTTNFA4k0k+zM2AUNYIIjzYCSWZk6a1ukziA
zmoTiaD41ZBsxdLsgT4ZC9CL/1yhwFC5KgA3nbaCCoLd0IcRR/jAJcK5QCNtvk3DT3urRjPEPg1b
cJAsQeuDYI6PGr5jDy7uqw8NJK8HXG3NcIphvMgGWSdbLY1tri/LwGFbjJqgK5Sr8+j1IMRdx0x/
qkvx3OG4/doA7Tp2KxJVRVspH2h3BLIDfKV8N7S5+SCvjCqgOvHABKGo1XOpqeR3P7E2Xm8VzHa5
8Zghd/9IRHLax6VS/qNOtoosaYMtnLFfsH7Pw5yd0YizBz9MrpUHSxT6zatfZcGoGSD8EtDfaa6d
Px2xDAjWFuiFmL1b7r6uarfrY6MZ/W6J8LL8z0eJwD7gyYIHlyQUQsMBrdkl70vT549jg2wBCX3z
myLW5eC0nRPKbm5EigA1OubdrfX/+yrkU9q3Yeh8xdDHO1qi4x02wniHxHXyyCQ9fNUPaUWieF1d
toN0kw24zSFY4OgneZGs5/9djks/bSEux3iEekGEfXLtb6qlfpRFbf6VeQdIrc5vBWcboCFu8+50
Ct4xHvg6HIehLFbueASZZTxaTff31TzRD9DDfxnx8JvbxVe40Nnku9up05bJNbGEi5h6kSMsSt1X
Qz/OjygjqhvvHDBw514lcUyywrJRP8Rq6l5lSdZvVbKXt2Ls95n41St8dCXNo1n06EkpnyUBRB7W
jRSCIfDfpBDgokQEonY5tNk6vibugMtUvzxaazm+DmTdAxck4Ek2poi87tcEbpZsVZ1ivpSVsSUt
uFSUQ/K8gOOSjbIKpgVQW3N5lCXsehyEPh4itjcVkrVTeS42w6URQOkOZTdiEVsR8RXyP9sZfG8e
mSzPW5+uVXq8BczKVx13xjtaW15cF+0BXdHdPUve9UVRIX663vy2bCVZper6e9XWxVX27/jJHqB5
MetsPfCgUp/GxCSAz808yBRC34EU04Nk1tObDdlqKmdGn6Z4WlSb1aOZXslLqTs+0PS0WmhEIp/B
uPk0i7EBXImN1lIuEO6V8QO49UeMCNk9P9sMNk8OnLRiWci2FqVzgGEO8wft4b1ZF4AEGgTXbRth
bdKTR9KxJ4wH0ycvYnBH4G76wyXQbfbqAskPo76arexNnikWcKO20bW9bvO1ZtCTA2E01a4grU/8
iVmaUCyRM6bkSY3qYOoic+fWOlHcfEOSH535afG2FZEHjTjm7/u4N9dnQxdr8KanET7NWXHm/Z9x
D8p/bRTX5wbLgRNCDPjBxj+SLPYOUap56Llh9Ymr0oFZMuVXtL5Z6VIc7A3wgP/1KRMN/6uHk0Z6
A95u+UvZJPemNbx9Mtz1PAJ93mqvg6H9gV6l66sgwnbmEBHtVBxfIC+K9QPAH9Rrg3Hi7SFKUCW7
te/w/GsG9e55eCWq5AnxkkcQDnRNHwJ6dpRzA/FzR6YDEeGBeVktsssMbNHH5Pc6EI5HFS/9M7cq
DcAg1spxrbV71DFKHw1l34J1GOhNCtAp/a7Zw/qjb4dDZKWnbrUejUaoFw8lM5/JaQy9dDMXT5e/
ouGHqMo0YO/7O5s1nkX3HaOaQ+ZV38YSMIneDHtjQV0WtJo/CXwWdeVbXOWBJVqmlba/ijoxfxTV
h93ke4MnU3mCvIzT/VZZJuws8x02QHsGcszuRKSqb2YjIQNFmQJ9rTDZc6w/9FRfAXyzpvQwvQzo
8B12ZNhUTLBLOXantslvqQ2yeo3J21l5txdI2B9Ai/5Qpqp6HaK/EG4nkCi6N4XoKOuE9dbMBJDK
NIYFPRdMHhhbqxreFGrCf7JiJogazAJEcvpdZLG4IRqwGS69DuOovRnOeQRBGShR8qrBC9nVkDMR
ubC3iKd5qkV1M/Gcq9HEeF7z8jahYBRqUGTCNefLINE7HlDXFNh0nry2Dx29MU9RjfuUbU5Pg5YK
Fp99e0jtpPHHcbgD/diZYplAIZtnDfMhX4WxD9JueHHWmoTlgnsYwgzinGQTChhgc1XE6pC7wbJl
UI/TBMesNnE5McF1YbxFtj913uK6IU3UD+65HHFsxRX+5jpr++yYYTK09qEf0rOHqWFgg4BMKtc+
4hSl70yGOB/dM+3MttwNpgFOeRuhewRjzcQZARSHeobD3Z1ZRaR62C4tGmC5PQuUPjht4b0V/j/a
Vl2loqrt8QBa81Q3BLpAR9JV3gXhV5o/bxAj9Z8hMlDO64RkdFqdJ2HiSd+b825G9OiceKm+twb1
UdWb9gyQfOUNS13xWLA/3nWQog+DvvxmErOhyazeU4dEdaCwMvCZ/eIzgvr4A+DW2zihmxTun8/V
PHzPXDZwi4NhfKX/hGT+guixr5PTO8XGkIZONv5qOr6exFvvjWmnZ7VBJo4MfF0VAbBZ71EUKIT2
7h70a/JapTjWFQNAZDH8Lp2cEEYPBShVmiZcldR9HEV0Kld3y/n7SbSkeD8Nb5UFhz5rmu99hfec
E3V8eaUG5iEar6qdjKTwSVRrXf3SpeMfsTD7fWGl9iG3Sag0E268o6gCPm+OGSD2DCkPpGxKz9dL
a7y2NQ9LK5LXciKvr7dsXaLkkGflfiWgfLST7gF/TLFHiPttatQgyaLyvLok14rYw4xFz/dYkD6I
RrzgfNWFqjbem0j7SHWHUE0nLir7jWBYxzGEuWidFV3BUUHLzVORqNNO9O1fiVbXvgn5WhV/6Ui9
+rOZzUHbYXIRxU99ZWjHrDyLeLB2ovVrp3tRi+S9NdUUnYuZra9b3lLHRvXbmJBEisGmCq886RqL
hNzNP3qBi/mQu0vgdA8NOsuuvdh+4lW675SNu69J99wGIIsi7vpbhZf4ZS2bfTSzhoJ3o/qe0g1v
xPSxoRutDxxzYWQRcnpMVKzsiqAnQn+uleU3cv06Mt7fral8zi1jOlVknvw0IV3M5IzxjgWcr0aL
MiAMjYpoxe/byVu/Lcr2kk09Y7A7Y+MS2bo/KPO0MwrtvSiaGewq4lfYDe3wcCz8KYecmkzZRR7G
xMowpCguRSngHUEnBMY7vrg5BAsiS+g4YOLSi78yw3q3puWX0HtyYKmJx7J5wUHYR+4DgQIbDSUj
Et9wNWWbVhWv2BdZt5npHsG9QhybuCvvmAodXCUdnhIM182hLMKSRR2ukma186wM4WdtAktbonyt
dWXY6olxbmo3P4rSjR+yhCwb7qrpZfVK6xSxUjsnaa6ds8mAoZlW6wWz+OlYzTi1Aw03DkjkL9cx
LWMWs9BagcdgXjtNOpDqTgsxlHbuZR+nYYzg8QCtx0xskqnLYD17DUviqjWqYwpSPNhQkEGfq+TN
TdDnVpJYr7bhTcGEWvlb1x1HxU6Dqsrct56kfSAca3gXWar48PKTb8YyYvMBov7bilcdRL+x/lBa
cqJe3s+nxjKtHZRX/DYYLj9mC6ZPCq/lA1oxpjEd2AdwqigyDKgbMYENfg9V62O28fpJ80T9qFNr
8C3iIh+xVYJvrtcJSytg903ejh+aF+FxAkrqw7M6YourKz7imiFijor2AwrZ7GujKe6xYpzxyNJv
CN17BCScaCeLWbLqN7yRFJjZH2ufY4WCVw2Y7rjft+bMJGua59RmTxzF5oi5bTrdOv7Xy+yKPYAz
9spMQLvGK6FaFo51Za1NRMm7K6tQXvucRzaZwWjzKZsoy4Mhnye/UbQc4TFccFZsZKBnCWC/cccv
ZDa1wAYyvldVpdvHfffDHQtSzB3SLK2KvI+6LjgUxz2SVtgwtoRI/VEzisfWmhx/SXIjzAkB45I7
HvQ6955mZr/92twwbV+OQ5dFt5X/RcnsBzCLb0UaJXcCqTjcsIlguaGoj1o8CF779W6bCxM2/uEB
gQTQdcm2qI7YyapjNgSQGfq94VpBPKBGZ6pG/mhPQ33yVs09a+lqYC24/lEP9b4X9XrAnJEVReO9
Aw7eDWLKIL7w/kcriN+ldRP+FRtsiDtBGgGtjU5RlKexHxUEWvFFWBjyIWNlGZShJIKyggPA3Vby
m74N3XFB4MouB7HJxOyURlhM3AnEBwICQTVEVjB4peOrZU0ikumhRzn0eWo8gupWue8Go/GnmqBG
7cXuLq9jvKfJLIdd2tg7ZMLHs2HZ9jVLtIwfHYbtGfZLB81kQK1YQiM8kT1URgtI13hYlN4KRwvd
S7gdLUq1jsUne1TGuT1qS35LlC669LyqvhM3v0xnHQKLLOMRv68HxNIJIS+OFuJvUR/wFS2wP3vr
bK29x8us+0TU/mD0JsM8JcsZAYRxGZFK7WLlEf+44Tbbs+JXpOuvXYL6ro5vw4Be/BlPFuiwhHny
XtyJdgNuGAD+1AJXJmxUo4OjaXhEosbkN9DfVS2/QW/c85OYb31HtjEHlXiOI7cKytK9FiqrwBgD
zdFVH00COqFhL9hF9rhiefVbktjOQ9Urv8XMFzVbmnE1m7YKuyX/szPA7wh0+3b5cK8HkT0U44Tn
W7Y4GBVMjz3zPpatTCuqXZ5L1cRIDiX/XTLClB6iCMPbptwljvLbnM3pgvKbcZgbPMyG2Qo6nLP9
odHLs5KMUEANAqMLhs3uMmLx7tbtgzlpN1WwpTKAihimGehKlgGWZUWWlPZFzHivo2IvfE2M3QGS
bZjOqEi4bYJ5q1V0QCub176rnxSkFwJ3IO2Iz+l3LSmwiBeayRtW8PJ5aBYNmLAq6LS4cXuzt5jo
gMJbOG34Jajzy05l99F4aXKGo4TJHBrpXWeAlWNZsOOlQOBxYVRe5znZ2YP3vYjwuOqdkVhHv5/m
QlzmzkYVpJ/x2IXuwgC7L9z43UFoJ5w9vQmypAjXObbZDI88IPwc9jYGBWHiFO91Oc+7lpBZWAgQ
5UUKmrBW4tta6s1DNadr2EVMUaVtGhjLesVeyUYn6MusD5IoPRCDK875Wp1sVbcvrPGxN7H6o5ll
d0PTlEPDi+RHy70AwDGVWfLUsZ+NLRLNSBYy58Mr6duOHasqdFb67OwaI54PZWNruwyAjZ+4gWNl
OJ/PFssbPHlLEJI7y8mfUi+5IPYpwt7rY/LWpbrHRsI6ro7qwfhtEd3EtMTXx7zcD5YeroNd71My
z36s8OSiRQ07B9NZ6MoFrmMWI0mUxGGf9d+13EYrcuimFw3LvrSEfdPqeuKrnhcFvWETe8Llflfo
4oWvyt1svH4Q/iwQ1Wt28WLsnAKMTExQDrS+I8KpENlu1rEPMNI5eU+Jz8BzDRSwgYDaexGMLCn2
rZVCGkcJAnR43T+3BRQug0SgR85fzCDoi9lcNt/1C+bQ2FDn609kFqZLkhVPStSuwYit7DXpjO+2
SR5+xc4yG/LkhM6Y6ZsKcK6abEbjXBx2mVBPL6OBq+RKOLxtNZVxL4I6F4FTyrtzr1eAvObCB7rf
+hH2ngdVYc8ytpb4PFgrKAizLscdGgJPkZeveziac4CVS8lCVmGnPuNITNyyPWnZNJznKRnP8uzr
ENvmgG8x0Ck4NczUDuF28O2HpSrcA19uczYKtTnbxLv2/YqXCTbV56RlYshKNm0evKRA3s3tSQYM
xXxoSTCarncheuH6hPpvieaJc95W78ItCaBU5iSOK8aeIRP1H7pbLGfERhBzNYYqHNE79Wtbw0TX
siqfh2CeRqUYCS8c5mWtzswiFZugOQqtoX63U1ABPe4F3J9QS2ehAGTWgZLWCJkubnSWB5avrEPT
/GYRdt9HiirO64A0K7Z/B8FweBZqDnYxZVnqt6J+Reb+V9dXw+ezkmfyMaWrpbFSiVbXJ/CYHCIN
VzO5z5BnmLFVzKQm68plJ5pq5kNzsOdoOtvxG6SmhoEu1IbaYHdBVtZzsnejiist6NQ2P/X9SsJ9
3eFH9aQpXhZWM/8YyTdLazYlCFbwXRdFAYPU9gHax7HubrnCcJFktOdLVPqYzSPmVLTHCeHiIKoi
18/S09TDS1RYrAGDnY2z/ASIeZAXdtY30nYYjGsYfAbyFDG0hu1vZKD+D4gSqRDo36915bG1mkzi
NZtjOkAH/ZzAMQ8aBx5b+9Ndi5/EXVyebDTzy9Utl93x5oqO7x3q6slJfleNPtdnsR1kUR5MxDz4
mW9f5f/UHDUYpHz1Rj6+2y+Y9rggobVmCtrR/s7mZAg6s9Dt0FZMBEaq/Ii7h0dShw5x05/X2s18
fFB84QnwmYmDWfh2GEH87Zc/kyg7kQGcNaV/QBQ6PRVKmfr249Cgazak41MVNQ8548C5KjGCL5ry
x1IiCKgYneuXw6CcV/2xKz10KVfFDZ1cKD7AaNIJcbY+R21ZMXZjWahN8ZNDViwqX1JnfBOqaxzG
LUygWlZ5nmPPn4XQL4u27qDwe5PzMgjeYW90wUuW9asnaZAOIcQYIuU4nZTaznl13AW/oRRRGkfp
WDURZ/QQb2jH4ozqk3pEjJRlFWSsC4/mhBaMYvkrWWdfmQFp4fPr515svsyWXzVNfsbI70++bCdY
AK2ezKnCGVPP+l1Kikyfeu82JatxIKjcwBoLMrYQO0t09aNaQmoc2UZhX4gy01DE9aOVkXGuaxTn
hwrLxQYbeRUQ2linkW/MCV6zHanjNf8A9S8uUZWZGE8S5++UtX3IEc4wtFp5bxhm984s3FPRw93w
FHbKq7X2v+Y8OThrfxgBy7w4TlIfeAWqY0Qc/b2uMCCrMuXHEJlNgHD8CGI0KW6Kyr6n88awKdLk
R4wbC5GkoHZm8/sYJ092lDq/y4R4GvOCXin2YxGxfKnirPWFuhxbs7N/Epl3iQUwRjlqPxwJljyT
GoTjMrQQrYiW7Oq4y0+6Qk7TKc31OETeelhJHexAaRq7Vem7kOXjrm6m7KC2W7zDIyJVEWntk8G+
AfQ/Km0yPqML+GRkdfo9wukHJjjJBP0lb9R6I6+koWrY63M3qd/7Tvuopr69RCOESbL95GHqEspz
5qEDNFW7OIf5m2R5Cbk1Xxikwn4pi0tbNtPF2qJ3C1DfyRDt0RuF8qZuXpGeQUgVxt4uGrBMjbMY
NGf8M+nd9WoKjCcMFcH8ZVSn0B1KkI1Wne4LMbvfBfFr4blg67touRD4jHeFiZzSSAb5aCxEqCs2
VJ03GYGTO9ojOwDjJJq0O3Rwz15Ss4f1Tib8t1CPpuVlf4qFHwwhFuPJqwsM7vPSPHqIxj4ZeGQF
vZJUv4rmN7ICKTlS3ElWYXsvoI1Rck8dCMPtiqPsmq+PhBj+XPT+tC5J/zJ1vfs0IGyRVuCZl5Fp
oUgFw5HMfxd82LPMeefk0gr/q/zZLHvKSlmWB9n96+qvuv/xFrLZXiM5zkd6qZzQN0StVEmJXn2e
1pPGInoryzM534ypSidZ/sfpV/tXd1knD/+qk/eRdYvWVztDbfC6G0nO+0CCGybV7VR1WMIQTv2v
WmM0WRBs7YUCZDfUt3ZZ/rz085gspAEVS9nHedKe5aHZptnJxJjAl2UT89O/y0risYocceVa9PjZ
0lReB7c0AkBE8bOsa0qb0T0zp4OskwcVbrqaTtHDZ1Vp5/eYYezron7yvJOpA/P5uqjqVkF+hw3/
P+oy3AE1bVRPX3XsOBFmto3H2iy0MMUe5mA1MeYkSmvd1MZUbxFWF0x9c/9DuNp7CRD5RVeV+bxG
SRnaVWI/1cvK9ilefGRA6+8piItDZjT5kcQIrGXYiVOh7TTdG3ejKIilRNXVrsfuwcyKg8scexH2
zBJpzYsTzLFDzpb/UgmnOyDu8laJwtnUIdVQYdvFsBLb16mfM1b46jWf8RfuqvLiTaw9WzY3R1BU
a2h4mu0vSol+XL3+SBwjDnjQ3gsB/SvuoOp39NaqXTLZVaiu2p1088AWc2gCu85nzDTa6mCKmkyP
iiCTpkOUY+m9y8dRfcPcDsBon29sCiJJRWmBhzdj4yNr/jS6oWOnDKBxiDH6ncxmV8Kdey5SRAqa
uf5JLB8R2q1KxPpw8wpMvLaSPEAUjvcd1O+d7C/r+kF/86xRPMjSmNYrGab52veLB06tT3Z1mU/P
VRJV0GDTKVTQJnyWdWnNYhdw1E2WvKFtL2lb/kaG5u8O62w5yGGMYFC2e8hDqf+VTlbyJG/jNYgg
qpig+F8dxqHZlveiOMk6/B7Th16Jbh7OIfWCziDs3bu2lpgtiXzZO268hScYtmVdbKVPZUUGVVZZ
9bji+1v/kuO6rEqndQnURtMPspgtXf28EBX/vEOV7xUdoJKE1UqQK3DQe9ZkzjHrGF+RbPkv0O1n
lw45VFOLvn3V/7sfIf4KOKSh7+X9vjqOWvoyk41jZ4M6NwpO9RXJQPNkzJt+TovThKyTh7FWaxzP
OcSZgtWHvqyb5hPUnP80fHXW8tU5Nrp6/6qSZziH1devOjcrf6tYKPqVSHG0F112rXVSxsmc/n32
VWcrPSAC4Z1lD4UM02e3Km6Lo6IDhsHIcSJObUabekv/FhMICiPWDHtZ1JDp3LMngXftWN1bgss6
IJ8tVrh1TqekPGZJAqh6K07J0JzmFJwJUk3svRL7zfAK8G0YunwWTZLqR70Dud9Pg/02V2I6IgDf
7mTnYu7yYy+aZRebcOXH3nbOkWBRYudE51RFSxBJK+xXZ6zYgnnJuyxZpZa/bHkCWUrdyH5FrRuV
pL58klX1ELOaKJv1QRZBTJlBPlvfW3QedvqMCq+VImurDKkSWp7nvmosjY5qxaJOFmukXtBfY5Ej
OxsMF3cYDBfZGIHoeP2m87Meg2kxeK+a5q5uN817lru951UPsmPr4ZETLQN2kng5+7IO884oTDpU
qDz2917ajJBomOJmObHJucnVcYf9TONg7agsgWHr69Epuj0KqwXYzzg9VKiFvMbTU9OIcu8pbb4v
pk33crJfCBJYJH+1IaxBZb0p+Uh0qlC/oQXK7L5U5ZulzQvrfEY5z7EL1uKGc1lT6M7OVhyVmWSL
F723xVC8ARGun7zBPMhS20zi1TFOjI5paK/twQEVdHZ03YO+lWvHuYqSt24mklW0pKSg0ehHrYqd
ICEnsEX5nGAE6RKmhTnsCWNtsTGX5Xz5sgxGFZh6GR89fWdvLFRbHcWTPOjF0TCVR1zdvw26ku5j
t10e+dDIcNQz8eqCvYtiQIvMSB4Hsd1ANdTREEQ1q/7RV+M9ilr1NYtRmgRx4wvTi15K4lp5y1pd
VVqez6KBLtoO8izZ1hh2bV7jKi4+q7Q5wvHdGJ+zrvjV2K5x7AwDqjhGff7CEvdStuUHa+/ul2sm
t3Eutd8C/Ybc6yw2S494U/osyLHsnPoeuISFLruO+lS84a+TSvixq1lvZtadUoC8v7QSYTjlXniW
9azb9UVoarWvNeK0lZJVIQCWhqR3+o1FX3sYXYgMSe8lfgSz626ONcZ0qZ3+EskPNV7tg9dpGzq/
cneLSoywQrMdyxOXoK0KMhbvXAwEpup1GrKNXVgkZ1nEReBK6kV7gHlv36NhIQ81TC1cDWO+p8Lc
+GVZtwcVnB27Fo0QS6mOxphXQVbY4kjQT4TmRitnZ248s/Tnz6/kIElQ7ABBhZlCop+kFiZTep8S
vLF9U3+alP45XhmBDIbafRzp9XXKKlBfita8Yc7cPYqyerLYrb2Nq6s99Z2+l21In3qXAUMWf7b/
HBic38zE8V4QQfZtW7feRstYXlYl8mXbjBAcsWY1kCUVvcXndiRyv12HH8P6XOlVKEs4tTbPnZfv
k6ix0EdvlSfi+wfZNniW+uSghf9Zasz2qZ/Wk6nmKrIW+jFvi/VWbodenfB46HXCNZSaoRv3o6vY
aBnp9m3WNYc971L6RHTQDJCVxtaSWcwxy1JeSl3YN3XSaI2Wfg3NFAuNz7JskgcSmGZXjzdZ+LxV
2XYWSdWaMCrWusdpLAlLdkmNU6klEghDKIfJYr39AZIANldvsGeyFsCJKM69Tu/VVdfTkCyvn0XZ
oolmPKdWfiuL8cOss/pUEvG6jWP79wEFTCdscrsN/tUwqd581fkoX317w9EMv5u11gdAjrTIdpe0
Jxg069n/Yey8miNFujD9i4jAm9vyVSp5tXq6b4i2eO/59ftwar6hQzuzsTcEmSSUBEmSec5rEAzA
euDRSNzxEPaQKbVUDR55kyAJ2P08XSPgVVIn7dypDB6liEfdE4w7ogzL+Wv9XDXIF9W2gi5jUDOV
8zE5nvwQximbPG5zAMZQLIe0JIm81EUmoydCQAFwDrt9y6z8U+lX4YOUPG/yF2hlzmKXg0MbK0dl
sGMW0nn3ptq5fm+XzmcQIy2gF1pUwFJZHL9KIazJMWV1Ml+lqLVAOSDjpUcpllMen/3BAzm8nImM
Z/Y4D9Hth6XKtqZtVKfBi5SsbCDEOqCJIsVoiMe9bS6B6OX00LbKC1wMeyPFVHespxoKrpTk72sD
/ZTaWf0kf3u24LxGK1bO0qJagEWTrpV7KZahOtM18+p2Nc/OkEGKEYJafkquFvn9U1oS4iWxTGrN
0nIV2/WmvtgkCwgkTxVjtVk0J9UmMxTYWvrJGRmj4yBwvgEgvqvZC2GYPBmNNf8mbvE+EQn9UnbQ
RUjKh685um4bTDmKTc965QEER3oqC9u/tMYcIm6uRCfykPmpQMTzUc/i9xR5tp+YwaDQHo7vjlv+
zLPC3hRmMl40LCQf3Rj0DbGf6OeZRHxDBJ+FgRa48UM65jFInCC4I0V6jMf5zZ5zY4McJ/CNMrXv
27kr5k1WaXRv3tQ+zR5lo9h2+kg01ABQ9c1B4XHbJzDQ3QGTNQKaPYAroOdw6FQ0NjtYLF473gGW
n891U30vm1TBFieb3qyuotuNT5pf6+/2HP7IZxcV/eS+n0r/ENrhr6rLkscojtCtTR3lAE1ffS+t
WGPS2h40V7c/hfaRlFj62Zjn4WAoi3Ghkt4FiveD6bp6MevolxkV37sxNEnvVM5JAzFKls3dxyVC
Y2MdpygwQX7wQiP5OpAkSifLBYpUkax0eLGTavR2ekh6qQII8FIURyLyMSm/8DC1efyatqgTkyXQ
Pldz4J0sj8wnwPd0X4XIY5oOYKUBLHzT9P7V+urC+n4Ycu3FUJsLRPRqQxYqOKgFETELuUsCLyPx
XpW5ee0Yj+P4VW+ZJD0Xre2epqxD/nAEoFxviTMqJ00hrwanqTrAndeRB/GNyw+gHupDSgRsh76S
vcvtfGOgVnnm84jEph18qTK3fp11PtpU6Y8OiXvA3U5IxJSNYo7hdfTiH1OOTfo4oJ07z+XvGRpM
2ere16ALmq3Vh+0zyVvtaOEaeQmsnKh8VLq7IFeNd5Cf3zFJKn+bqGCSC/oVdR0GU87io1aUiEMM
bbdREanDeSUYXtRCi54qUCpSkk1ltdoB4jzBsaWFbPxSB+kyenc+ZJUXZFQ0YH/xCWzEPrYHJjya
qb5OpFb3nk6uW4oWQooPWezdS6kHXfg6GJCxR7u/SpUB++DoRHa1a9xEe/V6owXlCYBoKUmVZlgI
vrVpcpETlq/P2eDLzNwlOhWav6h9lt3r5ANpNaPyWUpFpgX71PXzgxRHVjbkq9uLlDxd614jJQUh
4PTTrU6fPO3ce7kNkperyYZJyYFXI3uSEwJXmfZJlaigEWjBrDp+6nSyD8vVlGUzDgT+FEgDZ2lB
qHu4+AUqUOslAze9IL6a3P7mLBqKbeRNr1NMuGOyNP218R205erwkmYhX7qijX/brY2uNHOnFye0
X9LhZ+nNxhsxze1kWOML3wnjrRzLH2GC0IQcI0SrbhGn9E4gRs03W2vBc/W4tkvb3NCDS4Unw1aO
DiqZHrWJLOzln/jel4Bh6inDX4EZBFS06EU2iKMUe+xai33yT50+RdkmqDzEu209epmCEZSX76H9
bR7TMDJe3aIzXpNZYdAH03KWYqx43VmbgYdIE22wjVc+YJOTRbf2eUMaeUSl9WQvp1dBfQDu7iOI
DretUjrnRTZJ3DDaNcN4doLYeWnRRn8YYwWauQ4ArTAD2NHZTJxnOYOIYPiMlhxrGr/Nt6B+mz03
aNwDbP77enX3u8gUfw+zH2CUPikvcOn0g6I13a0oda1Z72qN75mU1KApjnMFwO5W1H3OmrOjD3Dj
UapGYyad18XqFme04FXqptm/aDkvhpTqVulPrVUXtOBHZdPb02MJOOT+VgUL8jww/98YTh49OS6v
eYt2lj3hCEhul0yxMQQvsvHU8KgWxvwgpdF3mwccIo6FnkbJdm6WKHBdORs5WkR85VNLJ3TWJPFh
rTO85Jenqnz0+rJ51vBB3vxyuoM1NuqLbOhHKHj0ZKvXOt8cPtWROl5R9FFf+sCPr7Vm/7U2SFin
oLzRNMe1zt0R9h9vF236AcEKZIS21mhPVz2Kn9rRyx74BmZ4YmWXHhLERUqYY9rqRna9NHzRWrM9
/1Enp1lN8b1u/WCnlfjTIwntPMvGrYkSOhACYKhTV6oKIF1yMfWwS+CovtaxX776SUl4zYujo9Rl
UU6sMgZiHuZFuZ0qHzefKPPP0tg03K9BgUqxYQL/KVW73acMs/ugi+rXei5fWgKF9+i91q9Fgsit
GSr+VoUOitfDcOd0Zs8N4GAIfGpHIhWklGbXr+pUx49N7J7loFRprqERvG+8szYN5cNkjnd2HfY8
z8H41JhDefHGugMVNAXZfR2U+7zcK+pQ7prGqXeaFcwAj/zmYCqGc98nUDTiHj/6zFT3ll19bgy/
gA/fX/2yv7f6AMX2kJwUvITvfhcfrBDBg8RipVMwA8BwvTqNEYY9bg6CrT6rfQBzQgnBdKu9vmuZ
g2wbZh+597WJ9WwzgxLe4hUCkdTnay7ZPvAxsOtNMOiqMlxATHzSaic6BnwQCHCrQNIBKfe9fqfO
aM21mmKQXICd5CrHdNTfWXcx2IBe2JWG+pB16XlSHOVadSX02H5wz1kPAc4wPsXNELP8c1kng/bM
+tB9nTNLQ7VduRDvaAkmGsUmy6cWztRGHY0OTRqi9dCJmp1X9pguz3wjWQzfq/2zFjbe0yLCN0Fi
sKfKhPcYGFezidWDMiAXXETvaLq+kRHaRa1WHgq7de/6zJhqAgHsrptpQAHeNqo7RMs+g7AYz77a
9ocSj9cNSA3/oc9/cpnwgtyKsUH3edg6pkHmtlC0a8ZcNbNG9dlIufJQZfOdheBsEAISyZR5X+Cu
OkBAPTXaUF/qzq/3qukOu8Zxgmvq1vNObfXPwYh/AIipbh/g+VKpc/lsAf94rnTzkxJH1QnbvPaK
TCK4Er4p+7Rx2mtZFERJ9AH+1uxvg2rqrwAJTl2NIGNbJ9u8Lo9eNnrn3JgqHJ4ARNm9GW6MCG5E
3Xcnq1oQgUGn7c0BHywAwt+RavrGKJedTLLkW+5WvwUO121RZyOCR7+xGwW4XtK2dxpbdBKAa6El
wYq9M/jaGzZsG/V7legTvDqzvhsAGpyVJeBhNM8yo9aWaTVTFLpRRx4kDRFmyTE4O0dDq37Ss2+9
rTykKTxfxFG2afwMevn37BrVhfybypcwqdFcUy9TUWkvJgwPk25PuteuhwT8jVNtjTyMrl1eBZdg
ZIaRaby/U1hsoXfiL+gNS+8tM0JWTo8mhRN9mvAH2BsJMVS7qutjaE/f3cWAbHTxpyIU2IaEQm9g
hwaCW93bzjnoQxwhAsg0GrqcWlEvkZLPEAHy7RBHP5usxCQ2Mk98y/sExAryVvWBG/q7TrGIGQnD
k33AlKOtrCcCI/omBl22w3L0FYNbOGZuY/ASG8U5rBkHY8XE3a9vtmVHTKDOn9A0Va/9YrAr5rmO
OVmk6qF25JtQD/y92YHUCzWdFYridIy9VrMPksTdAso6REXwUyHzgBJDhKIQoYwfvTWU7y2y5ny0
T13u43viwmnSA3Ig6gg91WN6fB80AHnmZ1Yk7Za8Z1Wa2ECm2QY3gE9prIb8vGMtEOrdBLn4cfQI
sNd6N5EVDl4QVuHz2VYglHyUokuUpa4jyEvMiMBmEYwFMK7C4TFbgtdzGhxsb1GfrfqfgetnCJQZ
wBtdHeNgNKYAHvrHcHbQ24cwv+k0qEztrwHSYATsd99gYBnWtkPU2dmYeatuEZou9mrRgVDuFAxY
NFVBDBK9mCDwSSyU7utUTS9jaDdXQo14KXYTomhZ+wh7+YVIc7Ox0JM/e5MOClT3rbNjuxfF772L
kvjuxVpwOlXcfWtc71pGDLNmgzuomlbVaUZhqdVC3JgL91h13Ve8Dww4wXawV8pkuh/wKro6BI+L
hUAcpPpr6rh34B8mZtmLKZw+fB1ZtRPdCIAv4RioG52/aQpIFFlcEahoA5OsW2mdKrcqNlZit0eg
6wWgOM8CdMPH4ACZ+eLkJKX0As0tpGNfS6tzifIU2i6J42M5teaxryvvr9R7g8vUqa3/Y7brHZx3
vqXeApFRfkRGv82tLLjoYzBu9UptdqzUvVMP8OxogQMFd0JKSvFZvHUQ7h2rIOihmjtmgPfeaA1P
6YBGkUMJMRnMhM3gLc8U+27dVEPh3Io2M/+zXUMRq2frwfKZO3qDBY7RzQB6Vp538DHw3YYe6msa
Q9+WJfNGVwNeRd807uY6Jm3K7ONnmuv7PEimizoj34RQ1LMWB7+sxSEKqs4VEy3pjKzO+BAvm0U8
x8xH7aqadfs89HgOt/EyclPyyqB9riOmulWdHsvAwfYudXiMYMLOSsv6o+tTZh5W9J6kOjqHZvFk
GaN9GPOI9fey8d372evgobVavG+659RpkkvI8uCS+k60MwoIALCxozvLNp/1wIC94Y30KEzABhBX
xPfi/aDUz7PuE1wjBkP/R+BMy06CAbOXjDRUYWCJprV4XYHA/GejdOSLerRN8XzlVQ2R1PJLkBpj
5rWEWfBrcJA9XxIByqzvdf+iVBhuwZHo9okHxzroQWNNwTCx4vQ5l9DIFUHpMx21uGvM6WlxGofa
4du7EVWaLXaVI32OvF9v8rDM1AVo5oQpvJIO6clZA13kmcUdiIzTMMFIAa700Jnds9Li/5SbcbLT
uyqft4KZCy08tCzwZ3tnmHI4BbP7MKaaxlSwyx49UnOXuKneZ+BGn/DaAG1YfAuHKP2k5njBeO1P
t/Dp3BIlcJZQQT3rrHRSOpTjudq9bCY+YQCsPGXnS2s0wAMmlbJVAHv6IAWmOse0drlCMWtv+EPn
5ywuGbLHztnVVgw8hJQCILhi3hYopkVOYfNe2FuTIe9+0KD01gAFlA5gVdLwe0iO+PcxAdZTMofv
IVJwiI8ecF0sd44zQnBf8EYAtHfY7FUX9H9TBfWt+jfrmvauHbJjPdZ8JkEFJk7iH9UEklALj7Ou
z074pchL4zMS8ihyji96ElindFBeZoIAC70VN3dzMR6Iv6qdcYq9MSRbv/Pi2TuHkfUQk0rbpjqy
Sq2aI/xngBi371xTn65aGr+NKqvUsAqQUQyhDC8mTZWPrk3S8HtAgd5vChBBVncHm4Q3WK7SvglH
pNPvbnC0V2C7LtLYysRCwGSc1hZcfZ72za5Ibe8JFoDzqE5vMwi+JwMwgp0HzaGKk88lEwPkK7FQ
7EuSqVKcUz1jzldmADQVbI07N2T+ZKTAX6xdHnTGtiqL/gQ7onjrzLo5YfNpbaWoJ04D3ri2NmGj
NPdMl/l/2s7e6WXwc7KV6VjE6XyH8MdTPwP2Nl07eQyQcnkMGq0mM4wUptM76d6q7epYQgM3AtgZ
SoLEXMaftzA13AGpYCckyVjgwjuP2Z5V9KNBnINRfJdlj10IWOxbbr9hWtaeswUzUy64uhCExdl0
HqMFN1obk3oGGBEuSFLZTHr0riiGv4//qZJ6aZ4tr119KQPuq9dCp8MhPGUrQM9GBzmt1VWw8w+T
ajAxDN/iBqSA/zo2QXoIoPParQG3aBhfESpH3RDPu5uuhmCEBDeUmSwY3NhBybtp/8YadX4KSXL8
PrlNcAGXZc17Jqv8JbIrb7RVwSU7yW4yE0GChcW/N9QFaF+31VEQKpXjtEAKmcsCHOqBWwcNXg/+
JlG0JY5AbQAWa09W5Yuj5LtEDZzn6afZD6CYlxvXLFeUvRWfaOO1Pu8FqiiV45xN2UlaRk7LnUEW
Mfj7/Ha5iLTSQnXa2E6W7uSvTNCaJgGL8Nni6ncMGvUoCiOOt4XkPpzBcP7oluc3mpFzylGjlnSw
bBK5/7KLq3JASgvjOylmWXUMS0XHf2b5m3JwnwGuGyf5SfkzvOAxjKoBcZK+2ntl+VPOS8cAjvny
GG9PWCoFL5X7ZF2shTS61o2l3h2RWsGTCdDHDfsrvQHaLRnqcUrHvarX3wQPLJsBGHVXw68jnork
SFYNNmZElZMyxrvNXpLeN5xXqAZfe5iLe6/B6x4ZB6iNbdK8yrO3E/dxIO5zmGuDYd0aIvT2mLqT
3iouqcPyrw3RbFsfGthhHQh1E+zkccnTkL1Sc0nryq70AivUffLK3cYr+vyCr6MH+kx2lw1EBPqG
cqw0VlHoCyYzQARgzikrmnn/x66c7eBIARLZNfLLbXdOe9BQdnSS3xubhhh1s4vb5PM86he5c7e7
BLV0U1jptJN7LXclaQvW/62G+MpC5ZRnImfIntTduoOUZWOkOIY0XQhEE9HHoXuRB3/rmnJr1t4g
R2oin5sKDPtOboX8kXpfc3/aoNC3RNCZ5VrV93axDUHu8nZ/zdzpZ4BXxgFDeIte96pVeQvTNjzk
M0TnVp9e9GXokM92FtvOcQ5mkMDY8W1U6Jwo4TboCVlJXvxfP/zH3yC72F5BdtdD/dby9vRQk8lB
mhj6ToYA+b53yI2fbABZ40sKl/d2c29wij/emj9AFR/voEEar4hgTc7NwQhzbd7HbvhV6TJ1v95h
BsGL7rhQutfBRe2fMkwsD/K39H71mOKOfECjsZ+3TRZe20FXgHks49DyWsuZsvefdV5XzggHhMlO
ekIfpwemMCxdlo6gj0g7mXCs1+6zNLCrmQamvh2QYDtJDx47azhNucWypNrnzoDxkbuAK//zd+0i
PfshWGEvN4ArLICUte/N8b2rLwBGo7DrRd6G4W0ZlqUnSXGtK4j+LCOSpc/O3neqAcxK+uQECmOk
tJfN+rb+0UVvu3J8rrzh5DXmVnrC7RRsBY7Ke9uQIJCxkAV7c0Sh+7y+4WtfljopBksvVPv+0ADS
O4ZOdJBjpnR2abGe/7ELSlmemuzdzpHybffDcSl+qLt127Ky7b+HHmzlSPCn5jmAK7dJgccUKSC3
3gbhvHw4dA+iaaCzUJ30Az4U5OmZF8gTH2wdY1DnMZ/bZ4e5AevDq07EYlaLTQt1IgeUMtTdnbVg
VeexfM4HtzuY5sxUotHVnRoUxG56BGY2JHgPwiyY8sUu0pyHehdE5aOTVX88ePlV6Qe312ktS+Xa
Tda+Ik2KIW1PPfaD0hllUy/DtezpCfQlM4bzJHdfLlKAZ5zArNDteh9a/VbeEljt1MruH7WDa/yV
W4goybplwjV4D6nuiy1cipAb1sVKeiYODjUkXvANY6J/inrg7siY7OUey0Yee7xMTxDKZY08pd/z
Sb94sZEd1Hm8S8wSgTKvO8kgozFqt3B2S9Rzd2ER3L4ARvsTUn52lgvKk5c9Rvp2YcPY0fBzHrwn
7OXcG2bZT+xXH8+zQy49Yh0MVE11zpy3/n16O2q7foJ4v97FMnMYSZPlM5O5mbXzLehCQiqBF/AX
uGSDmbiH/Kg0IbcG5cRAF2XUrP1Nx0wmW+B1q+PkOucJYA753CP0SDSKI3ub4Rh2m13dVlGRFhTk
3HTtNgjDpX6ojcQ4yPXl7/LtaDy3+uNs5O1BNY1nearro5W9vOt+xMYUbcaiQOkfCvnfC7R14FDk
2y/l28SO5WmJIw3LBzD+ey2zc9j5bT7cI8hunoCmVRdh7QxRV13oC7/LMMtuz1eexDrGrA+GD/Qv
vMc35uTVOwuCNLIYjoHDScFL4DKC71AI3JfcMnky0q0DldijBTzYL/AN+WcwlwbriL4+yVuHXsb7
9SasR2VPmvy/L8VcbYS9dC/vk8wU5I+R4m0uvpZl71Y5R9h+MKFFmEEmukpnn1Q8FqWJ/OxtyiW7
OGzyqt12yWv/Dau/fSjl7/xjlnE7t8zdLbCAKwlB7DH40Mv8leQIoWt5TRbz+XkbTOZXtFaIJ4d9
ciqaMFT30vy26y9f0AgwSBekt3mc9FSZ0a2btW6aM1IOGkqRGjCxZRIm/866uaEkpfzHXPb215fz
CBPnfizQdevZb4CnH2yyVPMWvd6CJNR3V/4Qs77orq6e5WbLpE721nu/1pEIQvM6gACyNpZfX4vr
ubK3Psb1wHq9D+dG+acOoQ7GMMZMGTiRcANbJGV587jjCcv45fjtj59LrdhEyqD+MY2UR3jrefO3
AKL9WbprpKsOoOnlGYRdh+SG9JR/35Wzb0MVoJzm5Jbp7iMVJIApsi7hPnBChOAhR9cD6xpQDshm
bSfFwf8xaHV+vv31S0++kT3Wd+Y2n7l1Zqn19Lwjf/LPeyd7t1ay+7EsJ92u+kerjz/w8SxFI7HR
2m/ajNSsjCvr7EHO/be6tYkcvc2zZXfdyPNYi7In5/3nVf9Yzkhrafjhp/6t7sNVP/xSsAz4GM3V
XQijb3nF8XAmV1HNt7WqvPCyIZQCORMaEYv3Jcy2bta6OcMTFPodbarWYPfWSIZbufja9I8jsuub
AQghUvC3Hi0vy/rGf3ip1hdofdGkbj1NzvjPug+n/dvlb6/rnC/k/iIG7TfuXBzamNYuc2H5cK2b
20p2Lf8Rq/i35h/qbuuJ5bK3X5DrfGhz+4Uh8a6aMvxWOy/cytAga1DZW7/RMoasRdlbJ2Rr4w91
H4rSzu8RDOh/aDWSCElhQ+Tj5ST3zvRWuvBtV2qlPBPKZlmdVdlB94rXdXgHTAVtfC0r80Ijl7KM
/MyFAiJKVma5t9CRH1jtvJXhgeg/kqwNysB/09Vug4atEkOQ0aUoZ0iYiL/t5EnKZh1upShdwZFF
/9pm7QZr3YcutF5mDJqUkIUL02tQZ3PXOXo6b2X9mwAwIFyUjG9BO0SH2xsvN2Xd3IbVtSy36z+L
cmB9daUYEEj5e/iW8ocrSN2cJWAntITXaB3sbxPr23F5PuuZDV4lLN6ys0VgxFgiJH+sHNdmcq5s
ZGKwFmXvQzsZRNe6P/5xOfLhlMGrlP1s3IMKfKqhUuAaIC2IlBsaSI7lw1XiiNe+ytDlZ0mWneTO
lEmfZ6dZdTZN5lgnecLrE729+38EM/+YKqxNZU8eflT0RPRujW5BrtxB9MSII2RSdLSyh9krSceg
5qJND/KK3uKU0gPGWY+bv+RF/juqVavBHutsUicNycE8z84JEsGwxCGtyaZuyFZu1rJvBQr6Z6G1
KRfdYWe2MCBjQF4jH5auBUdT9++Es22RAIhUtGvkrspzqTOoTHpVvJUxPBPhk+vLA55bRHfaWzzz
w+2Xm/rHI7otXW93XdYssnt7zSOSk7NnTnu5y/Kz60b+gLUoN/ZD3W1VJ0c+kjnXlnJ4/Zf0MNS3
NtZ6G2wMsYoLcv+9K+LxaCAEuNdhzFKEeoYAaXHGZ5Kjlk7uzHCQ6VmOeh4wTz1J8G6qg9dIy47a
cg01qbP7MqjbjbSau2w8KXNp7tQ+A6Q3DMWmiXjVZeNlrrm1PQCeGpiia5q4BzUKrXyPZBCGy6zs
90QlQQ1PzrnRg+YRTha5ZkRjIZ5nDu5FsXpN/fFtQbS/BJBSXuDf1DtU40ZUOShKXYbgUZaQnqhH
VCBiu0pfYs9BWdDs7qcYLQQH2MJBJ7d/9Cx/fkqr5gd8x1NvauX7mJu4aqX+17xkSl7jA3/xAxWk
eNa89d5sffOI1pPZ9QMSDlqLOs4wbIKmrj/XM5heluTlJ11N7S2KOsCrImS71GKxBTAJJc+5VaHf
pKq7ColglKFKcNwYMVYP43KEUBJmAgOOAmGiHZvCLh/mKakeZE82WVE46J7lOcLCBOGtIg52ZYX8
kD8NX0ySZ8dWXaT8MrUysCNBiWO3BIA3rs/KLS5iVK9VCJ+Gj5GoioLhrs0KMEFeO7Aebgr3AlKD
9JpHsL1F9Wvqp+hpWDYQXaInX02+IqupnKWqzDDpRncRVa4C4TPDIlvjBE8NathPKpnQp1TRtO00
jgErCA7Etge0KrW5lzmWonjIbqZh6B60pPMe52VTZ8D2bPoW7GparAdCPUu3WungijaQnTEnzObG
UUcXxv81JdH8cCuB5kD516HPredXkeU9ojITbauw3aB7auwdzTJ309TkaLwBpi8MzbzYDlBnYK3a
Trf1pN1gBY8MBg7gpReW1wqq3bVZNmuR/nlMCmKoA9JGNty0Ur/ks5kaW800tItsiin4X2XRV8p2
8mC5e2FKsBlRg7feBzDq2mP/JRnyvwxS6eDCofvzbpnwmUEmglYoKlRi+vkX6c7PYZ7oX6YmAa2A
IM5bMGbArtHBepw1csnWlFh3lZv3F72P21OaxsUDj0CD8t+qL82o0Lmy1LxXjf6tRjXo3o2Sx8Gu
GqivSv0S9ySOHMQe91KUA6RCPyG/nu/rcdNj3LGZluaxlmLKF4PlWs4jg02Vo0C7ZczY/XGylX91
0tm8k0vVjak9OF54ghyGU2eGLNqBD061W/+CNkh+h+Gc3K5bG3P72HTtPleRtdn6WCz3QfaKUeFM
0L5oWCvb5h1Ei+YF7nn/QOj4LCWMdtsXTOsgQ2UjYk1LC6lzjPLjSYn7prroceEaCFAb2g8Ri2VX
gUF3RT+tv9YDYeUyRe1EDjgoWZyRwUxAs3ErdFNpj4htalspyu3JUnX5VDlgwpb7Y48jQJdqmejF
R3v8fft30iT3j3ZRwzlb7h+C0yDyssnDgZ4+Mw4myimyK5sqmGG4r2XpbWOLhOQflXJYjnSQO3bD
I8AZEHgBOtfE6r+hH8qgpNd/1XUQnnp7CNB4D6uvZXmQ4/EQ1odUR7WpmhWHgLXi4hZOPPDcBFFw
7ZbNkKB74hr+8Y8DfZ9iJ/Me+Ha8h8IQ35VjhofhspE9qTNZZReQAlBUi7WowW/wPxrKKbfW69nd
iDng/88pqTuAr1C148fLtF2ByO3z+FCqRAO3H/46aS0/MhWl3lzTduFRkHY0rRYGLIqU99GyyRGY
uJfi5PsoFkb+AHldjQmuL4dLFeXyzdpI9nDQu+PD15FH5uTYJaoSlpWHJ8akKBfn3QKKj7KUHP1w
qhTlh1tUR08OQuC3U+XX/jgj0819VwLQ+Hhg+aumMobs+DwX9l8p9qQgl2Y3vWunKr1zxwjAiYby
ZpeRZ1TJVuyTItRe1TIcrq5ef89DTX0d7EJ91cP6oWOAfSA3DdMF0UG+fr2B/pdTt/qdDbTk3c24
FMmc8j5FzeA9qpTP8JGDRzlolsG9X8T2kxwDKbxPIdS95EvLsX5PBs180/yo+KQlZ2nCNyd7VZsG
+uVDWKfTtQ+09H5cNoj76cPGTGp27WbeMGaDxluK0gaiKYkc3/2lJgPupS6xS5hL6Xvm1ehoa0a7
laLRN8PJwDV1V5oWivgb2+r6F0yvkC6yRn0fQah8b3psEVT4eseFX/kOFKzc2ZlvnkYsM59Ke3wD
QtN9scpvs9u4ny3FbS9ZGSGdZOvdl2YGSKE6Vv6EiA5aumH/O3Ds9guQLX03x7iI243/pgE+Q8O2
HcB7sheH7X7GGha+8P+qoEX+ffBDnW45oGKz+VoOXr3Hr61EYc4p3jLFsi9N2k1obvfFmw5j+gXr
940cVICxvYHA+AyTV72XKttvyC+4Q3mU4oiaxFnzpmQrxTp2zaeZLJ2U5IrdoN6raL3pMKLvgmkG
l1BYoXFXoxUDLbr2UWGz83uC7nG3A4uHrCfSsvvKH5yLHOlb39ub2mDR73A7mX1GHgRjovderfot
HJ/oIkUnUm1gClF/J0UbIyJ8IHX/KsVZmb65fPMfpDT12RPjdf5kxOB7/DE4hdGgPKdZq95HPjTi
0MeuasirJ4A+e2Qn+ufSaz8lcaveAVYYnnW95VWJUZWvEvcqDaQeXcRDqdTZg1TJxkTlKLIhMNSd
juFqgXtsZgfP0jyGjvaUm89NUxzczq0wLKz3yJiXd/bkFHdRB1luEQsu7xSVTdNVLjKz6rSLPVy0
dDtqHkPNwQp8st5QCEu/qFbl7dHNLE9ShKMDpF4v3ktzRJLS6MESLM20fvI3aPqBqslH3JXVFqB4
lX4BRZ0doeM7B53cxxfbMu5yV7FezTBz7svEAmCxNGsn9dcEWvLMp027Z1qn4UbEnrtsZi31t0Tw
GvC7/6tbm8iepbS/ql7Xjv92vt4CgOns+LEe5+ZhVCrg0oWL9B2oLpMv0a9c9T+Z42C/N86IPlCu
F9csNGyUjasURNwwf+4r91majkZ6rSPD+6tucnXn1rF1n5YeBix1jVoKurCfoCP9UBC/2sfF1gU2
dFVLXip3jL91GgAxy3CbR8/sgotiO8kxSkP1FVWVeiOXd+a/1NJrfnTkjYARmTE6jJNxImZborpb
Ws+ejeY4r7uDsKWWb5KsLlDGRaPqWjKmXu0y3PW+Hl9qxMn/PnBrI4fLtRYeCeBnZPx36hyo8U6O
h+Aer3K12HGptCvohJVjnm9FOax7WjIeeLWjW8tA058tM7GOqj3A3V4vYTnmnQ28/OKElrJPtULH
lmpwThZ43zNeN81VM0znYCfZ9DTh47LrW7X5xNuoAv1xna/MnZ/R5lF+N96bOyRMScfCOjy/2m1h
/oCTiFikyThP7+OlzRIHkkow7+uqqh9iva1PplENl8htLdx9/RJbgs5BHwuwKgMfzEy9RBbL7/0v
cTB+SiJT+aWAtLz9UJZrSMUV1s8pHb6FiuL8pdlNhtqxNr+GNtrgTFGCRyjU7jFbRMVVxU/v+jS2
joQD0kcXKhAY58YifsZAZvtz+IUB+CvkQ+WnHuCDDDqJGTaT8CRwzV8Zysh6178Fr5bRtC99B2YZ
neLmzWtZE3Z9pT2C2+iA5+CwBO/K2RFc8/2Trht4UI3OImmgpv+HsfNajpVL1u0TEYGZuFugvJG3
N4SWtIT3nqffA9Td+nvHPhHnhsAVVUKYnJn5jS87zUqXndY506wpAYJAuHQJWBf8a+4Vc7Af89R+
VaZYuojetjkH4HvrMK2P62KnQZ7Lzbg7qHEPmEohLjt0Ja1uRWPZTwGCdKcaQvnSV6X/FNXzm6oH
6nVdmpcOcFPVb9ZdbcU8RYru365LYR/s2rRM70Wh+k/+TC2x0JuHUjPNJ383+pn5FvOq3LWj3O7M
dgjeC3VXD7XxXtKRhWVOVe+HYChesblzez2y7hlHnjF5KK61LwHPDxBvdH2oOD/rlg1RQcUZZ91F
yTLugB1N3ESA17RI+7vaHerA1EIz6J5+d2i0WvMqo9O3A5aC126ZcGFMXoM3srcurhso2BbXZsZt
C8vqE81OfHPQVXQ3YDjqkLsrrtoyMUDxnixJu+RmNd+TBXjtymh6n6Kl0aNFzwEHCuReqr7G8zC9
j3Wku+OyPlrW//f+Fsil3/19y+c4tKe5TWABfPv38X/X/7+O/9/7r9+rVgPKbVtsRK7H7sCA/a4c
pvpONYW6M5Z14DLqu3VDzuD3Z926C6DI5q5c1v2vz/LmBGcl2btY5Z24TvRFbWlXjbzlysj+tU7G
PtrOxfZ3t3XjGNu2U9foDYLyRspaHcEkmq9RqYdgY3Kvez0cGy8bleJmnYyC/1fRP6uO0lQbNUzk
c1AhxOMhtS5AaJfP7TJZFw1NQnT/s5xVXs9wDdbjv7eu638X10+s62DbnfKIhrbfVT9H+l1OeejN
o3VTcro+euw/IJLZbwl6Ji6qMj/YPlpSdTTvJ6O3PzQAdGQL7eFGtywMRxN4K0UqR1RfURMjPD40
pbTVVHt+gcgw7DqOugJPn5FlHdbvCDPa+fqq1S84YdtXv1ModC3HxrziRuWsPdE3ouM6oGlbtWnH
o1qHMLv/47DzY66jhwXiXAZf64Z10sPq3lg0WaFE782DSEUJXKf17zIzke4ARHeeurexEUvmGaaL
BjsGCLkpHEIQdDHxWO+kKut3DP7A4mvflWjfQYwML1GME3zStf1N1PTKXo7b7OCPqbiGgYonhlTO
z2mYftN0mH3z4RA7+KMkBHQsrH/v8JPZaWMXXKuiae6KZaLJhIdhAS5x2UFTFylSQ8uG3pZXJUUX
DzJZ3gx20V3X/dfdMHjaYBo5YYAGnCZZPNlpmcdLtk/uAmAdG3wp01ugQxhE6BijaZ08bvFBq696
0CW7CmnNJckQVWijmM+mRWcx6njjZGZDdChAGZ9sEekH0h7F0Z7m4ZhV43iQ5Kg8ZVqBsY/fR+ek
8UE8DaZ1TsoJr9eaJEnUJf42blsZBwa53lp2MSJ0BboMAKq/pT5RbtLY7O58aE9wg+kd5IlDN1DV
9w9zh9UP5s7jY6SDR+6E03chSamgkJ8aatBuOMra82hZsLzhnr7gPdM7VTSNFx8fKhDUeepVUxhB
woIfx7sJwYefzn+Sxtr4+JG9Ur1u4NpEi9Z+jh7oJf2ODHn+IyXaHxK/yMv1gER5YKnbrOXl7A9i
1y9HsGL8O+gDK7F4GBlQGROQTlpM/hT0Jaqd+LDpNWAImA0n2KjjbZ2Y6kLjn4Gu1RdbnzpQyNwB
jIzKfdYogGSA943XGFoLQfm4z4UUPfqSbV5NBTXtagQfih7Jne4P+z4dpldhMHZSlODRKrhTlCkv
wAbI42tEA+AmKId+v35KjZNDrQ3KMTeVwSOXWBxRBMUMVZfOYN3GkMNvnZ9VYgKIuO6yzv1jpbFs
WVf+7y2/u4/ZyifkC36Ps66rKgsdGgU8N8Mx8KqXLVaOrdQ9dxhYHkdfzsBXcEoyeNvkLQeUHssi
RDt7M7UFPpfLoiomREtCLw7rop/WioM6MXYweUAkZ5gMCpaJmof4PZViKk+jnVQ4WDC3Tn73WefW
dTiNs3ej0qI05HRj/X98bgYYVSJQ/69jr4v/+GoTH4EDkZDzj3W/H1m/f4zK+Zilr80Uho88c32n
iE39oPpoK/pce5Bt099pQyi5c86/2bSL+Naoiv26tH5IaPZD22X2RdelPeii+Wp3DZLCNm9f+tGs
HG0wg482kB4RFNlfQlG2ucXjAA64Gyi5GrEDUN4ui79JZtxAB4n/VFEd89pp2tfF7t5N9K68kOc+
yUDcLwgFqkuuVOEWnOnsJEKuLr8b1q0EWP/aT2DJU7SmK3fPtMjg3LwcYf3IuuPvYm+MpmMONTXL
/3zJ/zq0NCbohVT/OaVHFWDm8iW/B1gX00HeU/yKj541SOa5GwMMiLAOxfFF6kMkJKp5KyA53qbG
8vRVCjoMRGj9rEPpi6VSau1NUgUXU8a4JJZB/f8sLutw6h4u0TJZ19GCqWzwRaMKsmz93bDut66r
ajnbigFXgHWxNbR8E4GF8bp4Ir1f1X8ihAt2IddvSjAhf+vL6dksGbTXU+M/5HPee7SK9XdqF0PD
NMfsxtKAqsRA3C6T3g/7gq5aCI4RPfvYVh301IYJsjzFB1OOrnkqV9uMse6tDGuXjAHZ61SvJRLr
RfbErwtdct7WS2JAQNFnId7xFH31m9T4LHX/KJPIDCDhoGtK6oRQ+qkoWwN8H0kGChrd9zjZZz/P
i0+tiT8kQZaapyUN9HQN6XqPG5YAtaCD9MzmbHjy66GBac4AYt06mmF5CjOkgOvWHAvPs9/PjbNu
jdMww/MSpty6dWqN9FpL4j1ZjkTFI79J6+ph3RYLi5wToCVi8uimbGXpGuMkxHygz9HNOrdO5Cx4
m1W5OvyuWudwQw29GB+fn0/9bpXNzNzFFKKcdZ3ZhOAmrQbdKXBQ93e/3++Rh+zSiMI4+rPKvnOM
KxVKpIcxsUtKRD7FEyVVTrbVKScZHRWa9UjZpTOomHXDOhktqEGutOxTS9JUbX8/o/jSZzmXkO3+
c5h/7KKbMRqy9eC/R+ux6XB7cyq9n+Oum/005iv+sedsSJKLHZbwNMNGCLYcXhpqJIIoWP/xwXXD
z1euPzDMZH9rC/H8s05bf8Hvl092wiXom518aMLW+z//pt+9/3Vc5SsL4Db8/IblLKxz//ixy4/7
+U3rlp8v7crsJgbsilR8p7eWfCqW3dYdfFGT5lln1y3rZFpP/zorrA50w/DHpiJ0kbphS7SBndrY
XJokqtwaA4sgQmoWNPmHXjQTDD16Gnv5YIT+vDPt7i9tuZOXAlaUo89eTbCOFAZ+FDZ8MHvoDmHa
ftWZb2+JmU4WCNOoUiNPMaYFZWt/GhIW2XHnSDUPckCzAhy+ZZNjbHC3surkmXHmHhHek2h62+m5
7eB6TI+1X9Fc3D0pwcjBkPlBxE6uvdyczRj9ZUXXEwmdTUp2qxDqR1gMZ4mq51RgiTiBYCiXgl8h
UXRI0Pvu0REzTLWTUyQpd3WbSLdyzJC3xM/otvJPglgEe7ll1TD2yKTS5PKzTsHExZmLITv8fiog
k+dlNcglfFOl23UDGrSPdkZxVbU9Us75oakemlQMtwOBUGvWsNBzhuTDTMsI8LKYHxI8SSUmKzjk
YHtQdSZkh3Z0RqSmwqbfUE+vvTLiALZMptS/qwd0/FlxMoNBp+ufSUG22EVjNm7VAtbYui6HwLCb
cVkjYfrvdd1MIAHSVN1VuOgVlu7fZMsEHIVdmtVta4BrSlu4OCMxzO28TKJUK/fWZE7OusgTRLuN
oVEgGGp+Vv2ubwzxEumtdlxXWVKlwiUbZ+xCm2KzrlsnmuqrlIlgNq67/GMDxDxtan6+eF2tqwX1
3anID+sXr+v8cHAMu9W8dqqpWC8/ct0YJXJ+0g0AhMsqnbT61TQlbwjC+K4oNwWC4NtWUaI7aubf
Y1T5h0HRLoDI0/OIWdXtOrFmWP9grfTt77p06nNM3CDzJ7IUS0gafQ3P6+6Y6Il+S7Jf//lsFxmb
ufBxPwrbxs1zi0Gbn+IxNOultftZxiGp2tZFKlz6fNkelrp6WoLnuLFuZpvooJ8rakVVJ25tO5Fu
9OgULAtaFP9rMur1W0fW8jiJdBkWovfB/Y/GjN/9xgTKUTrz6F0PZMqFgXdFdIvhXXcti8n7uaLm
MgroNW4dqMjNTVFnwZ0gSXanxsVD6Qfjad1tnRCSqQ62QOV+XVz3VaCse3pF5/j6qXUdiooUSUJy
YQw3urYc2Ldprtm3cLnno6Z174FfQwlZ1qtm1uMkFTt+bKH8X3eDgHmgch9e1j2I/G7lSNFO0cz1
V0xRu5cC27hFLGre4iBWbZTQwstgnM3bdYPSAveUS4oz6+K6AWCKuFYpASPOGxLk2LCllKxpbh/x
/E16/fy7b0juFDOzxtylahVvrYmOCXCW4V2JGsLDniXZaCZkNNdsK3+r2RrkcPgtd6CeozvRNmhD
tYT8wUg+1NJSTIUWL5N1Quwy45aFm6c6j0QbZYAdnoRZiL+Q+nzAw/+aWxbh673kLV5+eGvY9N8t
1io+5tDHdQ675oz69bFdVELd0sK4zq2TYW2UXCYMammcXFeCru12tkrFe4wBvhTTY/jTeLX0ecuE
3fWrrM6kWVpGsYvw4XdCjIzUYV3OVtVDL7IXsQiPukVJUy8/AW8ilEfGqj/SK8Bu0CBJCsDdPa4T
tWrHGYOjeuFv/GdWTe3PKFFhYDQ52Md1c9/PKETX2RjsDMj/JKbMATifoh2UvZ8zZk1YkCRwRmLL
oIS4nsWfzcBeTktWZgf7BLsDFGbIF8RGmjQJiV33d+rElw8tIi2q3Yj9l6crDwG+jsei619NTusp
wg5s2yriPZyEvRmXrtqEwxT2iSdOtln/3t+zvc6t/wFqWOFGBJwrCZe0k9ypXp0EYt9i1HY0tKI8
GAwSkiquHUnudoMwnlL+al0fUegj6pD5D3MJKDUxuQWQfpZ0L64RMS+itHzpuDaXf9Y6lwFt2FRg
QXjv9sqxgWwRVAaFLq2ExJek4/kfJwaJMufNsBsQiqbiSlLmk+8n4VaF+qfIQmmj6ediqMdjExrD
z0QT0Xj01eXMZdN7pqjVEclvdbTzCuj4Optbdq9s1tnVenWdWyeJ6Vd0O9nQMJbe+WKxYym1CoEO
Qcf/eWGVtpkfogwQwKIRXf7MdbL+wb+LXaZBllHwzfQXDdO89Ciup6NYNafrbDuT8Mozc/J+/zPr
dfq7uM7ZyoC9FQJeHt4FnEAm2tL29zvROxHuOqGfkqX3fr0O1km0LA6UOLZz1JzXVaWvY+4QWEQj
q61BvzoaGFLP/7cvivtUaWrcR7UcDdiiGvuZNTt1OCRAvhDJc04XPkQlsDFYJ+tiHEEhViLpuyak
HE4YQ7bO3Jg9rihSPJ5Mq/A0bLraYpycIMNaN8Sf2pOtilGMKvs7cj9fdjo+KuUC1iUewTe2wHAO
Kf1E6XyjZj260eSSFVXowCijUDqX4dmgF+YS+J1Lvb1xhim7ZgqviNyudM+GsnqSq9blkVFSQiez
WFbdAdzAMrSd5TvU9+p+HnAQMiw8ac2Xtm7zraAIQxd71+PF0gTbqMWIEidwqc+oj9Am6PHC5aER
3whVMdxJmaSNL7XYwvTqFvY/eLr5SRPpIS9L8ndYEkWNeKuGCs/CKd2CX4o2OkK/ou3OYVDLDi9H
lMlhUXgNgoywOwN+pZ8kpqQryZReg5ikCloqFyhbtB2qxSO61ejCJUVBcdqdS3XA39hqvBJERWOR
a+zH78bkxFi9jVUKn597+xxMSexGGGz5eSzDNcWiNFJIV/cy4FsN//MJ08yq/459FNkynVTuOOvW
zod1I5XtvlVDTgIcukgYnGkRohVvBkFfzPBsW0vqEiNI4rHmy+TVvTxbFAV2jGkc8mSnSRNCYIl+
/26QdkQUs0v98Z3gOdxYE/r9UjIS2ES06VgzsadAm2OBR6N9kz88yO1pn1h3IwikPRVP+UwzLe4Z
Fg4Mcs4/ukSli2a+CwAGW4El47XVCZhTqJ5C6bv18Zapx8tyBamx0V7ScP6rs9HNG16UFYNsyfSv
hdp9Vhl0JJVb1FWGHrOmaaDeGJo45six8EiInoukwQHXQCeGgttLSSdoAlH4nMipa7QLUgTWsjOq
7YvP+8KD8urgy4w/aEYJx+K7jMqOYELMvUtXzgTRS790lbTNgsa/myCuz5X1p0xx1Qvk4GPqpW1r
MRAclN5bAsDe0MITvXJb3Q6/JDisTjHiTayM86tdkbAgAalIf00sEuEaadFBU8jk2bF8B3HBcrUp
9fywf5wUa4sRLu0jIa1YkpCptjJCkpLPpFK67VyNnTeFabmVrOdQynNHjzN/U6c5+Zk+3+qGVJzn
kAMOLZnBSFFugjFuQVNOh07+YOQfuvZk9puufmgSrFpr/LrI528Mu3xT2h48C4AkS8P0uO2f6cjV
gB3FoYuLZ+YQDSruDH/VsTFMddppzJzYDPe6kGSnB9llxOIZkFglaJIE85USH1Wyl8e4r1gQQ2Wl
2ytaoLNtegns/sMPqhqoU/EVz6+zmgBfS8NPmnMzr1GfsFB86umXpOoCLXU42SBTl9pGO3aWR65t
nDqTlBlNwIavfpO+AWFivMWDfi1GivapfRYqu2XKcNFkon+e6fGmx3W4LZuzP3cYyObTDnteA3fZ
PNxPf3DOJl/9mOTdu9JhKC+3062Iify7ecH1FiQCsUan0Cd4QudAJjt6hgEbBlwTbl10AMHij56T
5NQlpsCSJh3KkSArFErltjvOveylJgl/LAVOWrmtM92/w9uw3VDaid2xMp+MMfO0vONBIIGhTdNX
PO5TT7EpeDd1GzlNk73QL4rIsWUMPSYRfkl0bxo1RsKLTyyd0eOmkdJnYP53oNMsp3npDQh0VZSg
ux8OVqR+FVLylUXqZ1NpmAXWkPllxlBkuHf50E1bK6NYECn0slspfUThFLwqZEHHDNjfMBUPclxd
qyVRlU9LIfav1phYLwz84JBW2aYXDty7ejNKxiJ3Lm/6MHaiwiBbsjTqVsF4KBReChk9QgbwPlgv
PDWNwI2VQ51FNyaNGE6ZFtcsKb4zzTxUlfHRRAy8RnEbWmnmCTnd06hCPshv8WsZfHT11nBscTML
QFV7FR3om06LIfIMfeIZEm70qtROjqTno+dr0qcF2Sj0exrRI20jMJVSW9PYTWP9iM0bZehM7MgC
7PSZTGaYP+WjvBW4em+t0KB/mJ6VSOcyk4pXWy7iY+8GobUwxO57LYQ2nj5Pc5t68Gcew3r+LEbj
RS2mu95w1cyotkYwXmbQnIkBea7Bf1IxjEsBxtoqGjiDhUpFTTSHxPdp0zZ2QyR5VoTX/dsUle92
kD4aZXceDXoa5eE5bNN9Qw9OMnJNxG2zBckGmqY/h4ADaWgDjFanupeUjMCl2tNq7k+o8nq6r5pi
IIk7wYyDDw00AO+KQH+f2vEdb+rMMVPpqbEA2bSR+tZkyecATk+rxjf0ZX9p26UvVtvNfXToRPY4
ISN3U7m4Lzvg5REcpj6ho5rz8SAwEdsVlAHo+dPIHTXzjgIkMLXmEHTdHZ5GeAha5MeH1vzbiAY0
BW9YPLaxes8FyF8Ayo4kBiwv5RxsU3pW2/wuAc3jKPOgb4Rt70bDPrxlDYA+aEOHYtRbePsJzfIT
7REhPpq4sZ8wxSiu6IZp4TPBpqvckaVPZoescKt/yll7TuThteNHMfR7iWjCgPSZPtu1dOLJ90Bz
Wel0ncmpD64KzvSFru7aeNiPhb9t9s2QbxtOCw8JRv7UDkeH2l5E/D+AAjbLa0SWat/ipyY3GIuN
9jkpYH12WkI9Jd8OEXfvYPl/0xQL5YT+tHysX4yuPat2e9tZqYufw13ZBu96xrgRCRnWDUP6ZqKp
h09a9C6lGVweBNafM9cGFQGw8TlhQ60MRDTjxtJkGoy7nWCccbAZLRfZFevRmjggkslVcbt0L0ZL
UnlOrdGBw3OTxmPjVCZEQFnQcKRlwWNhpH/LdqydrE0Hr7I7HCMRHdahfOhl+97UCCKnEHJ2HvQn
rSHKLjv/vWu57+ZO3RrAvM2mv2hk7yCnJB6IO0NKqYZWPihReqdA7r7AIKTRKSCFppE7rHuNk2xy
GrE8mXmgK5nXqaaN4N+ynD4eMi97aDIYUX0iyVtVg9nQ1NE9BvCtD9ueFxyR5J39JY9dd1YAkTEa
0/eW3z5KYgK7aXfvooU0PkkRfS/de93Y26AHKdpEeBTbie2lpAhqChwpjfFeLkvcPARhlYjdKiAj
0MlyRsY62Wdzbx0wmXwxI+A9vMG7vvxSWmLjaeD2LODrxNFZSAUOcwMMxZjLpYruFR4/Huokuprw
75mj6hxExTcmo6EjlI6ykvbkNxZGJfkfBXKdNdeoJBQcwfzIwp8zv3RBdTIIFoM2v/Y2RUP8RUBd
XRAQPRNrP1sULVw9WLwi1PFz0hkBJFY/Xi2bV40xeYnVLQ6DvM0NDKTiBo5q9ZKoFXfH4Br1LN/o
fTYSjKeJIyxiMCOlbyOIvnvy2e1JLxZClj7CexuHJ70YNoqqjwRWmGZEJmwHo7uVhrE8RFJyqwUE
5HjS5qqe7zQyU1U1DwS0Yb9DpK01RuaREHoywuAPfCvYqQk9e6FScQdw0UjfJP0+oiI5+IY24gzc
Uq28ZiUYMxD3wknptt3PelB7DURMe4jdeNYvdWfTm9r91aUjVsvnCGPWnCQ0wEd675Jyg5TxNu6F
2Mp59QZk4djlM8TnYkE0v1cC4+rRVhDrF+FTKUwiIXqgLJIETiUHxJ1FBGaSFvTc2tG0pGMNaQ5u
bCDuMSZUIfpH3IGA7IcJz3ZD3QptelRl41zF3IEhZzgRmEpQlfyrm37vpS3E4WwTKsYuMsb3eTzS
OfOU0pHq4AtSbTKF84SV+BUlBm0jM+N1A61SOy0peP1Fgsy39La50ENe1eYkKVsDwyPH1qUHUYht
D+B2eUgVDhxUpFATDdS7hS6H+0fCg03STqAD3/pQ+6Ma0rT11R5YMhJSiIYMT9MUvB0RoW5z9RcS
2gECE2wTQ/QrxPhtFMJISrRvzWhzxxhJ9+tQk3hukkLUwQuq8l1kySpUOdNLcDl1JJurxNTVDxIu
f/FQLk99QtVapXA/YVWUqMo9wL7Mo1UGAaWmeHJS6MsHNhE5Yk9VKexbyU7ocGmVcdybSm8RB8Sl
C2qugZ7SvsZKBY66PUkRV1tRC6dJy6c4zZEjGUfAmN5cED8PrY2rL0kKx0jD3YDjONTO+WrQwl6K
r0mxP8tsjj0a2Uou0+7OzIc3sxk+IYnu52lyDVV5L8ZIh5Y8gOhFfOGPtQ6fZMhd6iByKR76xLzr
GgtZRpxdequjgFLJFLLtt1hvcbTPtEe/ve+EDKobhigOYjjuyKbvjWF+SXVxForBrRu0+DlRx6hl
86Zk1NEX+eCFkXyL4ciT2uOKaXf5Ngin+9DXe3oBzTsKKhi4xD7M5vnVsu8tQ6JJRF1YfFk7um0b
E2ATYIKvC7xYLbwJii02505fd9Qbwp1U5pc8fQKbZ1Ps9Pdck25dhtpmjBVGYr3CrmqUbyTV0Fzr
2AQAO0n60buAN7jd0XOSm5uhkl+lNKXU0qk7f4S5N/qY4aVg0Cqzc4O+/QwrWu917UB80eQpAcZg
OjpRJaOv4UZODkTSOtThFJeqyHaVojf4GvwQUltyfXpz80pTXMuKvyYzfA2pU05Tl7lSDxswttXp
YE4vhYjSja/uUkFBOkeHigY12Bj4wBSie03yYMlQM/L3Y/5rtlG7vBColdQKmVb86qRdjIh0MpKn
ceTtrePqvS0HQo7eaCkTNpSHQ0yibdOGofxV+nhkJGF5bYNwq2EksrWn8VQm6p9UQrAbxpDfF95Q
1X7SkfREQbzYSvSoOBV3/MaWTMaGNrfSMDTXfNraUICniXQ7/VyV5ycBdLYCWWCFEiGlqhU3aP9S
n1xIFH0VfnqWTQmoeVziLOTrlJ6iZh8C2HBoWjKdulC/Bg3sVPqkGGaO45bybirS3pxH8ic23Txa
+VUUoE7hdX/Bm/kgoh62lRpeZ5DDkH2TxMUNFgrBfFOHWLjejrxNuRURHOYftMTQ+t1/42959W0s
liOeUQpG51lvPtvKeJpqYCRw5vCS1+qbvhYfOf8skCh3UWKrO2mxXA7L6ZzqMtT3KO+2UcQ4TSb2
L8vhmXuUNhCa6pfHobGpg2nH56iCdwHg2/CArdBToqiShwPW7hkhqe8MlU/30Jc9vlSW9kJu+9HM
OqJNGlP1mY4zrKuRTpzSxGaYyiPK1wh4uTdpsiXXW9W017zJhvpeKfRSZfRMkLC9Lzh5Tj5od1Ka
kDIU2mtP3VIJht7D/WfhqdjBOdTFYzAbeyUlQBcBpnw8nYgAIO0xhrVU2K1Vp9FoDEmYhNWtHQZ3
5V8evD6VnwFl5Rj2d6lgpGbU6GniAVsUIb+GNUYNk1rgBzU8AiBNt/Rw3cZmf6asgNBPSq8iDVqP
QeB5WMitk/agfAS59WF2zXMjc2Em+jPeFw+qkXsiwKcQC2Ao4BjJTsem5m5B1kWH+L7R5Neu1f9I
Zk9emU63RsO7LpZJxsS8/8050lBM9IequyYVHHAeALTBLfBm5c1fBq+WFJxnSIUgtc+Jaswk7prP
shq3lSk9p1gSO2aoDe5QEHjLOt0MPlcLUUyXFzZScSE7ukiPhd/+yQUSirCbgVLS/lR3D2YqTlpm
NK4qdcRUOe33MoDqMZYkTyz+vJ2tbJCCY0UfF59hFu4BVxzrKNzKif4VWjV5qpoqIE6qWClGO3Uq
r4mBoWhdpYeyxzK1k8sNXeEfidLQLqri0K1Hmzih8By39L/5OeBgfcNPOHXhjRnlNAkP51xS4DsZ
SuggevQH7d5vkVD4/vecS48qVkKjUYSPUvIOMzHXZ9WVAplurEG9TrDHPK1VPs2uPah29FAMVNZR
AH61/nKyw/R9UvqXJEdXjdsC9KuCvzkarlMyXIqY9jw/+CCE+MBYNXTMot/q5fTelYsuT+ZFLmU2
HYFzAXtcpduO2HzJVI47qnihp02kZuVIxQBeJZsQvts6jhRJk5+zFDulQr/PrEFQQZfe5mA4yxUI
aTu/qDzChWnt2qKw3GwAcpe3m2iIXqO0Fu53pZefupb+8cuSXku1uMugNbZmxsPFqHFb0lvweKc5
HzY+/vF0OaHVVsoTOqMHVeppTkf5i8piPw1gCUO8QeNYJqnX5T1XIz3ns9A8mZoqDK4ALUg+uLLb
zmOMU2KUbOfAPKGg/DBE9Z7O800P54uymnHhDnkxEmhtUufZeUEPphXs1Dp2zaGj4VjCLSqer4iX
jlBr512laxsdvAHvHwU/ytS1VO6ufpb7PZ4OUPRpAx+tDsg6f1Sp2fejSfLGJJ/iaER0XMX5RUuf
O5F4GKje1mH7GvaUwJdLcJ6wmKKxRN4GBhcK+onrnPo7MuKvvtleydze+IDyGSWgQ0srZYML0SkV
2UMbqm/ZaAgGeiFhLXoqy4byJFpejHn0sLYKBDJJGZLH5Z7R2AOm2q9lG38y+n1EBdoewObjqTz7
HrqXV70816X/RnhAP0ZIiOKTqD9LFHJqBbOVbtKTjZWpe7qMSOvFk0bIUAX4Q0rnwiylK2PNlzEj
tzt35ha/7NwrdGNgTD/a22wGRTOLNNnn9SUvJAoEHGBjJdIn415nQgshIt/aj7OEbjIDWYlJVjBa
wbGPBgaNkBOo7UtuGevYFk/6bmoy5SilVLAqlAhUIkwGalYoI89QdtNkVwfkcZFTT3gwjYqW3UtT
AzTeTJrduvizDgx9zH3ZpL5nIuEAxF+qvKtazMbNrMDLYHF/Gl8tEQHjxsDCMMfJrezpUJhI0hE5
vRvkkRVB/6mpddKev2c7KwSqnfDJ9AGxZ2jzPKd1s+uJ0OuBd1hfk4CM2gf8hT+6Nl2UXbx9Zmk4
CKW3d6b/beLZ6U6p8kEfGe+ahna3WBYBPsfpm9QBVC00QntjUP76ucVNQ4Sd+f4fLRadS4rI8sAG
CFsD4izn/E0GjyWrOkbDErKF0ik06eHzzc/QVj/7hvbtiYew3/kHSMwA0slYtbb6YidAv/VtOUmX
avm6aKnAaAbtUwPke9t6hp8H9jDHWWLO3X6Kz7Ns3GflTRmL3onT4SEPqD6nlnWoS0FK07xJVNTk
pvVVjzoQ/6C6nfT0Ll5KB7aUkTYc65OQg8Ftao07wsYFHlXZEX+M3KuCaqSG33oE1wO3tXbIe4Gh
js7oba8FoQA2QWeHbEAkUMwSJmqimRAag3oT6+VNHfevY7YYLY5xv/O17HuI5ubSQtoISG/LOiNl
LbB5wU4a9QFN29ih/BpN5sUOvtVGoyZb44dmMeAsIyvn8Rg/ZMOzr0XQhSzGaGGgBQ4Sa2dsYTmM
xehadvw/fJ3XcuRIlqZfpa2vF7bQYmx6L0IHQ1In8wZGJpnQwqGBp58PzqxiVfZs38DgAh4K4XA/
5xfsnR2rX5BT3caRqj0nHrM12rHsbgmxDBn+UFp0MFuiL3ZnntljP9hq9lxnbrpWKjMCaBF8Q2ME
Crurb2EzqUuAHkyDM+jQwXaIyCFBqnY5hz3XnQ5ZXec31uds66RgDGklyRYjU67SDwa5sI3q2q8T
TP6sJ1TpdyRXkFCB4k7GvW8G9nAKvktunrrLxLY1GE3dg5YiCKgaSL50RQmsioCVVb4nsUD7Je93
6UicWUstb6+b+yZr2sUYkJiqJ4JPjpO8tgT5eNoUyiIH9FCnRbgP4m5eQOsvFhSXBdHKALmTobqq
WUZiRbfeijn15H8XRFiWWqKwdm2ONTFLYLLVTQA1sGUxcuvb3JV5QbCzVeGddOcOft0SjEq59nIL
lfSRtIc9O9a0gohfNLU9+TJuGJQRkm0VolLB8m4xVEl7K/BMX9XYG82C/Afi8qfAEsu0JW4zoKih
9YQ1WUuV+7gTKH7wRAiF6S9FG6mnplc3GWvKxejAnI4mHMtN9eKVprE11VZsUIjcTyJ2FnaSr0Md
w5Yp4OEQBGZ96Im3Jy4A9zgZnuwckKnaPJI14/fPJ6A/RGT9qI5v0oKwOvtWdGpjG+uVboMWAyoS
Io+OjUP+VFQE7UtjUCDFogeZetl6agwexn39DYmedW7N688CatzU7a2EmTSNiqfcnoydoxegmc1i
vDHrOSdUAafBfgMMn5NUrGtT/MThbqzNkNtC6U0I2DWBQP5obLNs6ylLq2zpaLm/RHIlB8sJ67WM
l1i25QhAzX/JSzrwEsnIX9hIK2tpmubspyCOlhk/Nzbfra819i6OEgBM/O2h+TxVNp9YWLwkfCIi
MYHNtEZKxna7Z8uzABYn2RGpz+EQFLcqIRTuqHzh86usw6RG7ruu2O7x2lo5bjAa6cg6s8pyyPWs
bbcslnHQ7Uw27tgLZ1istma+JVlsoBGz8bpTEWLeAlf2VbVN7N51f93F47PRw7rsnO6x9uF6AgOq
tjlGNEzRzWWIJjopP01cggjrBG+lYbcrx21vAnKoBA49HWGUYCRsbpfv6DfzFY3xtVNbBfNpFwZM
52K7kUNMECV4Wp0InY7ZSIvDZs6dbPnIrfFHgvVfnsyxYboZcn2PUEkxsaywuOfMUnsfAutV1X92
w/SO9AzmFgiFW+I61baKMo5PHNp/RXyLq03d3qgpDApShqjX1JBMiHsofXfuyTHbuPjEYbeuQ+XF
q0x33WoVhmtRUpzI/DnrdHJxxzPJ6ZD2WqoaKx32OZB7WbGyr90i7GMu0cRIVjy297Hhjze2r5Lb
YOtj5kBynKAYNgpa8OCQ7xslVTeVe0XjgoWhOj51g7abapWo8FA9Nh0ZEbtvlnqQ18uh9zQWiunE
uw9OYd28pDYpMuOn3kVXl90+m2Ceil03ADViO9AOJKBDT2HNvqvgjV8C/EiUAjNrzJ1Wfa28V0X3
YgT4eqX+KWnBVprte+8S0C9jQvCgKx8aggL4vXno/uY2wQ/jsfPZHsaoN6wh6LwqM3stdMbD4GBd
kMXxrWKWqOdbI7fcVBaLAijKSuvY8zmzJn5d5h+q0b81ncqKxe53GnPPdhbd7ov0DewG7pWon5Lv
ZWesO9Udnyjmrgpjwi9Wug2RwAVsuEqUeJepGDpXvnEVtRffFDX3tiFWAV/yYiw94IEkwTXhWeuw
6ftz6a4N0LMrdzBx22hfx7G48ISNWQUbC7OEPlcVOTiQcjPGM2G3Yd+BaRsA+al8jyFZsVWI73XV
85ehIPQaFlbEGYGTNCjaS27DzFV+EGvvvyvBjuyrirSTee5q0mzTkP9wnFmbxWRrVNUA6zp+FU2d
toE31ZdoPlhE3zKQtDeyyk4FVkZEHsrE5tPWswWNP+wy4I9gcnXmUozVXcVDxb/qxlUpmIf9UnuI
2yjmPlCfa+QlVpquO8vA2Lm2ba3MyXsOotCE5UZMu6izfl35bGSyHh5EvKiGQuzFUD90Tjlt9diI
1l2VngcgY+SOyc4ZVSq2/HkwNnbbBB3hgVwtmTiWcMyxsPSRqSA6vDaquj13pXuX5nyh+ZQuslKr
zo3XlHh4b1we+m6JJktDegPVsUvljwT5CTM24fDWtxoq4g5p+bjVngwbZGFZfy8FSi4wulgKZWuv
ci4ZGbFVOZn1kkXr2oc62JFiRTNnNtroP+JqXPl212BfeJNU7bBB+Bvkon/2puAU2OxV2JZtEr0M
l72SEI/R+hsN/wEWOcMHUy7iUY571YzqVrQJYRg7eEpH8p8mz6UABelKGX8O+AfHvqGdI8voVk2e
BRslxRlBaO5PxwKjmTVPQ9P5CxMZ5KUzqkunHpmfjendHNxdZWCTHf90bG7QKUt/iAFureo0rP0U
TIzyMTj0RvlYJYApGm4uvX6Ax3HwKhA+gR+u/ahCxaPVF45n/pgZJyzEUSepPd1Y+rpz1EFep+Rf
1l1g7z0gPzcQFR+12WY8KBWy7QVfgGO+1ylkS3hEBcHXzeC7iNrE6YNnk6fWHTyK0AK5sYvx0hlk
DyzTfwmvIFCYVZZ+P61bHeh+V53GNkm3wDL2Y+dfsAuB+kIsItEGoDoOYwbj+Jzl1kc1DSfTbC+s
UpEtDg+JTw/uTgVAUL1JzJa7e16dkUe52HFospytMyInxk5YzV4b8EHPhntlnLRTCxZIBwe8KaJd
VrHEbTzjQ0+MdpHb9bNSNBNxroSHAd+bDjNTAHqq3PDQkEsj5vaqm01z1DCLjUN33ChN463qqVh6
ZsjdEt2mKDMsA+b6otoiq7QHM8mjPFF1+P3l99TGTswfDBynlY/Aal8TM3lrqnDi7te3veB3MSPM
C/Fb39hT/T0wCELG8Uynj8mgGXg86YUbLE0kyogwkLG1+Jq7qtsAfGKGvYmb+JHf/855q8rKWwXE
CwjTEvSvPXWh9GyrrOBjqIe7Wnc+yrR5dsf6niyEv9RjBZ18B+MsD0Up4bMdMLUZvUMeVcE12DaB
ZGN54C7abBJs+VWyzo5vHBBKe9P83l2KHJzYnM3KG+j57NTSFbY7+26wEX+4GY1x6/APyoNimzFx
+7byzWijn4ib5USexbAtVGBt0N/D6iN36md8pohG58VFmBvN58nJnI66srfLzA714/xNT1yw6cO6
dSMgdapZ4ssA77Sc7WeUEYCdr707+gcJTXcdTt5pAJK2yjWkEYBeR0IF0+uFN4M1aYs4Ck9loeBa
aWRHG7Zakots24yWugY2Z7G66Jdtbm+1fghQGysFFiziTmdgFNb4+yfmTcWmNIDRibtjCPHaEw0z
/HYs44+wELPoVLM3coXPjSunaRPFYXnLJmz2QBv7J20KvQORjeVQ4z3uWpG2Hpz8ISyrq9FiBIFM
NW8jWvUZWFeXaDl8b+tkJ2yFBOnyZTSqGFcZyRFNvVvg34j+DSUZq4EkxoC5E8iprWiUct2Xl2ZS
tUOedZs+V4KVSFiUlfWuyDXWrcSEozzi1xvytRtOpyhjAvJDka/VsrkJXIzbAxXbBRBHmqfUay9V
oCt339KhWlddzRKgCa6KxqK/z4v3gISeiDGj9AIlWimj/mo34mKqzS7z0nHdaKx30yaxiQcZkIVS
FFn8/toExltpHgKDWROfQId02E8PjENhWtDcO+8Dj5RXgl+mcJ/IoGwHbODgtBwMNqVhwDJiCPQL
hJVL2KuXqG9Be2j7MkizjUZ4wM7s66B7M5SH5WgpMFIcwbqWlf5cD9EDCEuWo+hQWU0HUSO3z/lk
3PtGfGcyp2xcp90m1bT1Su3G50kOWXTZFiTIsKZcxzHRSBw746ha6GIwVsAoKbkBi50SXEydETWH
yx0V4XbstI3TNKxKCDZ6eBYsSiU9mkP17sfde1KTq4inhSbuUtG2/Gmg/PnFNz2036PB+mi7Ar1+
fWWoablF/J582YiwgmDXbodvhGRJ2Jd5RfBMuRjF9BBazlPsDDtVN/YiZKmqNPoR+R3oHiYYnZYH
olW77eL4UzOVtVBLHhhIQ3SeubEET1i1f6tyZAOTN9Mw8WFL9gR1b22HSFzaFM+T762qcTK3YaM9
eviwCuG9hO2MiI/Co9IDpABohwtENhytDN/TQifAnbmPKipurV9cEDzqQF5196IjFtMEkGELxz5B
HMPQzi/vMogMC28aj3nrraLJwkWJLmRMjgY6KaRZ3Y3lVneGlb1WNV5liuqgtQ8gTe0ePJPwsuFB
K7Dc+77RWLBZK6ZcMtBoJADDNR8TDDqhmyAvZhnVa662KwWUqsA1dIj0i605eIaiGxgTc29Lfzc/
8sgLPE95Yi3MMIebDtXHF9atMOqzVQ3uklwj225M6xaKMK5pa9frHExP74J8HJqD3pINDkinVMoP
lByweiS2uugrFCTBpeoOP21PvjxNNfalzp4QPHNjpJU816Ztq7VPmUoIDFWkmZG+VSB2157NooSF
Yg9bZU4DoicVITuhBiPBAVa/fv1duNqmrcxj6zjooZQ4QybM2QhaOAUBzbY59aXZnLQiak8EICbS
er2yAz7SL2qlHPZZbZZ3sakkd2yr53NZUdTwH9Ep4rFp+2hB+mGgLStLrbe/mumoDN0aW0NxkVXA
AchDWObL1yBxH8TM4+6wtqa6vCMOI+6Ai92XKuIdssrA3vUsPHX32WHulWJguuHdhquvgQikw9Lv
dWUv+wG2Hm4HgX39PKo8wC3ZhRAqSVvzzmRdbdfNEoSdhYzLH3Vp5C41RH0usgfaXSNol5iAtpX0
F3Pofh3Y2926Zt7f/FZvsjZASqcnofVHf03YqFiYR/Kk+vmrOsVa7RyAMJKDyvq0GLGeCq0re5FN
qQv/GuPp+SB8gFNF2Tc3smh7RTJ7wE3raIjbB68K0oMuiCXmQd/y5GjcWzwQlin0m2aZO8OpV5l8
5aVj5dXLALDeXhbj1Iu3EBvM1efAgd8f8SokaDa/bJWiOpdon13lS7le+UzWxTzJV+ojLBsn3w0I
SNC9b0W2YzutLGUxgnl66j39MRMK70NVL4bQ6ns5jsaVhDIqcZQDWTmgPpF7/ka2NrG1HMH0wqpJ
i1t5sFJRbZKKvxZSWWG4bO0CrYs+q5eyGURzccsLRrsKD2Zm8blPFk0hqCuSWl/jJPU4sB/ItwQp
9E3TGNGFEHu4KfohvZKCn5EDZXmLRJ2zKoKou0uQ1FzVqCrcj5Wwlz7smwfWXtUy6O30qSH6xv/O
6p/DCT07J7Wcb/lg5YtUaYvvZlV+YCoLXbLKn90uzn4MZQ5tMDbe8wkge+oWP5uBFUVGToUMR7Hs
1JKJY1Kv/sCKZlEdiVYByc1QoTHtGPgB1sQsdzp6T8U2JBfyQSLiYDSTeE8r59YB4f8W9fGLm4fV
q8qegNVb7b3o5G4XSZyOm6gMsEbxNHGLmTy6mqnDFDQbLsu6ICmhVE4Ki59OiFvZoAWawyThl2tZ
lA1VRHAoDlKF5Q5DffYrg2FtAzFbyWIzD1A4urvuBhdFvT9fA6/nAvg0eTSrF0W4nCpH3SiGhgrx
3EeO75ET3A7C6j7fqmzIa7/d5jU5LdlFjj8oKjj/LiTfXwjwbDDSd1OXYBdJCvSCW1C2a4UVYwla
hif+Zsq6UYb4HhGDaFlpVvM9S5WzbpV9QI74dnL98KfIrFcA3t5zb+suFsgNtNneSYmqeOKg5IVx
cPTe3bB57fj/Zzp5caP71vvdN6tAyiW01rAH+IGmZLrNndJ+GWy9WAZBP915WlRsPDtDbieruxvQ
/e4W12b/gq1pvTJEoj6BKIwRTAqvQk3u8knXz0aZIbRg2D2pCXKBbRKKMzcOiaKgSM4JW6etgdbC
KUnMdNsKVFLSnARXlvTjKbGMZmvkoApyk+R/a2rZSWtHfYuyTXDSPN3e8kdxjkkCEaBgwuVfdpMD
OtmWUPt3hhWHt6xGWNJpjv0jSG/QlbDfG/bhi7oJxjvZNbImhajMH12Hrv6tqwHN+U7F43vbNRaz
b5vcg56Kj3ifbXsfbVPUlglnyDoCnttOlH247rELXZWVStbP728zvcZZOfantR5N/a08YC/rLA3k
JDayqM39tA4mbmCU1rZkasO4OyaWjapPsNcjMXxeF8YElV3dr25Igr9PuPkhVEWkH6z/tSk9ZG/g
KbEbdHcFLipgLHvIwPASbg1UhVeAdoa1rOsL179ldQ9GH8VNckL0k3VOb6z6EXkmWepDPzsjUbaT
JTkQ/DRvF+OeB5yZMeTBMi0f42b+Q1914DkrUrm2vm//7Ef+Y6UjbXeRVaXn5ki6VbuiwkJ9SNNm
peo96AoCKM1GiU1+O+wgwzVsRPiYypQQy9Lri8NjASDAXElsMll+lmtRIcBHHPezpywinE+oaT58
DSEbCitoLjYpdTSnXWRg+vqi+aO6k4H7XEl5E9yY/5/KwLLVnaIR4pcXyo7yIBvgoZIOni+ephL4
eOLZ+2DegIqwMs4d8Z9LkAlgLagGfidqWJPksYqrXiJUYU3wcYqWhKPh5B+5Xni3UQDxxhPE02V9
5nj3yH2o99683BUCWowStvTPi0NRogpljbhN+2Mu1rK+DdkR9W35TBbHQZxowF41JnWZWVjOamGv
HGqHu2khT5sR59J86JAyt5SDrKrihFZZ/jyVtV/tnQdxLc2Un7/Vy+JvdZbuavtMJOveJYaK79V4
CPXx10FV69uo5bNOJnjxLHSsb1oM+UAtk/I7Sbt3yyztV8XJnxpNa/ambZhbV4vDtZcZqH6gAf9k
FhrpMxgeue4ynwYaukxVGj3jeImpMRMmqAxlXRvjwUVlyx9jYwUqnPkvH86jENnHWCLq2db6t8Cq
VRCkhcuOvVdu+uedrnXIiqqk7hdqbwQ7P8vZWjdQu1w9ey097QV/cuUOwezikOvIDEbOBCBhaDci
K9PnTiWJNiqptlGgcH23/SUDZOv2uauC8kYTVbpRIYjtizbIntxx3BOMzF+13ihgPfn+IQu7+M43
g5/y5Sbd5RcUQ3Fxiqw7+wFZhmG+YH4fICjJacVgA3M7MLfISb7FSJKe5MHIh/YkzBZ4reUicaCw
SxcAJE+GHpnDQvaByzmfAtOGA2cefhX/HEJ2z8ryOcvSYvc1dGoACzaVrlm3AmrAMEx7dFu8syzl
CQQ0p0P2XhbjChQL8NR979Znh4Rgs6+JgIAOU6NlIZTqeezIq8a5KV6cibx1NKT1a5Fmz8A8+h9Y
NJ9a1qMfdWdDycoDHOyLaVG40AQWChv5ORztBfBbsgGEjBuYM90+gyfewFOexeUKR6Awp2vlIsJa
eiuLXw1JqmT4IIOz7Ah3X6InpcNG3ECQ+ujaofA2dQnEtx/seh8a7Y0syYPsYs39ZFHM7CKzD4iX
Nc5tNKjKPnfhdWWw1Nmld4go6JCvVtHcLPtUiq8u05SYaGVZ9OGx+oMtvXLzeYmupctKD6zLZ2d+
p7OGs4RVWc4thCEG+fM1Pq/v/azizuI1aiAFh6Fs+s2yAYd9FyRZfufPW45IrcDq/Fnn1m2zSgiB
Ad1BEg7min6tVNc9Cj2ujnBZntkTWw8qtCr0xuxrWTtIysbgyR1uxKNstFC1X4EDKXdqCU6w6Yxy
mzvgXdPGCB4jv3DWZYc4gh4P8Kigd2Ke00F1GzL7YUpB2XhFoHxsyK/5H3nHktSoGushY6w1ANnk
OFhGuCrjFAIRSIF7opnrgbGuhmVY91PlEzh1dHaYkOzYmyPqbphNvJCtjkGmc2wc/0h6HoHRKErP
ZW1XZwfEGin0KnoTTnZT5bH1VBmlA6ciQA5kyqLnUiGAMHdw/n4ludSaoLobvoEX+bzSZsZalmOt
X8ktEXF3RPrQpzCUEPCMbmPfRzdKawpSJKmz7UdbP8Q8I4DDZC0Z7bg4Mr812zFTnbPJ97N2ksS4
LVLs7yJVcR6GWbIIPd6FEKa7rVt/GhfZ7MHQOqN2ItWZErhEdWuuykHwn8r58NmvqcwCbwvl1xWy
pRlHHJJ708eCEHI7Oe41iMT2zjba8L600ayIEHpby6I80MF07PaOlf3MAkJ46KuDrKODZhIOJALS
732vNXGm7YKDnafVqQ/7bJ1kafOkR/EP+VNrxs/I6sP3mHuVYPqI0cV8jYtU0cGcr0kdYgpVbNZP
kzGnD3r/w8w/r8m9VFvobvbrGmGDS0nS/AClyjtozegdSHmS3+p1EhIizoNNwrOhwg2bplw2/X7K
IthYKW20SQeRtZgUmPD4cNVd1Hx6VJ7xUR8DRBgWlupyzOeKr0OTRhgAg3p9mCDSrtsBx/U6Goxj
kevJOrJi5RmS/KXnLny3ou5q1r3xDG8hJy1e/1tXP2svculqhsO19KJfXX8b1ZxUPNYLkRBGfNWr
3HhU/ap8CLq/FKLuVets/bNF8/7S8vs1pVf227ryAaFMosNZvFYHnrEw/kmIquZaniYaggDRfCi9
GIVJ96Ki23Woknm/Jk9zNGgVPFX/XivLKMNXN5NByNoblZvcCg5QRsxtSqr4hqy8ciPrIb4TPJWV
Wja46CLPvUn6eflC9mptrbV2skMta+WpPAjXIlfmtPGiRDnjV3/ZMmrB99arwsPIPH8N+Gvs0oHA
nJaJ/OrnWn6VZ6xCnxqSqTdf9YMfaDvXIHEvL/17X9Cmv/o2aPcu0DhokR12g5M8WAh9ch9l5toR
GdolTQv3W55+9alH0h2/95HNtmoh1tJhLBMBMwweFMTfD3neqMSn51NdAfElz+ShDnh2AU8KF191
ne6O4vRVTuwp2cQZOmbyYiiOKDX9Ng7hSpI0dW0zXbnkyP4yBgsnZ5mPgwq+poSrhVxf50VXhAzy
a6CG+VWkowNH3DdW3qhnf23YNR0Cfl+1pWE4KzKtxkpeKA9IK+fXelfNPWVF3YMPs1lybOFpZDjN
PE+kG0+YIYiFLEJlKra1gdKSLOomlFEFruZRFiM7WvGA1B9KT9evSWY+yOo+Qru1MfGQi8d8fK41
Ur1sIZy9bFUs9YKT5nSLUbZ5X+fT59BearaHPm5L9JS4iIzHuEZXiP3o/La0FDXBwlKMc4+v0rPu
40zy7+/WnN8ty7BwQyZpeP56t3LIhHeb1Qg0C1j6W6mEnvG42DRFAC56Fkv/VEef9dS/iqIOYaJ5
QGhkq2yYhpSZXZZTNX9JtTTfydKYiQNTJRSfVFt7MWtdaIFRdEXbbVjVxLPXQ+2MQJnCbOkjVHAu
WAphneRbpB8q5LNk788LHSMEOy3c2dcjulpKHV3BmwVsLfrbBP+LIwLyh1YZ3GdV5+VHb4B15HlX
0SWP9Vyde/BsqoR0etMm7vPQGPGSQHx0lK2NHeOJMSZPgQZ6ujGx2Bl6xX2uII1t8ioeNvIqXe8J
R7ZxfPaU1Hua4qN8SVfp1CNKr2QA55fy45hEbpUrW1kck/FlwncWDau6fKgDfy1f0mvIjWkTztdt
l+pPJqyxJHJPTWqQ8VBVyMUYWZ1wynZOvbDIvcSa7YMLNe/HMTWRG/qzeVDAMHxdMk3TyCSKxL7F
o9WwYJ2E3X0Qtt09RkuEDlPAoX5AEckbDGT68fWrh9b6j31spCfZH9eTemt0EC1lsZoHnLO481jy
mr7KrCWaIt7WM6xt047VZcjh27MAAGpfKfxbVUQyW8MO3sPbNuyKdzycMnCCwew1YMK2nRoXon8f
P1p2/eYZSv6e+DrwF1t8M3RLrBuUCY9EI+1TOWkCDyTP+R4rYiW7Cpc8n96r7t2U4g03qhFPEqvq
76bS6xby9WxIimlni1e/BKqoiIHFmJJYhxpS5bqIbPcZ4MBJdm1i/aVzVTiIuq3xpojoyM9Q+L1Y
Ouyj/vgMCXuoz89QZKyp5GeoYA09Rrl4A77bbXyRmJtUTaYd4IBspSPs8SiLXZXkKz1U9UezqX+1
Tl5g/KWoJrrYkTTKNrCdyZMYSvyk4pO+Uke1OgOG7/dCS+odssnoiCpRunLQzfs2jt0zEGjzp1sf
6lSZPhrBNIEIeQyhnKsnz6/ONfHMokVwoTfy1z4T4Ra9rAz5u7Qvj0TmsIyaz34rtog8YzNsNkv2
AfQWoh9hR2AD7TeZfU41Y+0PSnQkbeQuU+Kua1kvXB0sEETn/GhYxbpoeiwjgpYrDC/C+MUb3M8B
+r3hmLhqabO9nuOoR9MECzqXRByA4imq8bOxq0JtXVUdigRzg+wiW71OLw4kEFDRj0lQoQS2SavA
OpnEN0/2fJDFMO3tw4S5pCzJetlDy8gfkfRxUKbOY6jv87V9gcdRaGWbENebpRRgh+n6WCL0fx8F
ACZrDZyFFEJ3pvrR9tzknnR6+Flfps6y1fT6O2obsM27d9TGeYYBf7kNStPfBUgHbd0wze+TniRH
o6jdu9GrSwSg21cV1aYVMo7aGelUHNDaNNoMQqmfKlV7DKqkR1IHo6wx956tGA+VWHOSY1uKHg8Q
Y0S1fwyu7DEgY+fBLbTy/mjojX1rzQdTB7doFbdjHNmzolh7AoJ5gP8H1rIyk2qvTywrvvq3dR1t
1IYtm6yTl3UhKPwxarOtLMoGNao+kK23br66OSCpnLrILpA37dtU+PXF7ZTlVweUZViaxeOPr2Fq
wxHbZoLUJy+SDW0bDaskDX0oFwwk67QmHzC7jrK9LHaFb2/yqAQNoeKN4wXWs8uW7tB7gABksR7H
cI1SjbqTRScpHhvSXVfIVP49DPVN3bTWczkGENi8O22IzROpCyT4A/UnMCx1G1clWxpZJw9RlNdH
OFfQlumrToWx8aeq3Ddd/gIWGOq55+srTXXju37Mraupv7XEFiDOYFexR8YMyuvcWFRFcqeakbpS
yQ6tZd1ng1++GKOuHWQJKUXr6uVvsrusiSxN3bNo/es4cVqooCIaZV05XQeRtKlfAjhUn2OwuQCu
LaYXyC/usvLITMek/rV5AorQe73/Kvn+Z0nOVQMqF19t3d9Kf14nJ7k/e8rryDn193pPrnqeAP/s
+fl6c9ssuPO/XOcNAejHoN8H/ZicYDYmJyvx79ps7HbIsSSnr3p59lknBhJmPcgGun9V5xUz/UKW
66n7kQYA8/FnOPmZVZzkmTzUYkRTRU9bDMT+aPA1NRr+UjadaFeoQXYT9/hQfg7zNUJXK+Nai2ft
vnl8eZBjsSjoFv/8x//9f//9Y/iv4KO4FukYFPk/YCteC/S06n/909b++Y/ys3r//q9/OqAbPdsz
Xd1QVUiklmbT/uP1LsoDemv/J1eb0I+H0vuhxrplfx/8Ab7CvPXqVpVo1EcLXPfjCAGNc7lZIy7m
DRfdTmCKA7148eclczgvo7N5QQ3N7MEj9HeTyLV2rncdDxjgtbKLPLiZcJd5Bd5XLJSo91ioYBKQ
boI4Mc/VZBmfh2zSziZT6w25Yb5r1JLMM6j8cqtoQbv46icbyLlhoFlESCaXEUFRK9+J3O1PVp4N
J3lm/Hk290A5JWcZB+40ZGty8nVt30RtcVtGQGl9c/xLycvVvRV64+Y/f/OW9/s375iGbZuuZxmu
oxuu+/dvPrJGcHxB5LxX2LiebD0rzn2rpmfcLeZz2Ns1+Y25RqytEWcyYBsD0iHz4Vd1XHnIBora
PykkN1eZqVoI3gz1rRc5FRIK1A2+bQEnVbsQVt8f5bKtfoi0anGfCZ8EcP1LRDb8SdWf0qRpHw1I
U3cJWG5Z67ZNfNJ8KIaymGokVQZDQTx/vsaCe7AO0rqCvN9aT2At0uXk5OlBtuZF8pfxh/Iv4yuG
uu/bCqKlr+F66vsNYh11dyL6/J+/aM/4ty/a1lTuc8d0NShfpvn3L7p1c5cFa5B/EBHp0Yvh+5Pf
cJB5fKkWUhYQ+1DLk9/xV3NfIIta5/nNZ7+wbmEKoyN6E5pTdSSsAx824YbL7LHFNHOu7NwZPyxP
fd+cTx39V6/Ssj86wbpLBKW3R7PKWHduM702zWKsiYdPGMRs1Exv921mug+Wr11le8Yuh4i5XsLk
9O1zhbzxsu7c6dWvk4eBGPMDc8BvA6bAD+5UzwBouBxSdEsna7h2jhMe2748yRIigeP1V313xecZ
Bb6uzP1FZ6D8CMzFWPnmVxcubcz881JdMavVxPpkV8SgPEKkQ5Cwj4Y71RcP46BpGLx1xJLcZv4s
gfLNcdZja6kvKur/O8BC9mfRHqNzDof13nAxCYoKK8Mwlav/t1HnyysDLYT/fGtolv63ewOFHVtz
mQBtVTMsG5rGb9Ofkyk5IlrIa5T8XstsrO2D2kU5EJdI4/h5bvuWdQB9rS6Bh4FSl02fHWTT56Gy
MNztoYpXdYjpYJanazlhkjoW2/+h7LyW40aabvtEiIA3t2zvDb1uEKJEwnuPp/8Xihq1hvOdmTgX
g0AVCk0O1ShUZe5c2659RJPTXOpibbvKJIzAxTRrthR0i6shrsEXx+mXslVmR58yjqM4a6rmsbSa
YHPrzwFEf47o/rooxsMB+3WTaDpsQcKxumZqygIuCvB6owaqTcYXovPJxkcYP9e8cnhxupG3kNz7
x8jpPodJo9Uekh6Csps68r6rQnnpGuAV7Kkp+sQByS9AHztRPvtE8zZYXBB9n4Oncbfm7ZPt6ZO/
fKjat3t21/bJ6eujVakmtDAyz1LUPeslGzqdYoc9RkgOxNtpRSaFyUullccAXs73pmFZtEm92ru6
zKSI9SZdpIFGuVPlrTr9T2uVkayroVQXoimGqQ6FxLnSEoNzYfLwrU7ObWgn5wGzljO1Mo9t3stb
p8ks+04z836tJbzFxBBxqKfBvpk9Nl0mb2/9t7HiMwmh8gGSkX1+XggMGHKSX87MMY6uWjQo877C
5yN3jPAqDmoSfBsTfdiJlgta/OxGL6Ih7vEtKNToKaq7W9+Xz+nTSF78+wNkqMY/HiBNparRURRe
YaZhfplcI7Tvietn+TeKfxNe+ql/EN49BOdJTOWOMzcqI8Uf8Lfdz5fLolnnxmuFNGwHfZXwgnMC
O9JeRSPi9ThXgVmuRFPqG9IGbn9lvnDzGcLv9yKzvH1b2sZ6UFCMuqCuO8wEUdpqoJXnXTmY6yJs
ngNWAOzUIYvUTF8oxZBbIEXXnu2UqInoM5XMOYWDpOyZzFaiNQ56cxeTtgDN0ubVdcDAR0f67OgX
9LsL8UsxbaeU8Jv+ggBNe+9mjX/pQpQ2mdfdixElcGs0i3G2Ec3CMu1tV/DVEU3q66Z60aADBjKm
e4wN57VmD0czH4bjWNQ5plK+DBK7Qd7v2wil5+JSJcnfnNzW14OD8byHC9k6G3Cg8PpeufpWBfhB
jhUSaAM1/tNZOPVBClEPBDCUYWdFirMFoa5s1dg/C/mBECII5YHot8IQWh56hRGCROyHzs42I+s8
SlOFEk9RRZxv2RKbWCk4Y+1YK5gbP4VuEcPiF/mVWk2jje9gisn7178XB7C9lyiyqoNo3UZQfOHf
i7t+f4YYEXgAvTSeeDiAf82LYrKjvNRn3/nzS7doWi3kba/9vHabMsU0Kq65zc/bnCrOCv3QVnZp
HqfnG81ptNcsJOwOnWszNLqDrGTJ0rPj/tJafsAf1QifGh9NIF5D2fciqc+EXN0Ps35r08EkqI2k
NDNH9WdVK99S00lfPRTps9T0tW2uhuFcncJvgxpah3AK0QWUXW1SJbrYIFhG/JjpExdS+9704RK2
skQIezKVnaWt6q1uy+8+jZcZlYJ8Cy42Bcg/fp/EXvjZE/51Ml2qFesk+ZgLm3JsHyTWN8Dvyg6Z
qUFxu+gEjsIvUdRuvkSTEVyC0DC2uYx2zm9qeKYVHJA5Lp4OCVijujL7lJdwOMWSvSpYXOxv8x+B
Z3MZjMwJn1Nfy2jfxthKCb1NF0RUtozIKFy9eYM7D7JP8aKroTvV1pLR8xdlWnyb4hBiRNYowbwu
S4BmEJ2OpqszERSWupFsTHxVVty7PEkpS50Oonk7lIW86rTY39y6GjPqVtpQBuOTQonUyrC8ha7L
/pGcHxx9S9POthQC+AHMvmotnUqdzA7bpV+Y8kxc1qeBQe+He1n2jlJQhCs7oDhPazX85+ISVHqS
poAkCGlStsiXBwHWrDJc67mwjB9gdNP3PKJMy0EnSDXusJaKsn+LpAAvoqZycQHWAde2WXmfwbIj
L0AUhBL6eywogoXcRJScTRe1oLaI5DlLcVF0YRkEJd7M841oSnLc7Qxvwpp0UZ3Pxi5+jKc47Vjk
6Tw3Kq1aYpCXLAKMWnZ+DIFc1k1oAuJUdIoDTkLQxacDqm4juwM69mu46BRNpltzZes9GTLXR33d
62Ww9YPwhXSPc3IpcT610xnhRVJvUT4sxIUuyvq1W2IhoSQjkHE3YFqx++FFVZcFEKnnvFXdndeD
qkRyh8pdD8enMZVlvrhqeBUHT3psXGS9UhtE1xre5k4Zym+361pJAWmX9+pc9Kly9d3O+pCFgtXh
ghYPoNQ6L/9eG9SmOygL0fKT4CaS2M34piQ//seI3JMBxOb6i6YP2dVz4CxN4VnRCg3vj9Z0jZWG
9nktA+Bxa03XBkpXcORMXFAhTXim9IAUw/S8FXGVrnoL5Lt43tgb1te0aneuXi15SJPjUCvSk2HD
xIIOQCVt1V5lJd3EcSY94Y/Y7wuNDHQ3jQrzDqecwqfIdLoah2gj/SpX7siBOnfio9Usjs9K3Xz+
NPEj267NVqWLclg0Q2pIVljXh3dw7mADjSqxFYsC/nQAbtWCB1soCGeu4gCU6tjnmQEPsToZmj6y
iydbCxmzVqmQZ1n52YmkDTKhWkR4jIa8wgCQLAKKrs+51qZsWqTuBFVJ9Ny6b0N9BW9HcSFOlH4a
KltTOX6OIn4dZBSK9T7sOQfy8jsRSTQ27ruV2EAXzRpRWjwZ9SnNuO9zRdkBf+ybGYtEaZ4V6vBN
i4OtY47to+xZ5bb17D/69V4LD5T/vyVeol15+czkWHMelL5wHtAVzpygy6+iBUH7RSG1chAtFSuU
WdsUGf41DG09Kt5yaYxXohlQPAatwVLn4tPMoRy2ljqpr6k4WLZKFi5UlXLZ0S0NYBmDcSothU0n
xWpvPHuXVom8R2B79hrOmgZpLysOg0tAJatTEudS8NOKiT0yBTf37uiRbPKHAaW52V4pqW4A/jIk
jFqKV1ltxJ3Ev0jr14cR4Prq31eT+v9YTFqyZbFLR5JhAKL5+06dmuzUo9wz/obD5Z3ZFg2lnlJ1
pa422uYVJFQ0NPVV9OVWpTDpx81KNMWFkZK6L3f1krIeMqeW7g3EFuk4s3sngR7Z3E5000gwcPRU
xNjIOSjXrKudOBB0K5aZIX8fJanapZ4FkAJMUbWTp4MYIpogyLlPnN5u/uMe8Tn9UL7++59L0eWv
i2+L9xC0cdNRdEp1vv69KtQ8CFS07lUFH4dSWUE5NK0nlOkgznI/5rUeyPW1pHRzc0v2feYC7cap
VpaEuEEkCEXmMFE1pMqtxRYo89iMmsrpy1mrxupnX//77P9/XKeWy9rwxpU8aUAIGdhETsxwJ7bF
ounpYbQTe2jRjJAq/9EUV2+Db/fWGejFL4NvTa8q+UFQ72Zyr1h7O8uykz0ATaXQ914cqHDD9dDR
tJVROP59PDrpyQS1pGNE9kbdrwQzIK3JHrQqrG02kb6tR+wLNA3FXmuSd7yr+Nf+aUaA2ZK4D7e5
wpRs5jD5qM1OX7yBKV/ye2UlmmlvPUiZlV5SdSyuvqyR1tIScFUZoBGpqRefzXAEgtC5w6EL2+FJ
S9/DZExfkGqlaMbs6ZvNR0t1EswzW6624uqgYxnmp+Ujlec92wl+A/FhchJQFT39Bp9NfZqh2vTS
OGlxrVrjmHgo7A0jhKvsxcq87C1jl8S5ew7CAa1IVARvPByvSBK1e00OtY0JWmpZGWH5zbbepNry
377ciC3s879//1Xz6/dfs0yTIKmpGqqs6rb2Zb4YNWZNCaX/k9mz7HjSFVtfVn5IUY8Xz5u2cXeS
qbk7vy0uPniTlWiJ/jppLLxLpquiHVJsQNF7rq27TicVBEP+LqWKCZAIxY3oBcdqo7VGfy0KMz8D
P5kBLR6uogt5frtsJdyDRFNc0FXn3iwbdS+6LKtr9xXO7KIlDr2r5BASiaqg1ncWoep6S7J/1ipD
IgfQIdeeWWSCvJfRhRjEvp97wHbEU4bHoNW8TRFaCA9aoIArHb9aKpotGyUv24XPR148ykGdrXS9
3HkNqFOD19IqnEoAUDv+OlBXS0F0DMDhdgHwHiL06Q5rukMMTnPzTdFckwxYjqSo9ZpiJ09mmvXv
s1JcEW28o20b+qVFIY4TLsVAqZePkPHPX+IAonnrg3Q8ImXYi56M19HhFlGosS3fgfMD8UDZDVRQ
W3rCT+abztx/Eq2mPuF1az9CR0kusuWfsIqUntTG73cyeTGK5hrpSRmaYAVMZFF1Cu+4ggzslbk6
vFT8g+DabNxLIYfC7zLyL2GxE31J7qyyOhlWbpi3O8mVGogdQ7tzYtXO725tcXYbY0+jRZNt39F3
ooWK4dT6cxPnE7zY+m7+eMueiDPdbyixzXCU/cyheE71xzgjQ/UI7mlkeaDoJ4VMxswsWUFpU1Mc
5BrdbarnlwzJ6XYojcC6q1scSkuoB1+GhQVEehlcMCvF0dV3UVX6J3GA/B0d7eEsGkQDKcqwdf8p
a9Rxk45dot+JK1Zg+3NFV6AKTLc6fJl2NhkDZpzwijAHvTMFH6KVmyByPOKQoiUOSewUS8BAxcTG
CK/ioOcUYzY58L6o9Q9pOfys3FZ7BNNvi5bI0YTS+EfL/6tVYZb2GEXuH9daN1PnhF6TuZeb4xZk
ibwVZ3XXj59noi8aO8iRXYzWoYmLrWXYGEZkiisvTKuB+PN5DpcoWiVQe4EfturGLlDA90kDDh6S
96qQBvfYdMm4kMhNXqEnBnM99evH1CCd53Zl+Nq3wXvIfvKHkSp8nXu4OeBV8NIJ2HRUALusyEuo
k4rxeSkk+830qw/44fZL6mSYiuRK8pgRvZ+7AFP+I5pHsdffFxS2ptkym0cmVSZTLk8T7h/ZwMh0
/bQrKusR7yz5Trx6u7xBpA97YivC170EnhSRULwVr15xNQmqX1dlBQ65uHq7V1wFxL0Btphf/tf9
txt8tfbQhpTqsEsLHD7SGnRXYuneIVQgCIgzs8E0m81wq1L6OwWx7NChnFINqhn75e4xR1Q9w1et
e9TZtDfNMJck9aTrQf482sG47a1MhvhEk0ihvLA9uAmiaXoWSduiLg5jrWTPhpHNqFCm2stAtO3V
vrnW7KpYGa1qPkKiu4qN4FCPyPbroLrH88NYVx6oIa8OrUfYGNdAMuu1Z/j6GmDdVq6y9NWQsN8g
+6ocdA33IZB3xsLJzPYJEd2TiHL/HppU6a+hQKKUz6E2yNisy6W5UavWQadeYJxjCQH9MGt20BZY
7DWYNx1UNUwOWt3Zb2oyXk0eyjeQae+W35uvlLo1d07ijs8u2aVZbprtI3hI6EiO2tzHIbyroiFI
IUtAtvA/0U9pihSps0r/iFJXXvWNXu/NTrfWqtQ7W8dGS65JGc6xXSfv7AK/48HEXcgJsmDV9Ll1
hJIooRYZxjOMeW+RZV1zTcMsph7Wrh+qUmUvr6bdExOXBv6iV14CC9x5lXcShUfjC/8n5Q8WAAdK
LKx3o8Ojt8n8rUfSZl10/O+0SK9PQzYUlzQv3uAhKfjz6jLgQaXYUh8xiR27O9Gf9LW1KrH5XvYU
cbz6nrEGJOY/dM2p5+FGUDGEa8Q54wUjXFBCVRv90AvgYkWE5VpBCWljNjmlAbG3VBFP7oAiopz1
jGSBea/3HHXmU+eMzbsUhcumge9mZqG6HtjTwBeOmmuSudpSa+R2Z4VDxITo5VSN+/k9tq9Ml6CU
3oxiXCo5shOg7hDnKX9HASlZnwfRBBxEhXFp+HNxQbEUJIXiVE5CTsWgz1Nnup3a1XQXBX98jBhs
BzV+N3IWb1TJwXixI0PpTszVBm8scB928oAHLvg8SU/fNf+1G/3xR8qLmZxkKl/UYkzXlL/Za13y
1LMEwnZiaBdvlVcibOOe1LY/GlXOHvNEj5YNX72doeXdQVJSaw6kqyccXcq8FsOE6pT+XtQoCtKS
Nq1SRH/ZjPe3rlt/NSr3ovVZ3hgH1edn/D/7xIeIn9C38UuiUZpgBrYxt2TNe2jaojrWiX1WpdB/
EF2mUW+rSBlOGGX6D7ZTJnMDm4qVuBgadrLVQ5IBognni3icudItOaxmFQX5kCiOWjzWJ7OWauCo
WF8CZib31mJ7ogBwbaeoFtnlELWyU50KDCXv1cb7Y1gztFROOs9aZA3rnDAdnrckm9XCJgNtDL8O
oplEA/9+yBrmhI+0s6tkmAkEW9lwiVeKLrhq3zTZqX/1jSYPugtPGmgeN7DKyHf/sUBX/65x0G3d
sJGWIBwxeDgVxER/f58UiC7GLEyxUap9kjFL5tp82432yiTudikmscWIcYpj179a07Vba7omRtbT
a73/28h/3idGoq3XHn//hN/3BZFUrroyHe/wJCCd4jYd6RVnL1etcehtcziKHnEY4nxYSQig7r5c
qMyYXYAIFNt2Is8pcKdU13APwMzCKw84+OvSXYuWOOgVRE0minKmGD6Crba2G5gf9kBNOR5WpmVj
S904J2sI3G2ghZcgDZ2T6BJnUkC6pvFG0OG/LxDdKpdAraifdaoFFYgqbqQsWFFJ53PqwrHJtVLj
3qeybMf6IcL/Qn0rifM+BIr9PoIoeywV6OkD9J6t4kbGEfihP1djr9rkWedgFeZtCGMYV1i8+X2U
p6soMbNnM+3CvdEQGxRNis1VZi1oyWWf5s/DqAYzaSJS5c1RilOkqgiu50TDTB7zzsgwecF6vdKP
cSXBjkB3tGgTpctWwzh+N1QogkNEQR6RafuxydWrRrL1R9KSQgHVWN6bsFzXSJp5uf5zBPFL+Brg
WlZllyvLEf/inakmyYE9cL7AlSN54l32U5TiqOprUzfVmbJlS1+7Ft5cqp4bRG9i49zFmbINiZSA
p6yMFxl8md8byQ9FohJLjOC3l7fNQFWYZZK+qnLALn4SsQTP8+GFkDoi4ZK9spoHwcugzQLJ7nau
WKa4fuPtg6Hf97JXYKRFFqWWqslNK4S5OXTqh6foR8LM0VsJOh+zRcd9tiGszViURg9DGyhzl/+Z
cxw49TJ1pPZg+Mmw7mtZ3Q5B6+/c3sjWmU0tKOHGeBmWXnDhX6yZtxoJ5cFLzGrJGnw8aMUwzjM1
0zaeLA0vWHbNrLx3iJm75aFHi423HP26iw2S5vcMmyauvgCX9nuYHBVgm6YZDPkon1bjliCGRRGm
XJHzwas9etb5EyraWL56cRcvYtNGSBIWqI+VyJ15caO+QWGPPdn8Eci4A44YxJ5Mz1G3VV0G/LJq
8RzhEJSYkfkjieP3VOrKB6so8v9a+hp/VwlNU5WjaLqqEE6TDV3Rv0xVdR8pFtZMw6NsJA7VYk+2
1jDxpvCLjNaBbBhHxWsShPmdKdXNqYWFf+lV5Vn0R2MEMQf3i7zEKCHvo43YiIhmUBl/NsVVM6t3
RZBfnNGO964SdEu/7AGuoEib9UQ7XrVkpMY4h9Xj2JvcsIqPysy/A5mynyVboVCjU5INyZ+Puq7k
nSRXJG8a0Oq+lV4r3VHvy6nfR5EHeFEbvrXYvIAB6mRC72JHT62IvOxA3c7Efl9s/0lw9YcAdtvG
jC29pppDhqBlaOHKiltWlgYkgAM25OWvYLrVKXOndlvMy1Mkeb7cd3vRdr2s23u90ZCVgHz+5YIY
YuYmt4iBNTy0RWL3yGjNM1T46lKmenlpQGqiOjLPUthWFx/q2D7DIGaey6p8sK0aRJo8bYZkOccX
J+h/1gE1spScflh2cQ1dW3pJqAGZRWGpnEdrql4EG0768q/bKe78dTt/uc/bTcPTP0p4JKM2eCeY
2d3aCvr0BHSUShnPTF/KMoApZZnJSiqr9MW3zNfGxRA9KMbg3sHHXHQPTmqv46jyF+KmdGD3p6ul
u8d8r34OsrWuucmLQxn8jixxCZuWZi8N99KYn4QSPC3doxUaxYMHGXnXKaAMRb+XeidXqYoHDeu9
1AGtBqFqqdc1S3BW8vtq6P483PpAGHYLPSu1OzHkdkE0GxsT3py8xDztKoTfahJfHFAxC5YbMi/K
yfktTHCEKoAHRywLtwnKhZ3GA7rWwqY5+CX8DNlr4fmE2AYNSdhfof66s9xOq0cY0+4d4q7mRfZh
4SZQrb+r7pQDzjPQKtVywGcOqhJKdsPD/0Yb3Lsm8vAjwnZtBxu8/tF4wb3Wjmn4gUEHy9Upf9ZX
5AXcJrrIUyuzA/CRZnQR18jofF7TJsnw72siJ/fP+5yo9Odtl6oLL6cSF8cIIDQZGjd9qtOd9LPb
LPdbYJxTES+eYBRLx3nt3vGNbO6x996wjPc+LE58NwteiYVA9JP66Bg7sbaVNco4klC17u2SLPaE
33nH6YynH/mnUshwdFPpaitUWkFPDra959pHr2C9Wajx8JoV3i5w4vpQyZG2sojk3RH49D4gJiQp
NBTsV18zksvPVhPl88JuxpNm5cN61NR8o7mUp0ZSDNQxRP4f+5Wy00olOMgw9heIvqJnrYtBovA7
oXIBfaL734fIUtgZDj7Wkz0zTUENtVe22sXyIxyCsKx6s7pvLJnh0GJ13h2CnvokdAl5t5vyk13q
9xBSuIAi6NeZrgz9XW1Q/i4Phnluu/q1zJ3+pbWHYWmlOrHGSVFSK/ocBrHzMMQdRGY7C2ZyrQcv
TYYJpsbXYy2azlhSWe91VyyVatge0b06jXIyLV4nNTU5YhTBOyKfkv8jNbrmSD6BP0UOUvwmkhqB
qpNpDojl/xZbQf+f4zTUnUQX0A6AR5gxkSvQ8GTpjS25IGel5xUzgwydh2K85oHSOfMO3lr3rfby
S8i3wwM5twD6kvl3WN/sBq313upRabBzD/RHeTx+LgxwVWWifnJxbHnOa2VcN0kKR3RqOg4wdQnX
h93nVf63utQzj/++Tjf/8e4zNY0AsWrYluLIqvUljq4AmjUHs5AeqFzEpsfFTn4oxvYkd0m0rbpy
8lH3swc3Y1miq4n1M0cX6NU8xLexg4F2dQCVUxgMp1gR0p8f3+WZZt6GJ7L966NjCTbw59jpow18
Ne4qt1ZneDRaMUxA7HDiON7VRHzfqTvY9k0WfaurVp9BJEjPFJio64x9xxq3IAov7SkMiuXGt2QI
dx6LcnETtk0RUVB0GiO6CVEgkBtJ8AAc6k6dsvN+B9ot6kj+TjOIuPa7hanZ12vTfahcrP/QoSKZ
+xJ4myAgmsGrx9T4T5e/yOgI37g6ckLrQSO1O4+aIcqfYwPosj9GK4Ri1Y56sjHHgYfTsiEdWU+H
zyupPjgz0dnFFZnIcbBnXmKgJDXHg9C5CDmMOPuiifnS7DoDO4mxxiW45mna6M1kckw+7R5iHotO
u212ilRYe5iSoLhNRX8MErx0pl3Qe5Jju5EZP8VNiRRwk4WvFMTPXzdVkcdj6dvaoxXnLPXjkwrp
92fTdQtbrXhKCi+bUZ2SvgdYUVjwj15wAwN1oMnGlapKY5FFgXmoQeStxzySN5Ec+QcDucBSH4Gf
OL7+5LsE1GJENntCdNjcT0EYKRm7hxS5IO/KbngHXB3WOl8Q9HjoPVqArvgsLfCO/nUTgfDg8ya2
rcXvmwahFCixJCopnP28CRhyuZ+2TZ8/yVWl7kF2TVIkCIBWrQ72HiyhHzyNtfddMWxl32lRuB3z
0GGxS5SxclnLVn3vrUUMsqAC5c4oBuczBpkECFEQJj3muKd2MvpNSVIwgms/qrgdvlFM1S9L4ilr
2witqbvQwuzs6dELBgDuEWl/uakq9Tmte/cousRBNJ0kXhJ4D/df+vVKVWdN0pWLdLhGDQwaIWgn
A1LuxdntIPoir83XUbpnhrJb9m3yfYrLGvadrrFXptSuZaKnVe3UxErcVB/F1aGRjX3p3HtlX23U
JNKeo9FZkqQz7+Xe8i+l393Hak8SDK7aWqEumepxVVtITR8ss7xM1x3x97l4ahV7SNfOYDefTXE1
McHmKMPKyOsPY9qa9a6Mvh4ZF100pVA5FOg/r272UxssaV/hR30QC1xfWQaWXBw+17yqjRkp0Xm1
nROcZjmDd9qiw3qOTImPurobvrHL9OZD5fv7PPSTe2MM/+zHBWzfp0ZyP403msR51dV9PGj2Ianl
9DFq/IUufqMgyTcs/e15p7Xy2hwN/gESH8BQXVPOG/nZo1TjDzeNHdIm3yTEh2ddpDb3Q+/nq9zW
wqVIFLpRolForuPtyp/sOQ3PuawMU+nFw6cIBq2XNh81XEpZG1vbxG0knOBrtpdhXbwYdXT2plhn
G+ZbEzj0axfBCAMTEpwKN3A3YGmrVeA5+jVOY6DgaFV+1vhJRtVH6srGa5pdCQZjsPD7BNzQl54/
L1EjlALD+WNMWtTWK1YxTyLlgPZlyhFRcSqSCmlFykgNcMgSV9tyg/RyeLPxPhvYq7v8c86oaqyP
MeY6+4YS8kWMy9xrk5RUkONllWRwMhyFYvmYRRJCQJMiT+qQHpO6fRAjMIBmwxrEj3UOWp0CkmCj
4Ax2babgmxhhgcnPjXY45Mxpc8zAq1M5HTrZ7OaynyhzW/FBc0VmSKdlanh3WOFj0gdHTY2Ls3j5
ZLS4IT+Lr/F07daCPvNH6/d9eC61//HycWTrn+//SW5D5kchUac41lQl8UfaRzMkCqnlfngYnW0p
KV2zCRI0SY6jt3OwBuZOFEaIM69x2QDpahzMw8qV0JK17rJJXQOxe1fMFWITuwKOOtlz+SGyIvw7
mKpWYEnCpemmRIUnMbEQGYejV52w38WIJae4SB6rncnM+kQpz1NqR+pJtGQPk440fIgCojaKmbpb
5m18K1LLeB2oA7cQyl1yp5KO0dj2Ey1MPQ6OBFg86i9+3VZvid/8NOC5v5ZE1tAutMNzCBgbA9H4
HA1ed8xCI4cKY2fH0rHcdah01aZkd4o3l0StStHe96o87uMAR/ZRbe+HIlVnIW6tS9Mhq5Dzrvvp
mBXoH9RGkRJizOvWbwMWCNdET2Cf6R6VXIpTfld42lM1t571QcdRSzfTlVnkzcU380OMlPc1ToAa
TwJDue782dBl/tkKi0sn+eGm7wNz56bUoogDr08UigBYWWd6vEKzLGg/OpX3LRmaoHBefOrNF7Um
lzv4ZfWJlBiv0iYYFuCvimUZufqpZHaiAKuwl/jIknywHR8caBNZV9sFJIoM7ruCYAYo6uRlYmGZ
xuJimcn2M7Yk7ZttB9ld0ZXVIhybcGVSVTxjBuieHRNYR6n77Q/PGFalV3T+XaM9tKnufBitdGEn
va7Jzs8Hi4qFIVJnda0A1E18ewUwytllINTXpi1toQ+nCwX8zRjjvimjroYKjHFAiy5umbkNO/C0
Pqk5+r0K0eFbE3Vnm2TrOyknYjaWMwPKjz0xHPktDAGk3IZ/ZECCm1jW+phZji1lC/G+9/zwIg5F
Ab5bipDwTV2RJJVYSMANEvyhzpqwRV3+0tv5uTDT/AHh7YNSOvGJ8jP5MZOUp8xTrKMa5tVhMMoz
hQBI+rHgYAv3HspNupcD74oZ07DxrCTQ78og0/cSAWhnMeLs/tqZRI3zRi6XoikN5snO2R6aatsd
G7Pu8c1N01ddCifv1cbfqU5zQKZpo3/+qw7HdzgrfO1nlPveisLVX/U5osYmIohJuGYaItqOX32T
LFw2Wnd4JDOSnoo4fGR1Uh0HcFkzlk/KFuOe9km2mamRhicrgiQ/ee92l8RutUPfW2sj1n1IkGZJ
QE9Hgj5dxLG3u7S9ZW3zMXojx8iITjGGjRNEKO1EO1AtTJorTLfwHGgXOZHlJ5YxzQLpPa+1qWlq
JkBWR2mo6BnzZeDkw6yrKykjFaelu89TS8eZxmXFZc+6qTfyeEHZqjTzYSd2vrNNq+FcDKFxspN6
xe5zoTvaz6zDQEwO67dON9rzWCf5ZABQLsvgdSx5DkN2OkMTVh+dfg8MsHusIt/ZF+6IcQpuIfM+
wlO4CZnSA6lx13IXJHc5j/MZo+f8nE5nlq6cEyb9negSF9usSlYddL6ZaCJuSo6SUr5RdLnLJkpZ
GcntpqtwfRVNK/BGIm/R91BKzYegGbprglVBPLXyTEa+6bVwKeVewvSMA2qyX2dxpLWr1je/37pu
w25jHS0vSG3w03/faWEiiYr3AyStve2LKtzYjevsiF8m60BXvEMXBNXKL7XoSCoRT6NcK06jXVpw
DmWoM513dngzr7MkS3apPdZbn8d/3QSZvdeyAU/WAbvWvqghraP7uGIKAUxZ7+SHPL4A30d1YI8J
oNowXLd6WW5Cz6lPwALwGHDi8lV104Nc8KRjZ7ZplLT6FpbY66LUS84aadc1Qip53eZNNCuwylko
RFE3ismndYY0vTKAcdh4c3ynlHmhyqX5bufJvcIaYlYRVDx3mrTosDb80Ckq85kLX72W37Dzo+yM
EWWzLof6aPMorSLV7la9gVZGtmxiC6avPstG9aaaSfiRmgdUmgRyeZjPJrnnV8uHo1+0SnUd4aYu
CwDvexurOSckJ+h6UnWmwqiZpRWZgALjNpwu4ncZZumdk7ImMcFhLykvzHbjqBkHYFTK3Hc65UUH
RUsMxCZR6ShM2ctKBlcS+MYIxlIutoQpLeTi3Tu1FUyUZO3ZEVfmJamacKcFAMLtpB2OiTNtXwzj
LVRyj7KMelgrft2sTI8lkhIMlwaV7g8HmRz2M/9H25ktx20sW/uJEIF5uO2R7OZMSZR0g5BlG/M8
4+nPh2yaoLltH+84/39TgcrMKrSoHlCZudbKpqcpg0gkTaGQrfO+eyE9QYGEiGh5cHarInvUB7SE
urG5Up0gvXZmaEa1GeY4/i+T46S29r1nQiwSDVUABRnw4kmPYKIvaccfI8//ZJlm8+DA3pWU8WYw
4GSvFlbVsU1vo7nSj1SQ2700d6EBU+zsIaqupfWri5fmDHC0d+JtOph1HMv8pKp9Dly1IGWKAJlV
9+nWMPvhuuu0YD+7Wv4NIMZvVF3Gh8oD2lEY4a/R8p1roetb9kqJ7At5WDiw7Os+6qfj2Cf5U6AP
HvnKrvlpe2gUQRH6GyrTv1Vq5HyuVHOGsTj55k7ouxa54T1kyzBpcGvpMW9U5Dp0BRZaCHjn2in3
oV97DxLoeTYEorHpbVZbqSD6UVt8sSy7SFhqjfaDe9n7sllqa8eAroZ+mF/gWg33blHmQMVJAIIZ
5Pm5N9IbL/a+O4nh3UYG5+uweZ4NI9rqs34zN97ZzGr/5HguvHwAVLbzFGq0nrTjlZc2OpKH6XRf
LkN0lU9ZfuBwHF2VnBR2IPf1FxsdCaMex9+pz810KvOgwmm7VlK0rluv2A/kvvm6TIMZ5Uy+qE3F
ehz5HrlSJyXepZWtfbbjwLnyE/RPecvzedXSr/TMpLvZbXjgUlFlnn26RzLDcg6xbYy7wUpQuVAn
56aouq7fUJJ7tmA7vBLbOmiN+0dI4+rk1aATBoDTIGXWNC9uMzRovZrRl74uil2fWcZD4oUcUemF
oJ/7GBszEAEACfT3pMHVoFcDIszt7VAbHAHJUD1n1Jk2FcSX12LTMsPe9DM0xiC4HlBxcn6jFrVD
jLD1A/cpMHhKjnT1h6ooExDzYj6ZCg+C0Lfz7T4tqYlKGXgQTL5CWpV+G9SQhnXagZbGZZcEeHii
K70/d7Nhb5PRrfc2PfRWGFGQDDJkNMsxv47mnM9DqSrIKM2IW4Se/zQ5w1NgB7dgowNYwmOFBEvS
HWGNLx7JpwFJViDMVLRWAYnBUxOQ2vozwkPx7Uheg1RIW39OysK98xLzE+8faDEn0DzAZd0uSO6d
jmTPlF9QtIIHqzjF7aqeArCAasUWw2Fw15Y/ZWKHobovnCFZKCjnhyTwQVJp7QgywZgfLjbVso96
6tJ7sYSIg9OCeW8pN2IpB+i0VQsV31bpaJPwnOqm69LXq9Qok33RU3eFf6JZiOuJuVzyTcT7KlX7
Q8ov4W1tIRmKEg9M35rn38rA28C77kBaIQ0x31q1zQ9AFj8iTYMuZcHXolCeavOI8hd/mWtr4TwV
W+sWJz2BrqmIXX1bmSC7utSmCj8mx1lFlauoIC4yfeNBnSZrayD18Bjyqo+TM6VXCkfLSg9m0GjT
kkK4p4N111uqyc80nZteqYPFic1vPaC+27D/dTIKCq0ddCSeS+K2jBLn1PgNz2LLFcxPTX4xylyG
1rmjyjsd+i5q96RNKVGUICEHJf3mJ2Hy3VJI8iPJ0H7h+17btrEfPNOLEu3NuPbvbZU3RZT84HBF
Ab5DMUbvLH5alqkMyBTQVWt5ZAfAteHSR8c+5RBDD6n+YDRPkdkAbFTtFIg5f+DYixGYU706vfZt
xIbzWYNRvpzJB5iJlSJUohiPMlQhkECetroDqoqvtrrtQBiNenU9prV5iRs0dMFGUlFwD3uHEm59
+Fc184SMyrzx/Kn4pIV28zQ0SLeOWfHJdPq9l6jK4/Kg7neN9mLQsXpDgsC/TK0yQxJtGuJDppcx
BJv9qOzLIkRGUE1TarHFT5TyinOcQ8/IZy3ixGyOjxZMQEjbp/PR8nz3nNTKlzCGvmcAIWl2dfMJ
PZr6U0E3UmnA3lQGSv3JMwZI0qap4xuWqUsd+Kj1pGb81r9DJWm4Bbrl3+Wx/as2z/FLkMX1daQi
llR5QYK6NOUec2iiK/GCiEC5KjRLulfw+oq1I+OiPKuuqT7x+0EbC+bR6cEthvA82Bw0z44y0zDY
W8aVZTSwoPmqDWIqaa4yGph24MDtzxmphCs68dUdeX286CYdy4KfdyVxLFIsYX00aRPdy1rd64Nj
qZXd/rK2o+mMX3vyfEswT3gNYpJ0xos36cn9mXCQXaa0afGDBa3jQYLzIaW+OSJzLMFqgLhpjVLU
8bJ2HFFUpqB9lGCjb3Ukalz/4k3tBmVMO6uuLmujgcJbT0lI/gnJjAwbFdbkiKTbleV4/X0fTM4B
4Yvyxk3OdJ9En5Rm22vq8EnRnP5TVo9fQFF5t4WZj1dVD3hTMcbhHnXla2hUPbBDSmRfbK32AyWI
8u5i6iEruDMpNvtqqaPszomZRvPwBLXmcC975DVEbZyfo6Obj9vMyQce8SIHtt04PQcBwG9Qbz9z
klM/yjLUN3R5WPeZb8VX0eie2nbOHjor+dypSfACHhmiHlND8A6mpJc6QS+JXPt0EC/NA+h+VKl3
Em9h1s9ZU/QPQeQaX7ofTZUFV3oITVQ5IEEHP2cNdXOFKltMkRMq63k6eSWcyAgeO39cotwxnUxo
SvXtu4B3l2amoX83kT4IrCcfEOYXm38eBVnaeEcv+GLwbnv00+IkM8UazPsYiQSZxXNe3KG4/lNm
Nf9o4NsRStEjlOtzXXVnd6RGJ7vG7QzNFp0pu9hWjPvJV18HU7l2lCG4X8088Jen1A8+S9Bqh1tT
24cTleIPjiKIVQTeQAuswRJCPoKzju3eDG+383sOjFataZ/Bwx+ioZ2+ubPt7+aWpuZJy9VbVSfd
Re/0zo05I4dTHSJGBghehmphApErSM1dPt45v+EOLCBi096u0iKDeLoHUPLBIcHiHToleOcF7BNQ
wh4ashLkXi+7Ng16Yg0053EHqJgEyzTnSBVFrwN8ivkpXQa5Wh1r3Or4EPcvQtbtZxriEwSGuPG6
TqZrzHqnfxHyYat17d++yr+92/oK1pAP2zfI27y+/L+907rNGvJhmzXkv/t7/O02/3wnWSZ/D62f
qkMXRk9iWl/GOv3bW/xtyOr48Cf/77da/xkftvqrV/oh5K/u9sH2//CV/u1W//xKoXeoeTo0ii0E
ITzaRcvHUIZ/mL9zUYpiFarqr6su885EkEV2ucwvC94t+8s7iFG2er9KrH8Zv951jVGpO8/71fN+
p//r/TnMcPQezJin8/WOl10v91nv+976f73v5Y7v/yVy9xYMhFUN6KW//fXXV/XBtk4/vtC/XSKO
dy993UI86XLTDzZx/Avbvwj577eip76DixfJAzOemrtuDJ19TUc8AqxMUSCHMsDMGzp3mNKjhbJJ
5fo7xW0K/Zg2SCc2tccT5eKWwHEK6ImjeQUS2bY+6UU7mjtxByjGm6l3S88vCDox9bOXniuPp8BS
L/WjPsHubVJUQme72lJmoPWS5PTZIuF6HkY46zfoC1IPR6T49dIa50TZilUG3XlduJouq5d1PiqX
yrZu0h9+hAY5CnDWNs+y5EhNinyUmhVPdGVemVXe3kG2lD8pZF9uLK99EJ9EVXxyEbeqxx2w8PxJ
wnSYXzchyZaThCDUwSNSzqMpu0pAWhb0cJmxtlk3+pd3R5/mwbF0nyTqX9zZm2Be0v1fgtwgA7cQ
Ls50YtEHtpAtytzRnRASOu/VvTrMtxDbVAgpRkLQh7ssk7UySJz3totVJcjImYB3tRJEi1HHVAHk
UgayhE4MdAbXOlyCEte9pftyOr5bQ+fpH+HvrHAtpu52NNRhozRhzlnTtO96xPTu5Cpt0k3fo0Tz
wc4DUbTj+ZT30IcFYxve9EkAW8Mfe0iEDCXHW1ig7P642uQqTJ3+Chjkbx/ssknZuOe6nO2TOMXk
pMMhU6eF1Hmw6JmkTmgtg1HDfm/X3sUuTrHL1TrQXmefZToLAZ5cuhRT/Dp+XSvLGjPyd5FRozOd
ZeOBFgCkSeJZ9zbw6zUPyGyTJEHWQuFdSws1aTt7PMRe0T4Mgdo+1FrpnJze/SSm1Q791icooV3O
GoTKkNGOfLDNoN9Oy0qxXe4hO61GuY/rBNPlPuJQy/krjM4NyirAdOUKUqjHV7zuB+guJHxeubn4
LteC2RX0bthOdDu0O6+KbkNquCe1NYwUJv8qa05KpSAIv/EVtf7TdYtEubqVcL+t+/HcahBBBk2P
uk1svGKnE6XzXLIbwKjXwSib8WCRzRfTu5CPyGvxB7ELHPtdqKH4gywXIDb0BZvI76LvZO9KmowB
Sjepa5/DpSkCaUP1e1bADjRUQBzeIkJb01BSHrKtfv2h6SfJaD4/iNGZw+IG/KtFAmRXvPUGwWl0
RsyJytGSAeST8hRRRT1LXk8GBwKtKztt+wtpXjmj18ORIn1qqYZd4mi1GPawnjRQx5XN48JQcIja
Ot6FVgyNKZ2COe0gaC4Pvlc/lsNUP4pNW2wdoO5w25CjPchc3B/2GdX4HoWZ4Lq3m+GmB/t84w0L
jbLMYz80zq6OaG8x5ruLg+QT/QCj0/0SGm1E4V7vt6oSlLt1hy6PX/f6YENO3Tj7+t0Hs61GylHR
URZefhrk5+Ld78rl1wY00bwlh6C9+4WRyH/4Rbr8yAx+pG4Dmp62IPycra9QMc0QGINstUCNuk4o
rzCkb1cT7fbNZp2Lux+Sy4oPdplygu6PdP5/bYbORdLK5LyreICYMzNSbtch95vXqRm0m442kRtx
iv2ytgeNsw3met6vy8iq+7u+rLQtdErwtKLcjKQQ3ek73TSiiCZgDeE4p/lmTLCMntrcGW7yOOdg
GjXVdTyn1XVipK76NFjkDlQkWbYSUy+BiUAVpkW4p6PqRh7yTkxuiIgkD6MD9CCNpmZbD6LjzTw6
8xU/c9o9YFb9Xq4yiNX1GSHf1a5bdMhlugV3EaGeSlPtRhtL6+jwsoH4YVwH0nr8S+j63kWKt1QG
Fndkouisvd1NbM1yy7FQKMlwt/UFhDWs4X2DjuOfX1iYpxXdMeYWBKt+PadRBcdHjgpfl0FUqSAs
qcNFHXbZ8IuLJsK2BtT/4L/FRoYzf4gdnK81t0mr8M4ONEoAXQM5Wuo1pJPy4MqAr2m4uCs7IiNJ
p8OrrQBYVYxVepAVl8WyD2KNJPWqECWPZa8aHjNtJzvaY3glIR+XLHsDrY3OskK8yMftUt1xRhuV
sUU9sEG7lf86+1c7BCeiJdWP0I7h9bCa9L6qk+Y06iGC2+BcPkms0LX8OVbtZ4syDa0Pio4si6Px
kySYgUbvFcAwCdMFUKCiNX/xCtpAvI5Lo4N4ZW3RUYd8peH12WdrUiffIFCmAx42ycBX9E+tU/FW
UJBcvFlRnqPapKGp0Y4xLR6QNaPUCFEJCJ7lanWstnDx0sGhHe0YtILEyTC0zqsD7MavMxW+eRgo
oq4L5BYfdpJbTLCdbMQhweu90+VF0X3V3Fa0NRmOiXTtRDteZI/xN3BQXjup3wL+ABQLI3NPA772
rbI0mqzK6XkqBvB5SgKpWR9AGZyrDsVP1b8N0ll90iLesMty2TVv8/p6JN/773b1UeXWRkVxnC0P
j9fW4FpHze9BZtOfhci50t9EehS8oD1wHVRk+1s3nj8VVbEdF2I08HPFnY44yyZYogAt8uxso60r
Xg9RDf4pbCle2RJU3nAj3shU322ZTzmFYvZw2+JXSgopFQavoIPe6Z5UJWmvOze0DxkJ+y/KHN3J
7/AakdL4eV1GjnUIGwvFDBN2KkRWZ6s6ynPyjPzz2XTy7YdnZUCVPIHPqmqcrfjV+2oTT9TU7zzT
yM/P5vKoTsHnyigatKjhWjBSGNlTszmhTa8Md29TiqLBrQxz7lwDji5vbcWjV210i6tGc6MnGTwa
PMqEXjyZwW2hI+bYno3ebBJ4lrPxmHVDz5csC2Y+/08OKmvbNoq0YwEVXbKdWvVUtp1zKyGT7g93
tjsf1wU6qlBXfIOCqpcFvlpY29aqokvM5b5zcl8WRXjZxIDe8T6cKHzKq3Bow7/yKt/aSKwMdE2n
O3qbhoO5bD8rLuzbZhI8K+lOjeF2LbpmeJ6CWt9GgxVeiW2k4/aGrqhfEYgbnsVUFSZUQZl66yym
ge50ZLVtniKXacmh78mwvopPwk3k4rZeBmSnVX3zNGX+N7hDhrOHoPF58ke60OVSBr7eFaU9rwEf
o9DxfF0qMTL1izaoNjKH6iza69bcX/ZcY7Iinvztulr2terpdbPLFjIvM+eTOtTB8UOI3aj8ogbe
59CqTWiSPfPk9kpE7+CscinDOhe/RIrbgSrrNVLm9hp5cUkoBYlpqwXwjEiQ7CFX6y1taOyM7V/e
TSI5o4awDtKZqOrNeO9AMLhDUjPZy7T3Qmy9Md5Ds+5sBjgoDh8c/pCiPxSn1x/txXgKy0w713md
2hvZZHSf9akc7gI9aGlOypyDx8ny0VazeuPX83AtUxmSzkW/o49vZFahfvvYWeMuT8LwvlhmnhkE
jwAz1yUVLBy3HcJy/oTGz9brWlgGvOyHBvw72sLxMvMR0SH7k+XLjUczHA5NlNGnVNVQw7fDY+2o
4TNAAPoq/WcZjNhu6SCy/FO62NyGRtV5hvNfvFTru/s80E+V6b0u0HtaGBD05UOOCShatnfmHtrY
ZTm9t/lNXzi/r/FAA2nvsptHCaj6atoGfThdyXRuy45mNDvaylRxU+MpL79kSfp6N1TcKtKXtnNt
pG1C101hkLRxF7UMuETRs0bVZwfFenErtggN5ZGj/B9z89oAKHcrBn9ZJFEylcGI7Jg+miLYfXCs
UzS0zENoIRxdfzE0t7wdJyN4BFVMsQlW/q1F4+OuHZr5QBU+fPbdKHxUI3eDAl32H15Za3beRmJT
ww2eZT3g/o/rJSKEnPYSsd7h7f7iXPegKRguX5rQPSsCHxDC4ZXUCUT/NuCdW1dp9yAzAogErOFn
3cbBKV56rDcS3dmRs51CY3yQoYU19bb0m71et9NDbgPyyGIf6Z7lXwjF9De/seqby8yljNYo1rhJ
5M/x5pVXl/2FNyUl9m5tt6xFUzh8zhErvKJWHYBwSoHeJGV9ol0QbikaYJ/GcJtGS8F/sRRq7J3s
Mf9dXJegRa87rdxov64JhiLdTH3wuo84IFf9/7jPeu/xf389XT+rWzThq32VWihxNvqxR5vluvUN
nrfSvjdupoptePRKjZvUNuLTCAQ4XxxiGsR7iZHwClDOXms9sCTLEomUvWWqjLNKi0AA4VObVNNe
jOK+3FHCR0BIe8BXiLC7UfL6LV1O9PlsStOYrrq53atmFZlbkhrmKaoyi9ZtvvPbgJ+8G5l78v0u
fnI5k7svq7a9en2u8cfomiyfcscHJLh3u9RFFbJFYufNpi4OO6pB5tT6xZ7DvGNeLrNi/trrVnkt
62WVLNB4++x4p0CLsqwXx9Bn7o2tTwqikiN4DoTK6JWobuY33bIPU3GIbYLVGvlGoLX/e6xsnEbB
D8eGEa22n0vFULZyZdK0crnKF1uZKtazXP2LONdxFbqCSWa66f4DN5ZMddp4lTyiYfaNM0vsddgH
73i0UloLUjQvEwTqbjUnKF/AGm9MM6PHeTQNGpjjZ2MxI+uaINJLSlSmVgX0Ho4khQbmuXjRNZLw
ZIEgHF2CeaK/7DHzTPMQO+FzAFjphSHhY2vyHIPChY3QuHosSuep8e36+t0UcMh1H0BoclQa7+IN
ICt7jG3TuhG9EpRYH63J6M4iYeIvIiVNpMCCXUX6zhENkzG2kxuUfi8LZJUMrpFelspM1o9WEu8d
Wml2pVul5Dq76VhokfFYArTadyV5MtOyEDRebL6Ccl1Z2M0lRBwTG6AB7eWnUp9+6wJLO5EaNh4h
NT2pcajeal3rohT+MoEVe2wX19S1yq1mj1et4XjRlq/Q6ZQo+u+XSBOwFt3pZrGVe64vJg3g+o5p
iynpYT+LPW29dlsh8XG8bLW+GHHLC4yd9PJC1u2KF81LnOs81gMIEzgxGst50o2U/opWf3BbCkf6
zWrUppm+WzkvSjg930RCWn+JWbdYHatt3WZetpn5nCJXPH4hhfYCoFL51BaTdSw6s7xqszr9pMxw
ltH4+PPPAWOE4EUdkJYRKqBJBSdjQOQlZIBqaBs7u8reT81lKsHileB1Kt4Pawub9vSWHuvtsOi1
ZQn9QKPvfqW/VfNPgQZdOiAeWL7qEv02EWsjt2vcSnQzIkVeG8O5aH9PC8s8hVA8nUGS8l9VKSUE
O8pQoIK1WF2DohIpIfFOS4hcyVA3gKQuno9zO2qNk93/LD1o7VuJk+1kThKpAwqNWtYUQNceJH0G
DJrBmLVQuRorEvYzvyPb3kIO6/c0NbMz3cAlqc8oy84NHVFbdIAR5VwWNW7q7aOui3i2yh3FvK1K
FdT6MIEAXKSklimsUdO9F/pduHUQAxavpfb14wxV+S0AvBdOncXXLovnjVZE/kvX0Y6k9cX04leR
tUFQL3/xndTdFEXgoaLQoIJrgdntDBBNlA28k+YYSL4tOG0zjv3LVBOqB2ho3k1XrwT/27VpGkRb
Z+BI3i7oT6OjPcaokQKPIs+5tRe2E8pndLFP1AzPQ1DtxTbScjmjvbu4lyVZXyAmuexgAujae5pe
791aKa+gT3H3CbDdb3oSf2mAGDyqfaXfo5eZbsSeZ725y1TayL2lqRf4M49m2ld/rtoTf4AGpZIs
+Qa6rdk0geff0Qs4P5VK+yj2QM+qQ+qbFokxbhI17aEzaSdq4dl8ib4bYTz+OswBcgV8rT32ZTtf
oX5SXalmFjxxHKSH3s7tX6Pvegv/iURCbzY92jG0MK9P1vBNgnzKp3AHhUUKBiola1QvGD4xAjVI
99PkpLd04zn3eYXCpRJY/Jq9XQU5qVKxRW9Xq/dyFY/FbZdDjhUF9mPI0+s170XjTgZA7OadFfvq
0U6NYhGrfu+Q6RT7j2WZudcSu0bA804mzKLntE+DJ8j98metTuO9r9L2XzQAx2KlLLdW76Q/2zHe
zuY0fg/iOt7PNdKua0SzlEj+MUJ4otI42mZROH03AwXARw7V5hF2m4xPkaKG9/5yAmlCz9lZaGFt
7bANycTK4cRZjiHi9wPwDUpknT04QztkqXGI10tdPjQIzE9KWQMKWc4075Yte1MDHs9NfdtGSfZT
70n4GpVXPk00Jl4PrqIfxrlUvpDBukQYgH422QTxkB0DicqpD2sL3zrycz8oPWtnmHXbJ3gUpzu4
z6+MnJe9VYupOKBdN+wkVgZDTX9AYYc45LK86qIZTCUKixxKHzhcbvu5pizpZ+aunZzxa9uQhysM
siNz006fHT3fCQQaelSOw8ip7ATl7OqOtnFtG3k+BAPTUOuV58ifpj2s+4UNUgZaXBlCW1VPirUM
9JpnfItwSW+tqQMp6H7J+G6kUrB4JHzBtP/dZR5MkLwAhwX3Wk3jY7R8X0P2ZVHDSS2O9QAX8t9m
v80PTRlMELgyzPTdnmfkRlN3cq7EZBiwiMNf+aeQPDbGczqF5maGhWO3rl3j5CpImmP8ttWHsMS9
VzwtQ10dyhU93rWZtWtbO3+wypSDppnEx1pHobjRI06aagpwvlPna8usfxnKzDvovTojRYA+YDJm
zaPYWq+ft6tw4N/a1GUtCD+gqWuM7JXWzbDt0G/bSeFxJYi+lC3f1TFD1IsO/jB8lqrlxX3hjv7P
60t50zQMQMKyZVd09qEvus9utIP8cmPpY3o7TH0f7hMFqCfCgx+nyYIyRi01u0Gb7yizt9B2+R6T
L7M3u+woM7FLxFu82M1Qb+7f4uWWEup9tysImMqFtVqGovTtfdPX82a1ydXCn3mrFx40thJjufAS
gtd/Xde6A6AgiRySKrgdh8TZF9UiLPwWs+7YQrx2pBr1K8oH9qmqrLvL30OmsF4Bi+YPsP6LqLJd
wsTk5g7f529LL1PxfLCR8f3hB3W10fRB3Tct32zCLlA2xq801Pf3Aa3F9LAiqLiQlTdBlaG+DE+o
RMkiJ+hhX1i8/7mobZLb11KJFmnj3jNz4G5lMqEhFRTTJintESVU5gHyOId+opQoNmWxvQ8Edb3n
22oRT8UjbnLCGpVF8m/0XhsQD8W/mVTerpV8Mh5kmNve2TkDUvKrrQZeRwlRDTZZrpoci/tgNyzC
YTKQrYZvtSbnnY8+DI6LcFhoJ8ZdPX6XgHfmrtcO0NlmW7Gte5CTo++pcZzLHuKwc8271QMeNZdb
dW/3owsoPcyziV7mnx08c/yk9Npfr5tXHh+D0ux483n6FQxKUMIstGqQGtaPhl6As3bM+yaHZK1a
hiVATBIgQ+y8N0nospBmZeuy8M97rdv/ea+paL96UaydXD3cOLbVPMkQa4V5DDS/e9W1aQtIkfTZ
M6+7RdKm7zPvoc/CJUeFlswQDObRV4m+zElcUYvPtddoBzjOQ8FR5mP0ej9ZoS77i20yR+9hZH+Z
daX2EmXhy5hEzuM48LhXJUZ4LVOB7nizcwaF1twKhieLPaSwtbNMJCiEmR4so/kpMttXoA/R/jHp
6ZqqLcBg2w7pvJ3W8MmRFbIWBPLrrdatlls5JHFvJUxri/DRr8H5LXuoIK9uBm6TeUtlS/Vz9MBD
mizo038Isx7V3HQ6i0mGElanozMnOmSOhJF5pNMiJk61uumcKE51qkYzdqqDVvT2lRwlEvmJk0sZ
4HD0d62maRs5pohNjiVytdrWFR9ssoFJ1W+jukW3DwGA0jIELdg70jDAos51raYoMSx0YsBdXwnD
iqneW5YORWaPuOBBAT95qJcC6ZyU2QGYQXKolmrq6p0C/eeo0UFDSS/aglNy9h/a5GUq3pKS48W7
tslLOz1V2vCy9oPjstXiTWbeyWgbkt0CRYSm0Ze5hKnL12D0d3vN+uJ3+ncEmfJ7cXatvoEkT/9U
ZSizTnp4FHOYIcRnDOBwRz2yv4yF2lznapnsxGsFjbIPvJg62nID36leb3DZcnQ+3IBi4rsbRG7j
HqAypesVmEt7Y4XJlilpF5lmFg19k6Zv06Q/KVPu3nT+FO0aK4p+qQByzDr8pwjBmYdBL2xILYrk
86jUjxJAA6UD2UVg3K8rkQcMf6k0DsGeb35N58w6IO7C28qCtT4dM/hhIt52/dLssg5iyxFegd42
P652L6qHQ0WjJHkuxME+LJWpIs2Uy1pwuuhFvW08PcURbyarC+py0y36FDLYRUeiSi7rmBasdhlW
t9imOQh380AiSBwft7jsU9YUislC7wy9tm/WYej65tSXtC692QO6kW6MEaK93R+XQA77uXkXU7TR
eExa7xdRHoYrWb+tlYtK8UV42F7UoMVeZUcJEotciSI0QtH6Lc82qzlAUBJOO4qsf9r03X6r/U+b
Bghi9XkTuc5WBzm1nCnkAGL5rn0cx+T75Yiy2OXqw/kDoPBXRL/op10i6C/TD1E8ki1epmuss+xW
hdH3ywlIvJfzTF8NOxqc3HNsZBUpnbx+blIAfKoyA0bJKgce4cr5NNkg0yGs+R0JO/ezxvcnOTzN
v5njuj7rBo2Q6BcZz/zNh02otOqvSnsvOl/LGqvSX9f4muLfNEFUn+ekQHJ9mLZTVnAqJqP9veX7
edND4nJfNz10HmrA6SvM5u+NA/cDfJHTNm3gcnSGqdhRUYnvaT0er213Uo660xSPruZVnHzAYRke
dMsLedgUDQ9j3+hfPyzS2lqBbdUsHtsa3gN30p1rc/CmDNUJHiDBB9XOIbFy40tSj3fp5KY/EyMB
ScnT2xP8mjUYUyJCRTW+1EN/J/mzv4p42+NvIwCxIc4OCnjndslneCmyB2l06PYq1a0v1tTUAMDC
T9JQUYSqfRrh2Lq0OWSlQasnahgHY4S9qoNv91gaeb8t0Ho/SSdEnEeXTWV9u5NNJ7olZVPpoQDY
6Vw27TRE3WNES2gt5jFFdYaHQK3yG7QNOIEgTnaZgqFvHoU3VsNE7gSGlcUk9sVUx2p+I1u87SMm
BD23Tqxo/Jmh77dpegR4BclHcDPbenLfLEJ6XRjmP7vlnN563nfEjv1dykHrEmG1ar8JadLx6LQ7
2E0MgOotnwodQHNflKmGAxm5SfKnq9GCBxuZS4Wji6ymaFNtdDgflh/kwN4V40x6bcqy+6yES7Re
+N66Kh5pqPpPR20rnCUWR0BG7bIi6T3exYsjiEvzRjfgIb4dSVVlRaM2z6/5ncFwssNIgVr07nZ+
P6k/2uQFpVA4iPpQ3UbeNN9p9DfdAGCHIuw1IO+jfZ0q9PMpsXuc2u5gqa1ztiffcnakS5JDDpEi
XUZadHFHiu6cI/490A+hV5kCvbtOdUDs8i+jzXpv0P3/0o0wfax2uHH2ZpqEL38Rby92PfIKOhsb
uMgK6D3SpOZTuuQkZa66Qb2hbGwhaEfuwiu1cWPaWYtkbGW8NFRe6pYkJMmBu7Duyo2wbE5uAqWV
At+hTE3b/OdFlWbSnJdPtySpCuhvl0GBp5L2QvQz2vkP2+KIkSlDEWag7UlFBx1241Jzq5u4mabH
cBny0do3ZQG7+zKTgYZ/M2p46FwsXtap9x21YplB6QgfB519SCIH59UUj3V2Hnr1m5hksDuvuHZV
vb2sbKI6vM5r6zckeroz3J/IGHVj0iMOWnRbiNAtakxDSb59MYpHIuXqEi5zM8h+y1NVpV8mGW84
Mmn7au6HjfRaagPoG57L8chcYuRKBljS4C1IblYz9L1xtym77nVB3SCxXc3qfaI7SBkprefwnazo
/OW62t9PVeDu4sSYPjV9SB7V8h51lV6ucCxhD7U15SzOeVBVAJUIrYvXda3qCtFqfytel5+aW3ty
foAsnj5ZcEE/IwdQ1HXdbYtaua8GuMUksrBAZ1dTrl7LPnrNR6exhmkvXr3phpMG3hU2TF4RfRzx
Q6yXJ9lWIuiEhLBPqZ5kFuUQUXLkrG5kN3JWHST21QSNlo3eqIkenqX1HMPmUP/sA2al4BFBE4US
6dXAG/nagEb3FlQ2X811UH6qIMfYqAPKbAV/NJ+ET4BcULNTg3i86oKchosldcpxWttGUVjBisc0
04vQ2NDNkNzyowRfS2kCtlFMZxe3sbZN/exPgaGDCIBfZQc1r1ABtqi+KUsJzp+tkXbvYev1Y3sn
JnHaDQQ2qmcOB4kQh91B5CTrxbZuolkdPbpZdyd2tVEGJGnQzAKvr93UXZVf/Q9rV7Ykp65sv4gI
kBhfa557HtwvhO1tI+ZBgICvv0tJu6vt7XNP3Ij7QqBUSlRXUyBlrlyrEuFdOBk2qL+I0irKGYis
LHCkTmHyPce7HOQqukfIAKfQgkk3LrSDF2QEdzPc6XR2BXVlse46pKUgT70KghdRtuPNNQQwGjbK
AsLY2FHggDpiaQ8QwpbNCg9YfksdGZPIeZfWCwgysoNXlgUefAHb2nkXXKoWuga5E0NQIZympdl4
yUur/HLhTXn4tfbri1IIyC+G6a3Chg/fatmigqSvf6R2/uyotHjrDPxrUb88PmE/kK8A8ZV3XV8i
IGA71tkXw7QbI6871GagoMrL/nXlcrA/X9nRVzZEdanGEnGWMntD0v7zlfsufU6q3Fwmhd1D+rvY
gMQMbNyTbWztcjS+coX7POhSBjLsxl+D4j84oea/PyCPDlFBlZi3KQjNlp6sq1dHdi8atI3xP0Ft
hEznlH41LMN8iXovXTH86G+jLDS2qN9ODnGayPPQJtPaCaby0RMhCKOFbX2DkMb7x7DwMYwwir51
HEHAPz7GOAX/+hix7Ze/fYwGC5szxzp52Q34PdcK8hVIQuSPoIIt73iLx4pu2YGJA7B8hTcWFzJh
tSVXgeTdlpo0XEzAKlGz5cM8HHXdnlzqoSgMQI05SJG9yY5XPRcOBOKt/A5bLQATWucBegLOQx/p
IAxEkI5ka6JIo3411xVIjh+AMMrv3PB9OCTBkE+MHUQT7M48da39fpD6LAX83TV6oEt1y437CbGV
jCNwqntAzgPVHsvcm2CpXJFgg20huoAUyHQCGyw09czvZIa6KKRitBfp1JBXMY3jqarNO6xbwmVc
VeDDHJXdnHrNoEIH1vY91scgg45B/7i/dkAaAd7mh/c4NOuyDXeQ6+yWHPGzPSXvshTcV2CY8EGG
Cpw19YLzOthT4i9nE+R4fdDLumG4noEDkxJiEYbK35ax1fAVib9b2ghNBX9Lwu4kFk9n1MvA4rZo
dW/dAjvTqRaq6yAJu5kEf2TEUqtbo2s+EoUt9enWtU97mh+ev4+DwPDsWfGGo5AMsLBQOeM6bcGh
REvAeTVIxiGuoBOiF4uUKqfD7G23HFW+SM1fD8FojOuxwupXCXeX2AYHSCEe3wDsWlVZkL6McVOh
1A924qZN4wBMFnU22/1RM4z54fim7Vd/i9k/sHxTeIYh9jJoxnY6tClDtYjqYoTbYLv2Rtov99oJ
YAfaLRZZLi6RhRdX2ypUWug0TxCE0WrgOTtQdscrb6dplC9/eCkv0bnFQ4Yd/J2Bf1rHXSQu/Niz
V34hkODUwqyKy+GuHvEvpbRGz7Bno/TawA3vLrNN/gCWnbWB9w00U5zuZGTYr5FSDcssLOeYQBGR
1rGB7EsBaLqQR+ptM+cwgrbiPoqETXOQuYe06EnkmIOm5IiDAY+U5otclCkUrDrxUI11DfodAJVq
HouHEsT9IGvxl9MA9tllzXtoGoaht6lt9703xbaahpLpb+O1B3V6KLBbO9CkCZpl47WV/lPkTGDu
lXZ9wp8iZ85y0xHNiXonnRmnXmTH4azz5tde+jVRU3js89i/OdNvDU+19KSORewNy8INjEcjGv91
Ng7s3aY+zv7wMxJouQ+yGbaySPlRDD5Id/RNCxzE/VgN44PTt/xYdWMGVUPcnA3ovjl2L5/sdDOH
v/xVAi7QqS+Va64r10OACCQmx0kKdhxZ664gCc8XZLt2/K2JWAKrFzTu2s2LyV21AgrZf3RYev4M
b9xV63NIfBmWuKFDXmaPqF/1gHj8ZaIz8LoFS3DKZ+uS9DLJWCUStCmuDwq0371jAbB75n67mvkY
xdcr5F75fgXPAXZLs8YFSxaJbE0jrs6ukT9EKt8bBlg2Ub2ULOp8SDYtVD6hJeezfTuZ9cXUqVpD
5MHR7AAx0JlevGnlvQxA8cadGrqt2oM6cmnvLdSQzYNQXtytJMTNRmsKL5AjbRdGFlRf2grpSIfl
4piHffUCPbLZ3oxQKYIgkb2u06b+UmGtalllec+LEGxF+Qiksbb3ejgqoKLr8BqSqw+R2z1D5KJc
QXsvfVAmwi10RjalbaO20dn/j59RIrxQmKAuHwZhLQM+gW5fP9Gc7dSP7avNxHgcTWCWyZpmubUc
FJ4oleDQr1h3E0iwA4jwGCDI2zQysbYkdDF5/OJYpXmf5kN6G0v2D5nJy499c1vY9viqvczA2/Ic
eJjSsB+w1kQ1s4OHAPLxzgPZSiFWA4oc77gDfZIEQs0rD6jrLXnQAHtEuFMLwD6QTQ/oXbC3znEA
n0UxQHzpGqzd4gVw6WYf9g1bCx368mB3WuezvcS26E37/82upgzqs3W4EIPoLmmh/E3K+nJdFiJ/
Ao0h30GXMliKsM2flGhQtOxF3sII0EymEEEJrXNEzhYHn0+fqwt1plUy3acgIYuwdFLQ2VrlUcke
WafiO+W1atenrm8iDOe2hwovy2yhrCjc23xrOVL2/1CHUYLu6pizoT3M7pDtg94MRKgAxqrBwjJV
w8WOy+6lXbmDrV5MQ7YQnBoyqJmgGVWdZpg0IAOrm1AlrSCugFIWauYDFMwiRz0gMx3c+Z17JjO+
XTAURQC5V2mDKX2ooOUQgtlRr2eNb6E9tps0w/7u+rpFdCQbFzEiJNAC+PQaprft9eUbDmtd1PvJ
gfoEKbCgc4LMy/yupoEMMegYZEgnG+zu2ENaatPrLFveDe19PIWbthPRDZk604fesWj+oT4yXQdd
bb8PaoepPlqd+of8/6+D4g5oMbA94KN10kec1BtugiQC1KOSitffxiY6GglWmw9F2JaPRRr+tPSq
q/aaeOFjMXkGnSCfm+7vTeq9OiNiJc/XpkpRcWZlUb0KjH1o68rigfvTLVoR1Rn3f21xrygWKnPr
e0BC2NLJBbvzmTVuICvdnEAE1x+UhFhO4PnyBvFlvjIAmHiaaghpjGXdfPNrsZcW8LaLEnBukBRA
KDTn36C8I15d5rFlinTbPGVvaNpHr3ifUk0ALHXKeZ8SJeWnCPdu3Er1apSsBzUjzkbU4C2gc6Be
C4lr0pnStr/6lXwCTWwAwtLl0OZiQ9pgIcIqZ9cDxUUN4uQ1NZuugVA4FDlJKYw0w6qceecPO0mL
uQhg4GWcJlgLnv0CssELnNgh3j8LSHXMJ5+7/hcfE4CfQz/FfBN1vFuJyQv3cRCMrx7krDtVVs/S
KpNzBoboxQBdj1dyi6H0uAdHMHQ2bW9RsT7YJSkLtwLFiisUJtvrWFX4X1fZ1K14mUH3g9pja3eg
FbHt9QBRIeiCutOam94WWKZ/QmeM9sRbD9BVe0NnH/arieyTY83+RHFPJkcDRgbY8VaN9mQnE3X+
V/sf8+Me//R5fp+fPmdAiI6PuRVzNgGq2jaW4UIt/OPQg8h2ZN1NV6Tgfa+Vj9RFkXxruBema2Db
Ef9pOpCM6AGzD58SCL0kHlRhEjyl/z3V1fIx3Tw8AaWvO+RQCNdqCHbp6LtIVsvA8rMN2Ug7oQPz
6UVl5oL3DLzYeJVyO7L2SI2aM25M+Zm9cKTfnT2wzD/FNX9/ASfVu9sMI9NuQVt2Z7CGuE/pL7ep
Hf412+9uNLwMI/yLXdz9fMLGGApMN23lQJOe195dLGP7DmhPhfph3OilecpaMFuQp7R5u3Nd7oMr
kWFTov2bKQbVoWjAdUs+o+G4i0YCTceQY5l99BXAvux8uoK5mt0zFU4n0EbckjdNOwR4bvE5OWTK
4TB4QK3YoZHvMuhgPpsVUhKhF0ZnaoLqb9vkbfxgQJHuIR/5atQ1rmnGGaqeZLmg5jRZfAcyZnPu
zQYBIMxQFDvqpSkFBDfO1NRTjhk4+WjKAvQ6WRe1ZycKQYtiBAhWiCWjuIk+yCYHTBxycCeKpXRR
NUETL4421LRSoY7MhGZRX4viMULe6MHO5lAKOTQ1KJ+vw6WszWXgdWur5VApjJLgbqhRqsa0Wmil
etBOeC2Axl0P9od/eyi/PTYDXvV/eAA5hbC4Tnn8ZQ4P+/fVEHPow2PNkrM1kDgIqbjcxnHStPt9
YmyISH+2zf0g1QfJft2ABdYpDGvr1DayEgyspqgIrk8eNZEymZuEsCFMjVDObLpiaj4GEVqHvD5M
1CLXj4EM5QgnEaGUOmHlTZelR8gPeg+ABnsPHmPPKONqziCJ9SBZXvtrxLeHNXW2nhGcR4SsWt1J
pqLILqWXMbDSYnQaO8kaJfXNhob7prSwE22+zaP1IEhpbAHvj2/JZPo9FlUgft7SJxh6vzsK6AEv
qJfmYMjBFSbr78ikKgMVRMpLd/QRoK5dHxzmmgCA/PpEYPaB6pdxT5bWzKH6NH0Lk7jfUwBOgiB3
O9VdNQfwVMzbC160d9RJNxmysRB9T8Qd3WAibVH28ftwmVfVSrgM9M1F6u9jvAeA3fX3bVDnjw5L
iscc6yQ+pMNNVHPc4w6zlw4TckedQEhPOw6ihCUN+BiO51UOEtfRW/tumVw4fyDQBMNLaAVI7wT2
HfDdpzWSyo0a4m+gwf3qdtD3AdFIsM8F1Bi9LLPeMJD6aeBYGf7KSQCaKVaGmbC9oyH4llGPO6TF
LQ29kHfICzuLsGqyjQ/WAgUZpNcujTnYTjNkMHRmsdVSLtoOZC37ZP/dHznDMwsa0e1RujwAwpoC
qaAjf3/EACsvrpY8RkLj2vEpWNhQJNBTYNUsYjzD+74El4YK76DiFd65FrIsWB4H2x4ytnfgCEDM
30Xpl/KDE3mwMLFuh+7rNDpOsswC4Wr68B+hp9xk6Wh24EZPSb40B03p1A00+/QV6p4heNtBvTvs
UfSmd3Z4LrmQ8YvaPTUbZq4EWGGfYuw8sGz5txu9KnoHCtpB3v7VrdazEZD5w03vY+bZyE4XNTpb
Xi9Ks3U9GJX7VAE4AWGybTul6RG6YNkxtwx7OwKFcCNUCRh7afkPXYjQdc2c8guLxZdYqOpHnUDv
LvUGseADINCNKH90Qf1lNETxJa+LBNI4qfcwMvyYK0NkNxCoeL9KbQ2fr+LacbJGHqwB/fFbzc13
1hgoTasjMFvEEfPJDG3ImVbmbzYapCk4/MiCxEbgrzPE3h4gElMeHKRsIMzj2A9ki+Rrq+z+Xll4
HQQOZIebCVxYV39IXwHSKE2sUhuruZsPL307QbS0tG+dcXAPXC9WXWA3NlY6JkhjT/IGyfYBaNff
jbN4PBm59kzW9mGQvv9PmZonEywn1xPPtWZL8OvkN58yCcbnuK3faI1Mq2VaKI89xOZlaO7JrgL/
RnAf2Ids+tJFkB24hncpDKztNoPYue1GG6o8GNVzFUGpAlIR1ipGnhGSc8l04aE0l+TgBM9pW9tL
UaBYvZFRtpSTGW2m2LEvBhC388EKmDgF0l73eYjwFnWQi4Lc0rLAj2xDth71fyvTiSMI03Xypleg
C2mddNiUhcT3V5cGApByPGDROL6CPdeDRKVjHDrdZGxTB4P3UoGW5uj4UO8TWjvayidv2UlQ+E+e
UYAJq/pRjdx40yd+Wr2fWODHTSUEQRwL2cXCyqzn2m/bleikfaMsaAukTZwfkDAAo0M4BeuKQRUh
scJimVUg34nsqcEdiLPOB9obQB60TQtJv2QwrfV/9iFHOiQJ2E6E9r5ORmci/1oUbYDtFj/RlrMv
xXTLjOlEMmRpwsZb3Uc7TOprGO4WvTn96PvfxoEPBSz3g/3WQJZhAeIj8SB46G9GHxgbBRrDM0uC
eN3V0nouje5rXg7hDxaDBw+ruu+ge+aLQQ8y2K9BAN8OZxT0JGDWNMznaRjmQZBVnQc1JQJagJsY
YZ8e49oxltmkkiViTukxCgeQtFNPGybj+yl1TamJAIqTTwc+IIFW6LLK0kAheGxBeB1aYPEpCMGg
YeSyuTfspFqWlRRvY65uPAe1Xotefe2l3/5AydRP4Tv+s5dx8DD7g32TemYK3ScpDvhmq3M6craW
tu89sES+xGG0nXT+iA6qHANgawTqxqmdcaSLU2c4WJSB+uTz0S18MR6o1ZpQnG/HYNoSJKgcoFPe
N4jozQghDR8CJcvfbdIFAwWJUpMz+Q0fYwl1RPOR33+cD9xe0dlP2xP4N1CeYnrG6hph6W3zESzp
wNzoIE1hAxRYOi6oyjQ6Wh9oUAhtp/XVNiXBxTLeamy7D7EfVNglm8aA7zBazc1B5e7NqPIElbtx
gHABiJNifaAOMNmFC+4UYvvJG6vlVTNm/fnq7Hia2DutHj65Qcg9Xg9O3oAL/AUEMcFZlpXDFy3i
AfuAhy8VY+FllNi3rAC/37gc5GOzC2qupkUShwaeLmO+Ap4IogbX59PAsgpk1mt6MLVkt8fOvhRZ
m6+UdqaeMEMGbmFKAAQTOTv/8fCj2XPGLZAtoixdsx26mh4xYgXqMunUJOLDaxcZlZXYQPUBm6GH
kAbeJz/RW6VYkaMTWygP4pXH98xWs22egY/VroFMmy0WeZVDbsKy7Ns4neqdE7fZvuDOeDNBCBIa
cUn9ZYDco2dExg9f1Tu3ZN5b6+XDkgblblLvVGaBeSToxhuOKedBueme6YlgF+0OMSJ3HhQC13Yb
JOOaQaFvketKBVdXKtChGuolglbBmdvKAq5Gb+3BtSFAf4XSAxAyvvth1wTmElnVwJsj5LP4GGyW
sdpCHw3yxkjn3AAzPNzkqarPzIVCvWS5C/Ed8KiYcTMeysC8o5arTXQG3pJs17m6PEEPpUmoozCi
dGNWgN95YVO8zxJkWbtiHSKpseWH8bqwsdEcUgZCwuulkFvCpwGCZkezDWOyC5NEXiRIFda+r+I1
/aJK/bMy4+IBSm7sRK0mDNpzUXfg/UMfHYLaVGsXiIt1UgbvNlSu3oWl4c+/RVTVFudq4jfkTz9F
kMfLdSRUvb5OpEJ5yyFbfKZ5EBwG/cboJQgygVKl0vxXVhr/lCrxbp0e4t0yBGs92aXreEursdix
iYrhiSVi246+9SVTFpSsi2bckluKFHpmYWPfTD07/KdpJ2ZUC1eBhoumzUNVHDjBAhuj4ztUDYbr
3JnaDbGQUTNBbP1TU+gmUZaZTR2ur72hQlDCLH5GeC089dAUOsgUfyU1bYFoeen6KETQvYmjOSJF
BVyibpoJsIdS0/RTEymD+JxWbTo3o1GZ56gyfswzIeNxSaLiK7Ui6TiXvjWfvWmantpCtjcGdMSo
T1hc3DZZcKG+AcjF22bk4AzAFcGoUd9hgbULQbDyFBuTAUzRuKG+vGfWvQvCQBrXOV3zMLbxkvqq
KYof3fxnhTtvqxJg3buw6B9UXqSg5cr6o6vJnQAb5ruE2RW0dMAXNbugmqbmjnNHraTIGDCAsbWh
Zm8N5aVIgwu1aFCBBfoCAYL+SE2a0vO7Oy9NHkdNe5L1TXpv6KhtUQl7iwVGD7kbUe0H1O5fyAVJ
GXGBBsX+OqDNpblFIQAQFHoSOnR5LOdJorzu9xzQ5QUYJgKksit3kdQB0MyVbRsLZjgCIlsyWNnd
FN5WWRneoloy28WQN1qY5FMzlNkVVXehXjqQ83gogsi9nZ3SBg+XBvfAPG8agCnJdNJodx10vVah
L2MloLAN0sJZoeAKGJIgMtnRwZfzsRbIVQy0NrU/vf2HeMzWnYcgeNWa26TL+p2LaqGHSDj/iGTK
vxdmgMyBVz7loEv7m0PaeE/BWFazA168/a4asenSM2TYLN174JFZxC407Qsrqs5eZvAXJjdTmMcv
VT3UlyGOgNPW5q5QYpsCOL5BMoq/XAe9N7FaTxDJmqbyOL8ZBxbgNxKLEuV9kEf6dOhCAN5EP0Ll
Fx2NfrfSGWTevQs2PDEfghVZAsawzknLchtmBdTwHDuArGsm145kyZPMsRSM26j9p0SsymC2/VMi
jVV5Y/LFaRHUyIDPxk67w/YQy++DVTUottPDQ4jdzMMn32yekPLo10mG1X6jsRCuxkfIxsbr0usu
1PJMsClMbSqX1mgB36F7O1+990YRyuVrpwRiSg/9GB/4Q7ExAzCYxqCwRiwAhfC9rlHJOGhV8AN5
QN7eB1cU9gK9x8y3Tj1SfwhutxXjwXSkgZke2FJxyzQ81lk8HjxdVlG3fnFx9Bk1IzfE7zTsT9YE
rW2wcICfsS7VidzIYzKictt2IIvdA3zULX0nr5HxHI25NiDMknIRW6a6tXq/ugD7YgDNitSpq6oS
92elxUl/jeBRGtyBEBAc5pn93ZO+PNLLqWvi4AIZtG0r8KZfNizqN2DSa1bXpZ4e4KqsPZJJgaZv
Y/ocIGmER2XiDm9hVu1BvGP8sBzrBOHS6YsEs8DSQ73/DXizjJ3Tmf0O5aVAbepBnoO6xcSs99Mg
ypsptItFOhbinOmK0zQGPFpBEmhufdgd6RRylav8UHBwKV5JZgALha6P0XlgVzWLA3VkuL3WZWYj
x89CKLl25niuwZD20v2slNW9RGyIwJELVrSgDviLBP/XJrHUsCEnsLa+j2Fubb9Y3+0o26m6iO+6
mosHlnMA4zMT9FVNEj9ksmxOeOJ8oc5JiOoMiupzMbjZiY9ptoIyLgQWdTPo8AZc0CkdQiPBI0z3
jEOKHg/CnVqox12TsXe+ARKX3dmjV18y4EcXbR+Yr6IZjFVZs2JPzRQZC6hjqqfU0lsw4GwXAsww
r2FSD8BWmP7eE35yRNWpu8RyaNGlUj5PeSTOpjEGINAFDABCsu3KKP3oUOqmdpPazYxqcUa8Eppo
UYNkGFBYK1DZiAM1P9wsPRvAYuBGI1DB1HxDZQcYtqrya+Aipq4j5onZKCCtOv8yBEV5QkWcu/rw
QEoCJQCJUktXe4QtKOXJA5pE5deofp+DPAwozoGLCBzJeCCZ9y2SaeupRg3IUNbWPUrprftMBpsG
Ucob8sjjhANxEAwLRKfAs+sl7rTA02bck7PNUZgtxwaYKwylEY2eE+HIZm2XasqXlWtsht75wqCp
tU9Bx7RoNTOMM4XVkZoQqeFPTiffm9EwxpsYpcqroZburiogGEZ7dRd/9U6WKl7RRp56qUm79auz
3arwiKBOsqCsVmu3oApOin4TN74BkHLeHaTN/aMJ1NacHUtDUHINyLDSALJT6qwZh3g7AgM0z3Qd
8OeciBRBlXCVCix7WAagm8j79DZI8UYbJu+uDguYgCE4Dsx/u5r6xIUkgp2rZdRmXbL0RC5XidGm
m7ldRZPmLI/5fm5bIV6+dVlcaIoyd9PbceiwP9SDgbeb589QYguSuuGQxcc8UukJq533w+QnAPv8
2RZlBeb15kh2GtGGAQeNqklUM/ziabD51IcQDPZQS8lDgy3I5ugO/PvLZQFQ1PpKA0JnCKMjjQqk
nYjzh8kZncdBAiYzxjcdKOceycKNaQ/6iO5WalPPzXqRVJ13JI8CGYlVI6GE1hiNixUVSiVlDQ4p
GiogJXtAMVawoCZKYq3Lf7mSx+vuNgbEpUEWPugyB5XSU50fW32IB452N4ocmKEpP9IZdZd2N4Cc
mA/gbfwYE5E79ZNnNVXg8/nzlPqNpq/XkNKKt3YWpSvSDd/nujqswn2yYo2pzh0A+Gcny9JVZjJ+
HNzyhwzT7mSp7v0QJXZ3Ipvrg1/PsbMjdU7aowNbA+JoHy7UM6CCDpTO4FXLjbtrmmrqPXE0x/qL
/Kgst5FmIBOlqehgtKCo1F7UIlcaOIl2HjhntH7NdZ3+97nI/nHF61zs1xVpZlYU/IhabDw+8TCq
U1TeEoLX/2hiu8OekhaPlWsvlhOfm9SLhLjIWHO2HUOdBybDPV5th5YlQOyQbT71AVDZJ5Z1IBsd
CrdCPbM+oMwAJKUvosUOArxd0hufDMDv/cR4qdq6/FZw/8XHjfANVNDzCfCk88lvXWY4eM+Qyjjo
7kKP/C9T/L/7QAIMVV7g7147neOc6sG1F0T0kItMbBro1M7sENyDsktVmc6lxZ/8zPzHeGL85W+D
Qp81MzvEvwcNScVfIm7HJ1Wg+LLLjeGWDm3sZdDKXF4tEwJxt26sF+Sp0KKvpmazLCpra8XYo7rK
Gj8NzbqlEdZlOE/ZW+DqMAcdlNBX0DG92zoU1jYNQQRLNhsZykXTegWoQYtq3aOmfh96MnsejWlb
1AygVm03eRpc7Soq3+0eGNv2NfB1z06JPeSH/er/u72sUb9G2as58aWzV6C8hCbzOCfLatDWnrqg
ebzmz7Ke1dve8YflNX+mkMJEFDb2N9ekWGdHX7LIHo5kmu1iWYaoKKOc22SE6Unw6vF66Q4PnG1d
i3F5naYJ+89TU8doZfPUNJEJKufbzmXLyUKFoHQnBAYzQFIuWeW6S6OROeoAhvAy9+AJNe5R1/KU
axv5NSyEgiIQJFuaYR5LE3zMosDug4ImPenHAcvTeaar6TpnHadbvG+8I3UCB3afOFl36lHGvxpy
DytuvZCZVx548VWjjdSsNvngmd6V2QiqLt2k5YpTRMi1qTA9ks31QXAAUPgNdc5uel4XqfDN1Vaw
n9dpjdH/PC0NCgwEsxIlU+yjsAyiaXswWlMnHdqPaUOJrcJYYVU1tIazr1qs7Gg940fAQVCT1jPU
dP1eoRAJqYlrk3pRy4bfS3ryI+x6elQQb8Nh+hq02BJFntmfQCiONR61PW2kMzrEYQGJ2LTZ0tAQ
LOt4begh1L7OEJYg+Od9c/+HfZ7500XGLIgXnl+oDUIc/X7wogdm9+abByHWIHTi73mX9MtmSPwL
JIDbE2g8UE44lsFXqz6TgwNV4mXpgVO+HqrqXEBHZEUd7pZDY+oblJ3rlVur+ByIKL+ICdgDpLbi
7y577Ctr+spRlL6Cjm2hl83hFilixB4khDvxzh3fctOWizjl0W1RuPaFOrAFQG2F7jBQYjd3VAb4
l0OGOoqhPniWALWioyFQg1T3ZFOtA5Td2I/3NSKDGx4Z6ibMBLuxGvNO6kVtglQStVRriI0Bxnwo
AkPkMfI8dkBUZU9FLddCF2pC3dk5gPx87iR/stNhRGrp4MTu7k+7nhbs0MahtNrdJ39tpwukkyGO
KMiZO/8Yjupd5I9NNX+8a70NuQESWRynKttep2XA1J8TXy1rQw5n10VCZwAm/6YP8bpGoVl8L9MA
sN8Sig1DExRLy7aqF082KONTTfbm+0ABKFV8D1KQJxVu97Ozi1Wa5h70Q++RDEqwS8nksgp4+BOp
M8C4s/TbEP+DGr36ye66cS3waDzVZlEeLWRXN5NvY1EJ8oFFlPvtd86ipTFl+U9wcD93zmi/BMaA
4D4i7xfXMM09VFGNrYc92V1S+P1Stab1Ntr9XrlW9tP0pkM3BvUbQJsQ6AL7odfJhVD99GCyItmG
dp0eak+mN7YvopUV9OoNSPrtWKXZD3MUr12WjM+9GkbsPq3iFFidfcIvu1x7vVe+eB3CgdqVt9M+
9nxxrJvYWVZR0oEC25HH2Lemh1ZaD+DpcN6g0Qw1p9BuT9APq+5B0/aN7PhjEJXpa3UuQFt310gB
IHXsr4wAxXUgwIwuRl7E59oS2Oxz3n9rnLWbxMV3gGsgk6UdmHTHLWooxTphaXGL4pfitgxR4IWA
Q4V4vZPfWtBe8xdVjk88ZTdkQg2Xgcy0CrhYDEa5i4w22SgN+sC/2rhjfhYvEDZWB67fe3NHiGqB
KSxvqSXcsDznTJyvg7ISb/1RxCDx/JioQMJ4hR9TsjEIIoIF9fvE5OMJSy5yv/lOZG+T5uOs0m48
tvmicDTl20z8Nh/Jhw6f2tUQTUcJrGtn+QdI2CwcFyweZcYvM2ZhgjQGggPJhjAOUcHkGQUaz9RJ
JldYZ8b7d38JhDvSZJFzNBrfWRIdhV02r2VsW/cMQbPTX+x9XXy2J6x9dTL57l8DALQk9grcN69B
mLD7IUI11RzJKsJevvO7Igly8lxwgxImgUrVcvAvtE0L7onQvsUXUz71kGTatSjh3rQjt14nPHij
zhPf8AoDfYpMjdPYOdMNVKp9EGWgIFmPRE63fBr0SFkiMBS51TySHJwQRWA0kgNRcdMlEB33fo2k
a5oeIIo00hG++SoBPiIHrPRQexGt86ix74EQTzb4ZwQnlcbgG4Z49Y5LXiEvIDjUwjsTetQc9Kqc
pd8hXbQZK2+KUJMo1uDosr4nNioLgZhNnp3JVKuAKXZTqsjY9lPfHty6HU/Is0N83Cvr+xqPeZTn
9cUXLCMewxTg3oW4n7oGjGGVV2lVEfuLNMxi+bfPNnX8X58tqsxPny02DIjs6tovKt0Sg8yXkov2
MBdn6SZQ8+2Byr4kM+5RRyL3lUpTtUBkFRRyFK7zG69e8xiMAbPRRdp27Q/CWCCNXWDX2nqbAWJm
SzGE+NbJKMsY7+jIOU1axWvQh6IzvY2MIHbuVcOWD15xMAAJOSu3G850RocuKcFQFrru6tpR1+G3
WJrhIm+8YcOTiO99rxL3/qhL2kZQ/QJ5ckKJZ/VCHqPNGfKb/AnVP2oJPfboMOBRwq9p/U8x/vmU
nCY4UQrAS2JnowaBbT/Y6EYEdx3PRw1KmK1rDSuWXLYLqwUysAcs6NF1AJG20+mV3EITNKdOVSEC
12OvEcdte2m1Wx+hlk8P/5vbgF/+tgAUETJWXvfU/A9lX9ocN65s+Vdu9OfhewCJhZx4fSOm9l1V
WmzLXxiyJXPfCW6/fg5B2SWpfbtnOjoYRCKBKpW5AJl5zkmSNaDcyOvhzluZ3B/Wydhs43weQjfk
c5QWZBeZArLjxkAeCe9e+tCxz0g0dzdg0wZiffS3qCPmlZLIXI3TJipda/8+lK/TZogbb4YEyHZQ
a4Nhd2WjZmyO7GKw1Vtb3cxJGG6nje/YC8RG8KaJWGawDQuCTHQBdKmtC1e9gDczShu+dFKHHLiu
dsVLohErwDPOr58IdZq9VyNOEw9mfQDIBPQSCYiqDxDodM2VlwNUnsmuXel+fTBk8BSK3Fx3qamA
YcEhSL3mmFVFBih/zMEgY4tupo1BVr36WEKpeV5VyP6O3rpDSa8D/yWUFqIcyVtoraujal0UE0Jf
al5nkGhsI1TzI3WPU6y86hUY3+qZjdBkN9PGcuzRZzYqZbZZIW+u9pyaoP6YepW1oDkKDTusDDhe
4/tK32i4hfxjHTHcc/rUt+9yKw6hcIa4uT4gRxW3COn+bNfgF0rB668tb0bq9hAFFJrlcz3XdQyE
hBCKHw9mIq0l62IRn0APVq8IuMBPOXWtI1EPdCz30gdt1meD31pzEfbpMsBKRWIP4tqHwUvm2iXS
tt5JS+j3+Gx5naEMyAN2Jz5o+myVzgyoku2c8aDPvIjXKZgUBIzYzzlLba2HkqF8d/TikkHpvOo3
2kebGM9+jtZTXtvaRzezLOFsfu0RVGYLKiAoWbZIGLVp8HoIEY0sgZdHO+7sAoRD3stki3WPduel
zFZNYvzQEcg3QcooCKDy44M8vUY1+wF7x7fRzA/BTT3Y5t6DERifUAVtHU0D/ICt5fdQiu/DY9HH
KbiXlHEBCM2cF7VvIsYTezMwRqbPnRctUaSYovYjgHANd/0XFRbfMk/UX8oeeXtD+OQWCx4b3JMV
wb9jFm3x0mrAglMCzS+jpcDLFfcDT/FbhG1/mE4NSxk7WmJNlUYFkERjjz6IFpVZPWjxOuwG68AE
aA90GI8ovLxArLO8s4fcOQAsWM613VAgX8xKv7iJXGs4O7zD+mUc4IMrABmjjO8Z8MX3dgY53Zak
D142lLMOjHwHfehbIzmQ8XC16aZqVTXnsbnKBhSEt2l1rISXPTiogr2tbHdOzNJHXcuiFGn8wLs6
e0DkFeWNubrVjl4Wn1AlZd/oVhmWz11a9NMk0KsDrWrs4z4c58zGDS0eRO1WN+OBDwvUArG1btZ2
jvQgAtwr3ewDt8JurLQX1vih4AoNtshuWHPdi0y8sSsy0FvoXls0wbGusULVvaQzyxuEDC66E0vX
YJbznmwSw7AGsC1HJQAZ5a7G4gChpCRyj7i23KM+M9r8C/iy241JMz7MzMJtEIDvwQRPE2wMEygz
j2f64EEVYOcGOFybv/O7DtMjtIsedm3+/091/cgPU334BtfP+OCnO2TVqm1D71wfIssGVEKymT69
HkD8wReZlXczCCXE+2uHDEBJX2TJzyG6fe22xxmvTX328QPiGhlJKsFy+PfT+MWvL6Y/RX+TyXj9
VG0UZcGymWD0MqgAe7fxS1yH6Obkok/1kDwPP0N5s9gaVpCda0hDcqSCDunI2KkPec9RBWK4+bw3
rVdbq8/CaGVA1OjYj3cAaqNVtSpVBKzEr7F6RBaiWq6T5vFqHwiw20OMJ5H+1GtHD3qdVrTRKbV9
rMyV34hllAfOfPrEXxMjSgXgNji8W/3ZsUqxSy5ouJim0oN99RjL1r+ZpooVzZd+YBSTi2M4Jwsk
RGswTKidUETtpjMZN69nv7Fpl85mMsaNjXH6kP46u9rEOM11Vt1xtRVgCZ2HDHc86N2c27yR4Kby
waSumy6PnFtlQkK7jcwbf/QoIK+28WvezHVnwWznNkO8JSlacpwGtQpKgQDxIPKFEtFUVemNbVkn
0KQUz/nAT4Yg+TNT8uRLnKSw2G5YHWQQg5vJIe5Wlt2DLkjXZejeWIuOSMBkv5q0h7YnxXADlPmM
9NgQxDw8g0CPXcIglCc8kJa6pQ/GADbn2Kqfm96LkOmrUZGXO0U1t4ULFgOZePsyZuN+vhCP9a+z
KKSvNn3WxEw8+n4fz0iWyMep11sT6txFSkUXznl0Ae+1OFT1sNcmiENElxqF+DcunmVQzeu8uXZr
mosPMqaz9tKHuqw2kZW1R93qgjC6lGn2OZMpmDTGmbWpq8BZIQzT215tTWaVczsk0Vq76I5YJQBd
ZADxaJue0y8gJ+rVLFpcP9WTylpHHRior/N5VmxuJe1Qr0VtfOEwG+w9E/VFD9N/EuoiCsic5m9m
pwVoeMPpK1z/hAg7yhbsX6erKXXLc+dI/3D9Zkq6wYyCJhGYVPxg2rcSpTszDCHf/FWF6aKM1ARd
lXbRB2cAB0hFKzr9VXpS2TgQ3UsSNb9+LKlTe2MUqFu//qVN2Rg7Yrdfrj8cAqTg/Vfx9vrtupQ7
N5n3qOea/g2dLh+jrv3N1BxytgPDRjuCadqtNCGSYGRJ9xRW9b0ZJ9F9CMnGnSQEFbqjHXp2lpHV
pwHrcBR/2tWqBpXR1k5y9qBAdKediDDpvBakPAYWNxYGz5KZggDfXdPRT23dp8d2bIncGVaoFQFz
cuHQu1J05dkG6VVtR/ROmxoKai8v8YK9tnWNl2+SICPzaQA3vbuOrlylKJg4UaKHdXUTbvXk4MSN
doiK0Jlu6gEOLhZD0O6iTc2AUGLcNeVaTw60SXIIrfRFd+qvawR0jxSudzN9em21qDYLxFJPZsuo
PRGWn7S/Pjhh+JRFkh50q8PycO1KswGdCP6gwei8CypVFrpTmzJIZM5Y6XY73YyG3NrIAME67aK/
QgtkHBnutMGQ0HhxioFs9BcArQfZearDVhJ7qjb4TAKruQxMqnM+tM9u6zhfIO3eL6EI2G+8Dk1f
GQuQbqFGM3ScQ14mUOADgvoLeAoZKHGTep83AUrXzMtkbqDAp4oCfCGI0cxfd9ygUNtMdXrX2vwI
qY99k+azN4V6VlhBTJxatwa+du65n3X+2iPpN1Wp7D5Hkm2jKkj8IErr3I8OOrWNNeA3Vn01EOT8
FnIUQEYt+xFZ8U0d9+ajCuseeqBmehFW0Kztwux2biEixCkiAtZA1t1HPZRxUwh0fh+HQ6OU/Qgw
XCYIBuMSdVeuFePSiAkgCSOOPLANMFvQCOCz2O8+QaMCXM6wX93aEX0eOxJpRATUJjcB7L12Azri
dbZ+dLvOFoTfXU10AMnjHjTfgHcYs6R/TqSP6lLH/AzZ4QJFiTTZVF0dfSoadpA59b8BzxPPc5RH
n5Q0yTGjPVJrVh98+zWyjSFGoUdmwkPZtmWRhRGGSBB5afxJn6WeiKaz9je23/l5hBI8N/P4TZ7N
EFa/BzPY5k1Wb8qx8f7O4IPY6vTa1CuRJVtyowDM5FeOTjvrWeKi2mh7F8azdEBi95Q3eb4WoB/4
bCb5xGclYpsuI8sut6hCgjhvnE18VlhLwx7WINA2HePT6G8jTgaUGsoUuBYQN/PWXI6183NfOODB
LvzoP7TbeahmbqDcvRNBdgSlMlF2SgaOhAttF7oDecLsFEBD0FqEQ7dADZW7v7q5PfdXvRfLeceA
5mxRqLFXSdPc+62ZLsFS1q2m5gAiNiZKfCVTNveqpQMIXOOD7tSHVoIwDKCui27p2bqIvs7GaPs6
m2cZ3qpRaY2Il21GM82ZBfmhQ2vT8qRbFYmrTegk5Vw39QFBXhBzetWJFQ4KNkePCgRiczZKiWjb
b+aYPMYB7+f43adYBbRf8wbck37P8jsjonvNzeBCnXQTAWu17MabAhp9wRiLbm8KiHbfsXbYE4i/
LvFwlHu/8vx5bQ/sUEWZ9YmALn2irVNptgMLZb7wUDX3Rbu5ccEOlHhr28wagOrFN33HVBWEKwrE
LC41IfW+9hp7Qbwo+KaSY1ZYztcmAu3qUA/BjiRxejcO1P1llEFDx0S5kBVEYhvFmEdUpnj2EPDx
/br9hmxpO2+Y458jm1KIuQ5gGbWyASLK0asvhyKLghxjuqBInjZg6AX3ByOLTp9Z2Kq2qbIRLsDZ
1DueWf4TrzuouNuACY0HkGIqb12hoHfNa4akrMKTqMYyAvz+clg7eM5cConU+siXNv1j+HW/qASC
rvrfMvab8AJluVGD68wdwr/G4NqFmGL71Rw6MldR2EJLz2s3tWiMDUGm86YFJHyOvNzwWHTdQXNo
OynYO4Os/UqKGHKQwF8YbZjcp4DeA7qNM6/MIRuKR/K9EapX27VXn6WEVMs2LcEMxPCgBEQj2emv
7Io4PoiifJq+8finiBxkX9oj8dUGigXhg5PkhywznPsQhE87PFHGu7Dtv472mOBtYfo+2wkJqpT3
9gGJjFlGq2KDx193xIK/Ow5ctNCHZtk6MvNgVpAOIgS6R/rBMKsL7q+ztoeumQEdBNsZg1pj82qT
UdxvUNtWXprxUIFYH9kL2HRTd1xtWSWrVeGazVxXuel6N+yBL5IJd6vr2652Q4bDmqB2eBZrmtar
spVjlRfk1qplqvD08Axq3qQRN5bBeOaJ/vVM237Xi8JS0OegVnId4urZ2UgdrKpB5g9lmT5biDI+
B0W1QiCu/UoTN1qgfqo/KdtGZI9m1SqNpZib6WDMXDuhB1szIuhAsW5zROSwzvF22qQPcowi6zOk
KaDlmg8QokXx6iqUCmjlEXCni7i0DQQA0L+xxBGBnOzkjI/fVJmPJpTlNiHjeCTnRhdtGTHwligi
aKA3lccgpkPDZxd3hW0K/pQ7frignCcnJyL23h+yatmpVAHrDbw41DyfWZX86LOmvrf9oF67bpZs
vYRDKW2cTHsMFhTXg4o/IbQfLlw5pAtJ7H4DCkFdo64PTpoWS1dyc6mbLcB7t+LVgVl8LZIE5eJ9
fTekLqD9UZBskdMAwBAKDxcog7zaCnk03HCb+mL5O80K18KrduwcxlS8TH2yQMlia9whuoZfoQ28
fKGx/xFSVxvkek28wqDyBCLF8uIjGDPZdFN3oLq93lhzQ4IAoWGN+QAYeLNjZj5yU9sIH5aQhrg2
BQgU8btax9DyUCFtC2cejQzjkGr9JKrSu5O8jg9NH7lzzegtftpVZsWHzBrlmRCBX4LLN4YoYT7D
bUu/gW9DoebfjM9SiR5cL/iHiHnQ3BG7BOHQ+Kjt/VffxgejsWUq/9anIK9WLhJZ2BsOXxmBMk+n
+s+Qi3m160IMcGROdu0/pKG79IwBGIO6jjasDfwVkhzI69kDnovIlYPdBqCQKI43NErqL9rDrwO2
DiHON8NiK5lP1PO1Qbr1b9uaeB75MqBkuO1sTAFqOF9UUD/TP6kq3zZ1LyL+7Vb//kXQ/qX3w9ir
czNOVdiGWg/esGt7JF0hhV7sO0QAVmlJrbsUJWGQOU6H58y9ybvWfbGG4ofFbftBxRQ7S69zD6gC
L6cxKsmNZdoDqaTvN9Kzch0afobY07gGUuOCpx0PsTNYc0KerpjpK646B5nENikg7sOAvG5FUkGg
uFevSOyrHzQZsDZvkgdGKoLrtC3BTZNYq5ijuDiIivwIEHy6RNlT8amU9LuGNhriOx5b0fN1DAkG
f2G4/FEJ/GNq1BoqjIvVtelUXbGCPLK/iqXnHXgP6BXvPuvq9yxrIE3nu/3JZnZ7MBU2MkHh0qcq
mhys7o50dIZsQYEKEdwSGVaYCAuz/KBlaJKxycem7rUaYDt1L/aK5oPu/d3YSPjIXCQpCFSN9IRl
AtaVEKA1i87eF4pgqTna21KAMKCvHwtlZ9YPFUn7Fnq0CzDcesnF90YAgwoOYOrm7HsKDPECtBrs
xsih+tcbMnrw4qxcQklqOALyFe9EHon1kGfW2QpzPm+48B8bM71N4oz9ALAf9Y2OevaLn8Olr1C+
0UQmiPzxrgA/goNQjJMceN24qB7oPunbX9tNloq1zMtJfcjpzeQMbPc+TSGMdBUkSnK/XnPlgwx3
gCDRtYPmDIIfxhkMNmCiylG1j+DKrOBBu9fNus9emxp6iLfD297+fVP3hgTwsP84NhtQo1OkyQLU
tgdeyXTrjAssVCNCkc0uEv+o2/owurjZkG7DSAYHisWn5jMIVfvi8sw/i7Zjt2SITpoMwUpba42y
0XClvfpkeAFKzztjbTt5abPZW/DqYniNK9dfc4G/YvJKq1yslF1ZS0QoUSDcleRzYIEbDve1e0n9
CnzcePgfgZFBDsptfARdWus4oFQc4oiVdVtnVT3PaNp9CR3rqXFk9GIWNYaPeSgeF9gqkehZOBBa
7TxOIMjm4Z72KnCjtD3SJA0Nji41nmLDZdOCsolocshC/0kv0/QGwQbKdWZbTbTTizWH4RoEGD5f
ajYvzeulOjc+GiVeFSPzl7bXnQK0Y7Sz1p5fXbUdMp0xXgxOMQNh77AGaCb5LCEvnlLb/5a4gEFL
cLGdwthvTzYA1Cg1qP1vIaQBOAH3hikDd/1+ZESD4Zwm1ucUK5sjKJjSI1a96RE7kHDDO+OTbQXB
3gqDlWcmxV0ch81ZRBIFLS2UQTvEXOalS8hG9xoNrw+eZ3+dekkvniuAP/ZYHGHXIpgByUtEyLSv
PoC4bsXb1LjRraBwxOKPf/33v//ne/e/vZfsjDJSL0v/larknAVpXf35hyB//CufzNvnP/9gjm3Z
nDNwWHAH7CNC2Oj//nSLJDi86f/ya/CNQY3IvGNVVt3V5gICBMlzmLoesGlegdCtwzaWM7IqAEl/
W0c9YLhKyWekzpE+T783xmLax3qtH+2BWFlHeoXVct5sUGrG45MY/GRta145yKWymd8XwXpSGYyC
+l0bOOKTj0KY6zIjjHi4QDYmgUAImIn0wYvctzbtXCTxguAa30GeGNWz44GnSXe0xkMX1uUqw0MP
jEw/e+NSfQGZfrLhDcGKnSeiRD2S3Uwueqx21hNATYHM/v6nZ+Zff3ohmMCVxTly0IK9/+lBj5cZ
bSXFXd0G/QZJYA9VU3RYJswoHssISZNxOdEOwEEXNivP2kMA8wSoNkGZ2O+9ytQ1dolvv5mnJSPN
htUpiBUbO84r/zEOSnMRWlF7lJDE3Bc5eDJ65KY+DSB9xs8rnkdX8E+jxnt0JS6URry4P+jbjJb9
jfJDa8eYiWcuIA3yH65Lx/r44zCCqC9+HYbSEMEFf//jtHZU2CidT++mRbrIOXD5GfuEDEV2gaJs
cwFU/0E/DoMqNVb6kaeboxfKtdJLn0Or2PSdJ8SA1VLwJAVrGh5MflpBrIHz+oupyqMc14h4Kd6m
Ick+cyOHZFDewrXP2L6SZ9/IyjMK7VdI2PO7bGTTL8BtC7qDyN1rGyjDonWdg/9R9+oBZdCt+MjL
j6gZVGvLgAG3ZyVzBKfC7SBTsPa7KSCPnQvODKuNynnlAkXo13fQrud3H3wZPVfC3NpQ7viwtNcK
c6bizm7s1PJzQ+MBndQi6IHlLzlQFryUrZPc1+MBkcK85CEIwNBIAtHMGkAPd4mTp/emouXKoEO2
1L16dNvG0+gM5L03U7yR5SZZmqyO3pDLN7Ucn8q0XumOwiT+P1wRzHl3RXBCbIr/ORSzJWDI0hpv
pzdPKjxZzB5UMt4dxysK8nGkO7UU9MoaZxgUn6hTmU96EcaMpjt43O1Ohu9giWaUkIIMo6OWgJ1U
YrV47CQPq09LJ8/zWT2qvQUoAoT2ThFCXCYq9nqQ7tDN/2ibJvNI5K6rykaVTW/Z8Ua2A90TZtO9
PmNdZBWzNOhRbYVEEdkwO9xeu//iMxlYqdb/8Ox5/9gff0wQQAlGhO2YIKJzxPsfM/JLQuOEuLey
q3qkYhNnRoFfOJuB4aDoO6HLJnbSx4zwpV7rao+y9IHSa1kLhlsQzyKNmNvAHjf5pkKeYXzOluPT
9c0BIKNjoyDeBgdthsYHgk7URzjNG9J5GVHQu5okuVAnCmY62KI7SGK8diA7EyBKAFp3g6l0HuY5
uGxcJ74I1Ln8/a/iyL9cYhaThEtqgnKXMOvDr4IVFfPSOha3BHK5R2sUzAC1SYQStlHlVnOieiIM
F11+CcQQL95QL2cQNNB0ydoG/jwAY21QyWtqZVf2qIPrRL2oytAAF3dSzXUpYMZBzwEpZG/Px4rB
0FtLlcvPV69KoDpNEkg3tmNoKHdDkGIEhrfRTTXaWhsIJb+3/mLTfvkYapqcRz9t6ysbS21mPJYj
vfdMegO7w2MYuiKmF4KpSxRb3RMU0NhyS8hw6d433g6rKgjkMufgK3O8BPqvuJzyVWhWwyblKFQZ
7STrBJ4RCCqCNQU7fhD22yjG5/asqZzuzhwBJDmAyEjdYqc0tsa+toeCUlwjLAeJMN9LQe/cUncL
ce/8pOoANPND7e7tRH6JU1XfalOGV9ciRg5jpZu6g8aAUBH69PfXiMn/cus40NtwKMQFHM6wCx/7
3zyHeofgdddbxa3v0zHqnH4OqzL4lrYoOnQ7Qc7I/AQoz0MBMPj1/G85GDGQ33cfc6SVVtBNBUuG
FMH9+5FO2RBsYPqDkxgBMK7gYhFtWCImBbpa3bSDYennarhrfAlWES9dBWAC/ZxnRnYETSxKTccm
dhj1xpYjy83YTEqQjxY27za6CaDR65S6CSnkZYBSs6Vt4SrXiKDANatlMIj6DfQaaHGsjMpyAg4h
UDVsYwao2wS95gmIJKAERifoNdTmshvX4m+g17nXVUvVJmr6CP05PYA5qPs2I/lomlJdhOl4N1ED
/GsHEM+jpUwohROSHFChIO+pV2xdP6ePYBWpV3imumvtFobgP8+R62prG/VODXYQ2i5Y/XSd1vIG
RIDH4XraXGUeQvH5oVJsQN0opBv7ovHvwbnOUJ+DaF0pq21fISMAWIGcg/0ieMbyKZ0lQ+E+RM1g
Llyji29S1IZuVNaYWz0Tr5EBvM7UksS7dfIO4GToZDVuNzchGofgNLDJ9njQdl7W/bLilppTMbza
dIf26zDKIsSa5rCDNUSsqhvbQwQlZSr5CgL4nVaGrMN6z7vBeUQRo5iHsveBn4B8qqxLuukCBOyp
aVn4Bnby1Q6qXeWmDwAzRDcEj8NLj40RNC8gcM2z5h55Lg9ydl52nyVDBZmAvFnrpihita0aFI7r
JkSYrXNVkVWorOyCCDtdZCSWt2aRxTekkGvad/JWm7rArReu6Q4ra7SZrKig3DG5u22cnsw83epg
LUSDwG4Yi60OGPk6Qzba6k6iNrohAIRjsWSDuu3RSOklKDmCelm1tdyy+NGY0ZMVDjYwr5U7xzad
nQtqVWsWVwbqgQbQNQDFucoDld3+bp442nZJXqwRsGiWRQNJvDTIb/MRjYIySKgkj0CU1Mgg2ljF
KW4p2PSBQzhA+4oBTyk7KJCT7/ovdpYthj7rH8IIAA27EBS5FuzYsbplAGhkeJGO5IY8zhcAFnW7
tqxLZODapo2OVZgV84oS5wJ+Un9t2XkAxZmsP0QmovMoSZR3wkSiQGS+/Q2YqmWceOyHp5x9UyMj
o4ejHMC5MM8P1ihoGlZ//yS0Pr4tsWpgxCJ4MQhKKZ4p7x+ECEMVtdkZDQTjKUKsrYv0koYMgG7q
7PiKbkAVhoiItjXQjvLr5n6oRQHBG7DkC5nTS9ikWA+0RfI9w1WJ4jL2+eqBGn4PiWo32MiRYkXz
rCiQrGL/0zhLTaqiPJAf6TNIOEIYd+5VVTKtIyxUH88V66OT8mvzrDsIMiDnv/8Z6Md16fgzcIJ1
w/ifEHqH/eZ9ILsOdd42UafXmnbpjEhS3PIEyscg8UIYwDIH8GVeb/rYsxass4qPDwM9Io9R5K/v
fj8Hnx0yZeH8778yox/WOZLa1LbxL2fj4cH+svME0pRCaDAIT9OCfnBlCSZ0L/iKmHA8BuXBthOt
C8cl659m/Y4vKUqp/mr2wNs4mYmlgq+Q2rh6V2EtFzwoUnA0LXWYM5FO8GBycLlk8bL3KxAHI+Wx
SCPq3xpe8XoGIQS2aBVgHqlH2aIfz65+KSTy/mE7rvcP10gIxzsd22CGjYUlHEbQfn85t/3QBeXA
o03vAurF5xZEWZoBUtsSC00EkORtO7QQ1B0BJ62Kzih6Kz9dPVyDDcgPmd2s9VyoNpqAMgRdBykn
HwTTMd45QIFm/h0nSbFrx17d1AcPieBedN7BZwRaVb/Gpy2PgBOm9Btp939/DZhjdOH9n4ub15Zg
CWGmlMBkvf9zAbVIemSyvM2E4bLy+RSRQWzfOZpeisQlOFTK8RANXgUecNibPgWmDQTVs0iAxdFT
DYj5iETY2jOtdQ8uZx/7BUB337Sv/RoTZpfT1fzf72JYlY5pfc/yvgw8v/7Q/Pf6JTs9JS/V/4yj
fnm9H/NvvK7w/9+6HIPvJV74P+qPXu/mxae/frvFU/30rrFMsQLtL+ql7G9fKhXXP2Nxo+f/a+e/
XvQsQDK+/PnH03MSpKhaR4zge/3Ha9cYu8MGBUvPX8G+8QNee8ef4s8//k+MRANWt9Nk1xEvT1X9
5x/I4zr/5UgTeTZsRhFosXG9ty9jF5XmfzGEBIljctMxHYEnHjgsa//PPyT9Lyx+4S6Zjec+5Xjm
AzQ3dnF0IZSFXuzOGbhA2B8///bXOOT0j/b7uKQl3y+zx+9DTcrxcMKWkIF86sPbxZYNtH4VYS9D
Vf8oux43x8CDE3aT8cIpga4OQjEDP1L4DOCiOQMC0rqUYRWiaFs262wUWffb7uL5zbBUKumWiPhk
d2XZIGcaILdpx/mdPniq5nMVJxzh4j6/87A0Oypun6WkoJ6tG6cGcRKUKSdnw+53inXVbBjAkmzn
UP9DoZh3REJS65BfDxLJLmhr1tB+7rGr1kTLi2u3PtM++qxppHFAevdqTk0XuSuIYTMAuhcVKqi/
xJKeQEOuXmjU7Xuq1GNfgpCo6bg4gcEl3kXEStYeh14DI80wAxS6WSLpLGYpyUogXd3iyGo337iZ
+3A1abs+XG2FDV2wAnElbTcCUR1adTGsDNSccZF3+3Q8VJHX7XUTV1q8caAa/NGOciJIYUDHusDP
CG99mNpZF6FPDwjsdguck9pAXww2Po1K024LrJOaSVBuz3DnVhev9bw5AxU5RJsBMzUaBXIcP2qS
PXhqQXTz8dQdoQAsN+KtM7eAhdFRCPErVjG0WQTV2qoK92Ov7gAhirdOeW2vSAhuUqw3i0dIFmHR
3zTeDkAs+0seQcMJkmWOm3vrDoK40lHdye+SHttXmT9SirL4tGTV3g4V+0TNDKHXHNyspkg30Obz
VtqtDcgF2ubWLeir2jfDCw/yz4bljS8fBT1slI4HO9suzlPTRQXfCdjnAnXTolmDgArER8y+EQJE
fg0WzrgiCmNRIPp/I0e6VtRcODfgHN9jUcb2VzuyGe5Omt5Fm/RBjbStUMxuFkHSvs7hO94AdqYO
XP9p2B4gSApyB2TIDkPSQJ0E8rqzDx3a5WoDIQDALX6VLXMZyn1lAReGIprPuqUGVpdAvKLjY9s3
YnThKQuajTiRs1Qxa3H1TEtgtxe8AQvH1YjH86g4FM2aMVagD+BdXJfSkKdEBwxyChUPML8ViRM+
N7Q69RApfbLyAGoHueM99FUCsG8GGgEzRxJJdDTZoyokB1rD69YcahDIU+ZG++DXyi1BZZgYJ2Ae
AXJD4c6ma/rgPB3iFHz2Md29MY2dhl3wOQgrneW1A3xswfnZ7Dr/dezomIQVOFLTmM0hxJHMihpq
GyF17q88fszEv7MSQN5dbQEkX5zQsI6aDLBkYCUhtjENcoPQ2wJ0kkJLymTI+A8ptB/XugGGu2DU
mIJ9OvX7ih16J7eXKFN87WnH7tA0UALLfGiFAb8tZ2VF/JPdewmZFewYQln4qOLCP9WjnXtQssDj
lnkzlG6x9eQHCtDXfnCKPlsJ3fUNsrtGjdqXqoz7W7nQ59OhNfO1V/XQtiwieqttUHP6VEZueUCk
jiKdjOB+LaMv10G1X/L5h0ndaYLMa24KjwIUS5BHtuN6iayHQoHcz6yyhsuErWzm2iMeoS06K/3L
92rnfVqtAN9q5hbu6V0ypAFkjhsXNegmyhZBav3dzhaGEQ/fCPY+C0Ml0dHuYzjw17fCPzsgBQY+
bO8flryUfHzJOthCmRQcCBSJFsv8+JLNKnAx19XAX4QjFSD5jIBvrqQHRIwB1JUxF+sC8hQGoqUK
GNQ8WtbBkK0hi01vlW0soN7JbzyFfzQgfbMt6aErWY6d2uZjYzCTCIjuhjbgR5qE24SVUERJw/Ab
dvv+3CDlGrS4T5GJKzRuiu6SI32sW/rQAsUoVHI/NfLgQPwhONd+a9zzmgNu4jgKG2IMRgwV4CYk
abe6SbDhqETmzGRopzdxDHkBa8C+OY9JiKrf4uz5KOCiJPgSRYo+ZAIyYWkQyRXYWQ8JkE3zfNSg
DkIm12VsBTsXOe0j+H7zpXCBYaQp0gV+1Y1SRgGwQYAEAdyY1jO/aditoXCQNm1meGq5274Lx2YT
owgYu4Cxpd3sKi4WcY6P7ivJbie3raJBNPNNCzldu2LrToTG2gFR1QOX5EaUXvPN9SI6w9U1nIcC
si/K8dyFnXTZN/fUSgpxowQw5yHOsfypI3F6s4j8TcbYNN9veBkuBen8X8Kuq1duHln+IgKKlPQ6
OaeT/SI4rURSkcr69bfU4+uxz367CxgEu0lxjidIZHd1lYkCXBclzTYioZ92Zp60+jQHYutH5xmI
ugLndQMF9Xi1I8ACJiLhcuJlHOsS1ehDuhrCql7ask+fDZCXH7ysiXBEkv3eLhN8A0YHTL4sZnvs
RYNZiLj/AtWT4f4xQD3y0TwyP/ke134a+KfJDx92mNYM5W/bRABXXQjHPRaOYlvT9cO1AqjqkrIS
PIEOc94Hr3kKbID9kVqbFZUdfW/iFHiIGfiRDkh926hZrmyEcFDnMSMbpEBBOvMm771LXl671dqK
xeE+fbqQ/CCL6AEVahJUd3C5QQYNZAxhWkDN0E5AxmsHCCfVZ4r2CZatUUtfbNOAp3Mz6IxTYjXj
spMtdGXbFGadjgjMT90+Kc+y4GpH88g1hBwaGanEYw54STwa3G99iQKF2sZvbczTeFnlLZSeAfK4
Ih+prgYIkOHDrkA7ubraLVNX30FWXwmvnJOP5iEnzTYpVJtmZFLT+SW0PST09aaV7tP6Nj16o721
8ZaDZ7CzNhgD8LJQ9ovSxTztOd9T49hltwwTU8+yaYfwGKAe+SrRAOv3T8ONVtast2JII/xekHq1
FVUgRqvsr2PS6QMgNj+dpDdPvd+4UJMA1NCOxLM5go87HvJlKl12KwwGitMpJGXWsfmNe84mjHzr
zRtTd4VAZbJFztV4wsPlO02wQKxTINkOBRpRbp3BMVYFs9mbbvy1U3TmN8hbS4SGgFrnyi8OePqM
CxpI1lGm1tEIvCDwyRycaiNIdKfy/YFbebWA+t+2Q9b5hK1x/FSG9UXksXEk4WcTsOaN9KBQSIPU
IAF6GRC7OZL1mEG603TV7zVohpVl4X2NWgLJ2lkQLSvDcsyA5QPt070rkdzYMWhcZrM/uv0FOGoQ
GjV2vCzdhr0CXDQucIxzN3bss1fDtjNsVfE0oFGu+wXzfPYUq4zdkCFYu9MsgA7L/5HxtD6hLTxw
suA4GQQIe4H0Aufav+MdYax6wVSS/VRW0F5yC8qpnQyrb4VCZZHSILNR4D5IkSpuo/aAqJX14jc5
lB4kO8SJD8ZYsGIbixAs4yt6ugHXaO+qIU52os3yYCXrbliNwG3POCRsl//9rjudxv8I1yC6iGM1
0k0Bd5F58vG/+PvPH5K0DEbehz8AkT+WYNt97YcMx1bfBh1J0WyzLvJBK2U77xJ817MWdExgJHPF
M+qXt8BpO+8IBoqNyG1/SWbY5D8Su9IX22fs6rnR0/3qArQ8Th3Ha1q7DPIrSAUc0aCQ/Ivox2oX
pUW1N7QF0T3q3m3k//fUU4CfA6tTDCDLyhu2zIesBTAil+05Dpp55caghW9QLRE6zVb5bgsugFb5
e5F43r2RYDZDYcBkd9IvF2NhmTPQMAxzevo5YbQEqYr/7oBQatVbeQ+m6kI/4Tf0gyZo/LpnnsH8
2zgm3jbMtVpVUDT/SFx/7ohAfa2qGIWSPW5x7gj6zjEwjAlAYi+Nlv9pOgOPZkAWPhEDtTRFDMyl
A2KOqYknXlUfDGKgmf5rQIAeY/ffP36Kxj2idfTx48xrG3jyIDmIiPPfH7+JJLwR9JL/gPCN5idX
gF635frYp8a5EmK42UGNxgucRSyseOVOJg0krAapFh/u06KqC7dxlEB/ELHMAOVDwMvVln8lpkUF
TgvIeaevxPz4i4qxUGs3Csx5m+SQnDCAUJzQeEgpMAir0cQxit5wfwXPw8SzRX6OUmesSo4scnxa
lSy6AgkDtU7N2Jo/VokHbc+lC2gYzRMq35VRtbLt0t2ZqlbO/N6dbOpR0/mxu+s49v8z6jZyXBja
djeNUtnqv38KoGf5t18hAl+OiQww4hk2wmd/fwyWyBJUvLvWD4iD6bkIS3VOdXILfJHsvCJSZ2ra
wVRnKWxIIRV+sSIfzaWerpEP78DVNv800JddvW1jEARNKz0uGHqtTkX39MmtpldHwv5Q50O8f0yn
aRWDgr2V2Oz+6uS7N8BbLqumZvdXfwxULBs3Vp3ip/P7P0I9ZDnVMcL55uF/vBgzCyD7TLanQfIL
p053sa+TdZqVLbb+MZoaMg2zu/25SxNCbmLC5+4fl8U2KCzn/7bYtHjNCrbgBQsWje69IzcS/0g9
D3h71NceXdk8iT56AsO5fyhBFATh5yZfuShvamcojPEPNIJsl38gc0B8agVUXjlT0lcAtMfdS2WZ
b2NQRTdEoPqTB17IGVEpJWkwsd8pE6w4fvZcJNae/DhMg4wOeboNMTdZ/DZYrX7niFJtC1OzO3HT
P6yKmuRx8d+/uAjq/9sXNzBtCzrhLhTNOO5nf39xZZ6bqmut9AeCHviEOWg5Z01j+UfVAfUYarUn
C5WvqAsBNUuyRMS1npPzj5FOboC8LY/kqgdDGAvH8gNsQaFY9JiMqvngPqcqoOgxALRSx2GzNjrc
tyzVrFHBWJ/MsfOvAfex//Ggz4EKnyu5Mkix7BxXSWCKfP9qTQ3KfaB7IVkK4ROYNE/VfjNHRq5Z
k69Lon2K5/HW15m7z8zO3VPv0ZCPxzGQE7hlzWjAs6YqtE9zHuYfw67qhg0LcJgVofN5/f/4co+l
ygqPxIGD4uLf/7Kgrr1dgvdoPxo9O4DagB2oJ0T12qIwa/3J30/THj5bYwcc5M60NUEc+XH9p3md
EwGP3IE25dMA6CwhqkALVlHWLHz8tfM/nLQiR4hsEyCOFjeus0fhorNHiAo6BME+qpSuVgA8Oogx
ogGmGNJyqS3c+7zHFYi+XcPQGNYP1+MyWhOCNCJ8QnTXAPlrBgYMVnevID/5sKfQt+rBS4E4w1fe
gr8VQYRyHSJyeemjZKm5X37xB39cJMjSHb2m9A5x5UEe1Qn5R4BADR37eTKVBMVG8tRbndp4paw3
GQgEu6QMzwApbArwy71C8iM6F0n9kYZ5+SojVRyactJMmcxGxN42VRpC0zQ3bSwUaY5yqabRTm+Z
dwCTQAlFxaa72L3U28Hg47pwmXjqcoS0My/xfhgAbPh9hYi6iZQEE+PNL8dJENhvEHe2pyd6M94K
ZC0BYNRsQz5XVuNlECiDmC4gF4L9zSqbWEqiSI43GoBE4zUo8vhIM9oe3IpQg46XUQhsGlSpECUe
dKQX9zte7/btzAsRBRrMEkd53CmpodHHnfExoPBscS3EpR+ujhZ53FAfr/Tw0Wzz9/LhxtzSczsa
RzzHa6j0AA+LJ/zdnh7uA0AXYBGDHDFNmVyPx7/5D7sBmvfYHHxa7nEt3oLk16s5Zhf/j82C/XeS
HVs21+a+C8CqZxoe9u6fbrnMjJiXJ579HcXVew42TzBtCdVuVOpDRYvsQMTxpSpB9wuAer65O/3S
L449GOS9elA+qoShRDUaI5Q1BsRG6JJamaiSy0dnjrOzPJdO2i4y7MgXNuPyTD5qeBLwdSWMYkYD
7jSKet1o3aJ0c+j+RzjxUwZ9+h/jcMWnf5bvIrP4KYNu66TSgVTVd0dHW4sLFNMWYPFrSvkT5Luj
sXLLqjjcu1HwVhfM2+HZYHyPWPgMwQT+aoJNdxn2brCvAq86YkvvLFKdWwutynjvNSafgSq2PY4g
AoWUlrUSseG/ZyakxlsUwC57yDO9107ztQgrfknyKLlGASDsgMH89yfqlAP9+zzmAoscOJ6P7aBh
8s+RU8BVfau3jOw7l70z17Lnt1CFs1HF/ELWBMFdZ4hczBOGYqF5yoFbN/HR0mjacb1LLKjVhIEH
JbZSxnOwxIf7fijDPfUKuzu3xohA1ORHxpPrGXWpcYdqgRS8sQPNa4ikBA93JWv1vlYojWvzGigq
AU0ZD1EIlKeW0bwBXHMGLup4Hlc+w+tCn/UQcTSIpLI99cg3Opbcgndm/XA9ptHcRrVRNSMniGSx
lhDtKRpE+YJtp7vyfJGtRhQYvdYDRKwTJ6x2ZDq2+cag8H4mCwysZT/Wr0Fv2JemHK/YgcrNf/+Y
zM9pZHwnUYjOsSFCiYtjmZ+DlSEzjR6Id/ZNMLdYNxn7YidtdqUmdPsECRp5wZ8ZIKwjUuMoDLCG
DDy7Qqo8u2qQlpyVm84DBoqgeQ1I3UX481a0kJRsmq9ux8IzrWVOq/qTbI3h6NPjNVyBz9THFpPW
Iz8T+iUys0WtrPHaFFGDjz8M9k3omvtc1uMqCbl1S2QazwWgYF+72txQlZ2fdOss4f5Xq+OQ33SD
6GmQkNsDjU24B7SpXrao4Vs4PD890kHOWOJPnfCdD5/Q/BYEE4nkpFUI+sbmmJjlP14kmhoA3OkC
wGFtpP0gHsp8EGVOr3IXmCoG1Ko8XgEMHRfhdt0ckjD1LU3L5qiFPgll1Ddy4UcxTESqakmm2Qb5
CmEUILkW5eDxgxPqn5kqwNFsi+Da2/5Th1/Vu+bVuGp6PO+zsOHvZdwcWygFPvXQjDhroKBR8g1/
m/Zi6UDEZJuFwzCTKhELRO7yvTMkK1537PhoYoP/MnXdv4SqRYz9KbZae4849q9m0g7YJ6iwgORN
VDlblJguyEdThjq1wTAxaTwYiBVomTdv1nc96VIZ4Po6pqWBxPVkMlb0K42KuxXX4MAB8Tz4J9ss
Ov26Jgf06WZGMV/HXVyefBtyzMmkxVLx42gUxheR5jOIaLWHVjf5Ex8Q3jBk9qUcICLuCubsvK4e
XgB+2KTIuXyxkX1ZMlul27wR4l0ChkDz09j08OssHGwpcXmA8h1c/JHZuIcikNv8D6yZaVrG5ych
fnWeS8/AwLdQxfHpSehGHaiAGg2ZkQpnOLvw+dmcmnKc+BtT8GqTD2gvjWSiYW20j+fEY17sF90+
TMJD2dn13kfwZ9Z4vbmOhiZ4a6NuKVtr/Ira0mrRGX50cPJw2NlDto2YpS+Zy/FAyjg0s0R1IVft
SKjDuxVoFn77aACMM/gBQ642DHFlqUHPqNPcXLmGhcNgagN2gXRBtzdj30HiGTgSMqOokCDr0ANk
zalLXs4rK5z/MYG6RYGcj5T9lqx6Wu0+e7o60IBVy1BBKNaBzLUDZr8np4/FplI+dg5DZtwiDRWB
bPSA1QXMdyWrPD5QE2LiYSiyco5ERrZ4+KjnT6P/0YdCMNTu8efHLJqKHNkw9402WMRFZSAFCTEl
xkpDzh0wBM0aHlpbdzqPhdPhjQOaXQFZeCLX4CX5maUgIpkmkKtqs2SHxEQCqDoY3qC8hcc+DqJ2
jhqUUifRxomm6uuCDx+xiPcWNpDPYaIcpP3sck7T8MG4M8iNi1OXhfat1c6N/EDDdEs9eNGWTAtn
OlTPfbgSFSo5JCdkrvbSRdVCO8Txcz01YPzpge55unviFJT9SV/sYq7ds0JF9D52673VNxofARo2
Qd5ROCp3o8n1UxVHxk5LUL/TaDy2QDcYQwEJXNNdDDISJ8BU9K4CBHBdZ6q5WaMRzHBED791qKVF
4WP4k/PyDTlt/dZVnbswpovKmFVzjjKTVRIJMOdaWuFoSF0vwynx3jDk4efUtY0wXBdSQwltiEt7
YQHZiCxUsIlQoWWsiwil2T5LN5TbyVpkHF3gnNaU+DHSrNsCALPzgcp5wyYimQNDnhxDlA8+IYR7
yiYS6SjM3KWqWQ8SN1/uADNHVZxTBwfTZVuyyiL3LtTzjXweGDk/gXsfWQm/XyljCMcZ3XN9MbSb
2hIfdN91M6h83AfITsGDNA6Ftf90fxaufesaQA5TKQo8o9JwGQd5d/VymS8ibYmXJECit1Zp/OHk
KFxURvG9z4dd60PueRZ0V6bGFuw0MDhqz0/UAIwNOraQLw2vhbgC+Rhzw1Oeme9itJHMpgHWBNap
KNs1cY+Ew2gciKKEzDtvCdm64tWm9IrLfd4nVpMHewnNw1fsQkv1FaQMdIKq/Fg6d8HXcVJ9RWVE
ANjXjRRhofqXgA5d6TWNRXmcHwuzfSGLRF9LLb+5SQzeOhtBz8J3QdgwNShiqxY+YCjLh6/hip1R
ELSK0oofHn5PedOptf2JV2JnC/h9b4Z7eQpiZ3CMkpMmGxko8LTMTsrL6y2AIMn7YAeb2k2R+0JQ
+dI08hu5pXDUGkQYzYrMFl/0mcTN7Myz0H8OajD3TVfXvpfvkEWH4JjpJ++qR03foADT980IB12e
m19yVgSIpeJGkPVDcCkykAwggqq/hgppeMB3oiuwT4AtANmMvxfa8SgQRRVNyOo9NQrEI6gU+W33
DMVnUVdGi3bypTQcQeFtr7hV783CS7ZNYrFlKVl28QIG6nzNxI96nHt93X9HjrefO2DyOufQMEZm
tcEzTCXea5/2V5opLONVdoH/4prDsGJJmOyC2Pi0VuQ7CsH04kJ1fuAW88rVHzWA1O0dsS6KJrqX
CfL2ewM076wKeLv1Il6+lCl0HnnSiU2LQ+ML0PL1EkpCfIVtq37JBx9vZFyhnm8aDdIOz/3QNRY0
6vlabSueOXMyqxS3NMfs2YzMuDWyQ9Nin0Jmhg/MA9HnDep/MUJzbfwzCIDOCjvUyRghgjW+732R
YRbNhelnTyOk85ZuaIYHgPfyHfNjVKiZcwuVLonyTuVQxMsuyK1nSI6bs9orBgBXjX2jbfZFWc4W
KbHomVexfxntYYnTp6wgr6M+Ql6loNCW8XNuoEzDhQ7VPM+cbIsU7LDPXTxhhvRAjYl8371HZoPi
qEM3NY8pLOT90nQzBL/qaFiZmVwagHeiZhMNIt/13oklUl01eHag6OGzNdNOs7ERMDhTkwepAJlc
/fXhot7ItLlyRG5uWJrWC+HYkPyxIInuOuq5hl71nvwkziENdmZqeOpbbe87QHYWGjXY4DyLc0gh
W/mJesZE3INSu1+jw2SSj0YDMN0eulCP704VF3NrgGiazfvqqJHymrOiKr+1ms3HgqcfQ9ToFUTP
261blBYY56Ov4EbqXwAX3YDVXJ/yQeoT9SzE+xY4ZPM5YmX4nJiPYRrxuUQ6L4LQDpmPAbp4qFww
n3lDtqYB8t1XcC3x5GGLtnas6hDgMQaErjjLrkDOuvTtuzmgtOpuQmkVrMmsOHS6D3egDoewStGV
iAh56jIWLahFLQN/Oo7LM970UGysPbkAbYOLcAsUPDPfLRGTTF0QMf1lQrqxW4UDwnrp19DP8SUu
U/sZJRjio7UdFERlQBQ7qAaFpFDt7KEOW+2DZhDrxDeKK+Aa9nwsIdTqTArL+OUm5zZwXjORGajv
g0Uu8Cwk5wRCO3PeSL3KXKTC8bZgOI1VCY7B6Y3V5dEveHwzIeyzrjkIhwFpbj7iNAGcjDfPpmi9
Q2GglAAUE+1HDZXoWd+I/igsDn0eyzkGqd98WFmernphATwyXQ78zoy1mbyWTK4pcY8Ahb+jZD01
XpwFd5MGcsrwP+Y4CShlM7dcmqxxoJ0lV23S1m8Jfp/7FHCreejE9Zu0u2LVgQ/6PoqP0kShbOcd
aNTIIA5up/6zU5eQ+y6B65ODccyNUAKKBWlupGXlMefIX08WuajJso+h5/aZ5L9HFhQo2AsuhsrE
okQt0DYsIWVrgex/VkPzY09mYvVf66FzT2RlobUxQGV9I8tny8jrmycj5WIuy3Jhg63lUA0dP0w5
OpA+TF2yqRFdD9YFXSXLx0Qa+GQ2Xm4DG1b8sd5jkU9z/2nNukQO1OhQNkEqro0VQTlFT8WcCKyo
ZYJ981w4Ml0a6m3gDf9Rt/hZObYA3V9ZnUuRsI8qAA/paNvRrZu+rW1nDPshKRB5zzsQpA7g7gh7
xLl7M0tRZ4x0PBFsRa48a+hmP5NfxOKXPzOTM3H0WO3XOhXxBRqBfFYUvf5Wu+XJk3306oYVNuvQ
lFpXgz+8gnNiTxMYT6a7v9OfxSDNAx+bAr+PqPqWgaCxBzbtS8q4s9TSz3dmnHQ3Pils0aW+lD8i
8G4+9VFlb0GGnawqfMc/xryd0wRbs3De12OBZKTjnQoboOps+qu6xNnEOQrNkNqUMyaBBScUODWE
/yaoOPUeA5/mfTJpciliBSLsPlo8lqLep/Uer2FhQw9k3gjNKm6olZsP/QbUffWHD/qRtlFfKm4D
ApvgY5Kmr74gyDNvUR2OWKg9AsNRlkualub1IUAQ5Rl8hgLq2MyAzPoApq3O03thqAosBf9vtpNP
gckLG5ypS/Z94t9zyFfkfTfLlQ4X/zQ5RhXKRrsCoLIcQuTKDm/AB5rPTSW/x4ULApzJ0gNUpVTn
jpuaQZr6lwIX1Ha8OQWU8PaANJWL8I+Qk9+LfSl4fA8y+QEib7ISb/cI0uOCuy1ZtAd7ZHwyxsJY
4Ccd7xi4tpDhayBkgcrge2/yMUeW/3JQvQQQRHCwuYdjydSQ+WhyFJHta/Pnw/Np1uj07nyskw4w
t2aGGubqpiZs3AAsEeB8dbMj06yZg82lChZBl2XPXPsZcFfsQ3YI75c2JHxFnphHZiow5uZgUEhK
vYsnPhXUvb7aPOpewZzrLh1dWXuZesaxEaWxqEDkMwMPANtZoFwHJRMqyzObszN32l9N7ziojcep
ZQ0CvOhCAzXr6rPRrMgYpBN6M2/Q3QpBu10VyHlWo9zbBifFT7PeFRAc+Fcr4p/C8JHdYgqngngc
jzGScTs9dlDH9LviBmgiBELxgP6W9Alm4CLskS51EfB3o4L8epC5YH/hAJLb/aT4oldxGFSLmI31
t7JdEeJZlD64a9NSnPiE6jNRljPkY351GLRsLCezvtUjO8e1Cl/MiSDPNRzsX5WpXxw/vFWQvP3S
e+7LaKT5zVNtdjM8HxuF0k7WZNIAlD83KWoyTuRiXorsPRKBtf2G0zJwD2bxw1TVm05DFLt4Vb2y
g6jfgWtrPONo2M8lxLy/O/neH0HDn7YlktSBqa5JyEpw0IlqHSBh/hzXcmK6xJRqgPBjbXYfKOXg
i6j0wsMYWP6hw+Nu0UDs6cNt0w29LgLi+KJij3orXM2XVRZ2p56Pv5oc8C5IYLcop/h/f+D3EsEk
CYR/iWPT/DH5MWfokC7IBxM00cq9itCQa9mX8Su2esai6KFbdzf9yp8nMf4TZIIaE6wZYTLuyHQV
Cozbygj2CKbFry6YwWcgzdVHGhV1+I6AtHfCrVS84hh8KnqvudwXQqIdXOnqRheaNp+FXZ1em6Gf
35/bKVJYnYLKAT20ydd0EllTzUGcNf75eAdIrkMtfFtzVOL3saxv4DiJ14Brfr0LckETp9zmyfgd
wOFx0xhVegaXHygrcxvJ18GUM6Wq4AfIhqEAlgO0UtrVqUEk+YuAzs3cGMvmFobTQZABagsSjWwf
IHixLsysviKqboCBUIFDavTDBQ8HYHlKYK2LwJU3agLw3BtAQp3ulqgQp+WoWR4TdZ/gg516bUuw
T3p1DkYs6y5nRiJmoQUu8Rl1h+C9HSGnUUXhax5C37qrUFQGsbDgVVhDsLIyL15Zkxl0oTfH1yvY
0qi2kx9F5vgnutRNWvDFIFyGwEdxsxP3Pon7hXUobDXO6Jo84skGxIDR0qijZehga0J6Zl2OcvlJ
q64EqUNizu7M6SAtrQ4GqszTBQ3lQW7OaP5dKS0dCujyJak1J+ITs/HbnbTTK1m5G9Xnv/2G1UGa
lHxWknQ0146t6j4NmNXq/HsN8pOrF0N3QKjqJTfSJR2GkMWylm2DHLpnpeKtH5O7P4V2zpLnud4G
k//v+eRvdZ4/6whHDm6H+6YFpzb1rBTwcitBrQ5TCJb30Fre5CXYLR/7zYmG6jB25Z5cvucHF/rK
6nBXI8O3LYsSEt+t7t7+4/aOBqza/VlUZox90V/7ycdWECIsJmLPTTKr+DuCJt0HIuDtJnRlsPQm
MxbdGfFRbIQSaR2jCqke8kMSGl9sPeLZZvDsucU+X+O8gcLbFxanAkVuDqpLUoN9KIt9gayye4Va
ojqJABpP5Oc+NnI4mhcIaAXtEhTXfNcZQbjDVw+B7t91G5XpQepADfUmmko7sN9glxCMRWRR7Uch
Db0aO6sHzx1mpB7Ia0fZVEuzbJcAo1gXIouRiQdS2UCXayKQQdDc2JfcVrOoYM4TTfl9QQ84J47K
EhDNwEife9CQjODju1qTpTTuiXkqnyXrxllVebuWZKCzSeM5ndjg3Si99K6V74Bz2GVJUoO4ic+w
f6iPwwTHo8aaDl7K9d7DDlKH5IIgcXKOp4YjqDUH4lMhQYMUHhtDNhtZNASLLG/MHZj5jneTYoWO
Ko6i4NaOLD1auKH6fokasHCNTVD4RA0gnW92z0uUFQTh06jA7obNu7fUk9mE2LE4BfviqBoF+FFR
rLC7Gi40NxdBMJdjw+6r2WKKO3vSRS1pyZ5sq7Wexu99Z3A9Z0NugLdEtLu+7iBFqAO+deQrCRsY
4PkwA1CdRVDjWngZ/8FF5SzuNLRC1UhiOPxErLM6c/TVjJu7K8tanMenGXVfeycapGmTyw9NsN4O
xQYnQEDoUA7sHyD0FWtItQow+UDhGhsakK5YE9CDhu8zS3McF71tg0P3cSVNcqPoh+oaNu8RVrvp
yr6mjjO8jwaO+ggftSsyUS/wJYHsA2jGx/sss0ZMza8BOxfhvcGeBl/GsQVw+Lcvi7J4iwxpiTLG
2mHQxBlnLXQ2ZS+xLe0qsQdzT7wnk5oxjzKklZJ8VubQQL5PNBMWx5AXxDUKGBzwrExdurJeIb9Z
bOqKlxvwpFc3KPqi/tbx2h+ARqFjtd8gCQEwgLarcx023S4y8XgKIaj0UrXsC1IT7Q9LWrtQmdc0
MUDwF6Ug1GhaFyl0gWy/n+n4iFgdNlRtM17szuiWRKHUooIhTVzj4maG/dLDUpNFYx0qbmiM6JWm
sQKcW/exf7+OxswJA/37OidIgCaPVTyvVAG90j5DRm0IQeEe1N0aj4HiKbehvJNPcCbOopmDmKAE
fVCTCudbB1zUbGhS68JGne87cNUuTeBhvpTYmxWj/a2Jpo/cQCyjbYU6AWZqzWnAtOM5N3Fi0hA1
WEJT2N4Jt8YXtPTwKJzWTmR37iMmXmMTYROrM/MNeCjYASAmhU2v4+5kmbq7Kml/9aAMvwlZB/nw
HCT99ymPUeo9LoudwkA9WShP2K7PoNrI3yPPGtaFUv26D5LwvU9B+Jw56Vc8puqlZaZqB0ma8Rlv
04XjxjeL4jCZlXJsn0MdA5ymGmMVDKwFrb3qETmvsjmNtkaFekSEI+zMC2vEwCDQ0tjq5qK89hl1
8iXA7M64f6xUgYtklU8LY/4M5Wl6r0PVHNIggNpDK9m8ILPy8OFPTetzG8KaU/c+ceopJl9NfJPW
5H805RhdgbZDqX2hX3Hbr/6lp5gDKht+YMsLwkARJM/Q9IkAoG1AotQLY+8IKefgVD8p7fXX1kuH
a59obIkAFCAXNW5fzq24as5kIYLdX++jdEGssUNojXr+WEMHuH2DMHb3WEM4/rAPYv1KrhS3kpNZ
dAAJTaXAAKh7+3YqF66n5mGmLHoTRi3WEVUU0wBw/Ua9cqbqYbKpqVSoUKxUzmmBz6v+YUsR3UrL
8VGQ7qYguon9hekx4xVkG/WS12a7DqPafG3NsgT0pnd35Wgm22EKrkcWkEpxJvJVksXpS+wF4zpp
uLmIJyFDmZXWlse6mg+dkby04DI+8Ayiw3czRpWSFeQvZJUM6N2ghP7NOFEVammXe+o9GiZ8pEjI
lshl+feZ1UR0KOtazkTRmEvOmucwcNNZCiaSF1HJaqd7X0F4GKbkbrLPrAzcykbav+QxqBhCx0E9
6DTq9cw/tH2SzBLudi/Q/XaPoJT4nk1WhnDHSUKCnMbqMrHPgSgudKGKQvsyRPGexhJHuNfSYysa
y4vCu4URmAamVQLIyj7V2U8agtiQejFxN4ok5DCl2mRe6jzTvGxoZlIjIkqv7XXOAml2fxE3FTga
Gp69hN2wVVARvaBaIH8Z4/rNyIPqRGO+BAzYkr060CB+5uk8DbTc0ShEZ/OFgx31hsy8RZwg63so
w0kwMOnC32dhIY7F380wLFqjMw/kHhtdIELtjL+mSVAq7UDhsGgiYVULmgO+AcyBjsi4gXjn9ZdJ
F9I4XS0baazC2AGTdAF+hoJ3xg7bAcSc8MgGpMdN7IPd+P2cIZm+gC5lgI9qcnalDoE7pUm+AJLa
GBFc7Kzx+GjGPjKOlnSSHRB+W3OyaJD8akD8GxXigV53oxPPyJmZqGKfPSYhfi6WlW6mDQ37V1sA
3YaUL5C6IFJcgBAQXP5TE0cAhoMUasI+Uus3NQiip6G0zG5i8CY+jt9zqMuYTA8e3uzcG/qz8oZ2
Do67Ylc6snoVJZ7ufeBGiMfA1P/H2XktOa4r6fqJGEFvbuVtqVS++obRlt6C/unnI9SrtabPPhMT
c8MgEgAlVUkkkPkbvXqaEjV+lC2zTVeT0Y3PrF7YahSnJKiQaqirAlUyCuTRpBjzHcu8hlUybsYo
C1axF4fxkqVOvjK6otgkJt+5ZeZQaQ9U6ma3tlZ7lzBzJwT/dPMqr+OWPMBz43Gar1fEUfNgjT6Q
c15ChiBcTYcxaX7J0C0+pWiWhBiCyzchY51bQOvtgnYddlqx0bweZ9t5FyXleIIJtqjpG+e/ZHoU
JChCTTXOcqhZ9ejz8pe6xeo/aj5y1p+xMp65Y3XSdL73bRmNX3x/du0t1I8hcprd0HrNJobbJ+OB
b08fbj01Owtpyo1nVtGChUp4Mqu4XzYVAv4tdkVPo5P1mC3sQrcxpQPREysUfUeeU1k4k+enyzhX
VWpKltgrgdM9mYD4HjXoo7deAEGQj6LQW8rLhVnyswNKvLLbMXlrh2o/5Jl+Ndo0gVhoQ1zhRqFl
kfsafpVBEbntc905FF+YkA+kKwq7Oco+m/X+xVMwfZj7AtK1Z10XORZckf7kdtZbMNU/dB89vLgK
7GcE1fFLxvGXy70qnq+czbnPToWzdJOi2cmhnWtMW8RKBDcLerPJ905/rqOPQl4nTliv9hHUYYHZ
ijELb1azEGeZG88Y8Bpn2QrUhlxQM/QY47FZ8iK/fpjHy85iHq8K6+/x5G/7tezEird+cEYTX7IQ
0FLqx4vJHVxk/C28UfrSfOIhZT4hV2At4tEr9k0dWk+5pgeXsYx2slMOC7XBXImAdPx9ltU/F5DV
rnKOXhqYSCSjtbxPGrT6yfX1+Czn+NguHNz5hc35Nf96YdkM4viU1NGrbXfaBU0/sVKT0H9DLuWX
VxvTz9B4KRQDT+QS5rHm6tNnEwUtaBUD8BGPmU1VWzhLFj6JNYVNUAFC8ho5Y7PsHdd688tsF+Qd
8g9D9izmQx30cE4UEDJ5kWbP6KSLBz2yTrIlRziVcBaeZzZ7OcvrsvhUj943B8eEgssWbJmTqgWp
5fSI2ZnlQk/C5KFzB32fOd0FRMSA4Zk8Rj723Zr6KUfcQlAvkwfZrqgyuaJSj9ocknF7YnOSx9Ww
Uou2uxSGYAuCW+jnJIx6VanaeBDC8N/7+sXN9PJz6lV/13dNu7ZwvyAHmUKKSSbBLVRRlxXixk/F
fDD9Rl2EU1juZczQNBK+bIOwj3qCzlc8+SRhQXegcCj75KgSoQeIGdXZ6jvjYswHK8futLeaeCNj
QkuMC2ISxsUJnSsbF/1wD1VGaz5E2lUXrAsWcnoJVJwfPDqSWQKl5sdkJ9ZJHhTXI9UlT4uu4rQw
gxHJWCGW90FiaH8Pp95rsQL9pxkG7X6gMrs3/fg7942fA2I95D2n6aT5YcQvuOieIfw6lPNV/2uO
hSaymMovq/M2SqBWiLDZxiJrMut5DBNvPSmOjWej0A4RekozrDq4IrlwiK0AnJaF/7NwPsM0czda
bA1bbW4qFO9QSbLeXcN39nGnBesiochehEhSpJNv7KxUMd69IH+FYmg96kMev0xUV2VYJGF8VMJ8
wPiaUYHhe6usy8z/cZJRJvnSmjByGkhOzxZ/dmjpq7JpDH4NY3AJ8mBBo/xgX/mJ/cn02JmW9VRV
/kmGaw1eAgKvqLRGafWRJ0jZ4vhiU2AeojcqMbfZg45ZF/f09jFFbXWgGPNJKgYFD3BCm7Qcg09j
DB/9Hkyewm30Qhq/QlKHOGo32oofxpzcDMLPatr0sYVIcK7ZLDSmeBUWg8/WxdTW4C1Pqk8CpWPH
eO40PVoqc3W77kkBjZ0RI+ZfJy88Xo6yzF1HYbeZ3MbayuI4/LZlT5XnrQH1fhzLOljJYQbsH3hv
dX4xUfK4jqP1IS9bFUm2RgIJKNP8Ku3abf3qU6ToUTl2E69lZb2b/E8q2z25TyG4o07IV88l9qlE
q9cCHbAX4zdL2ghoxviM2qexK6lNFttQd8NdDufpNFnUEZK28bZqE5rQGpqueWg6KAxD3B9JrmIO
9jtW4BiOj0Uxj7DMrtuwHk72Cq5cx7rEUE70mfcSVaNysbz0JFuJYU4vs+bJ3OV2fXssCtxkSFDA
JoKidypwnKEuBH/R10yVb1cRfmSu973sLOWH74slxYooXDQsdNy+Hr+jM5IiR9Fbb2jHRDPAqAKa
O3TrPhrq50kZRqS0KiQn5iZO8fajh+T7qGkN6W0DtGYOYWEdGr7/UOpu9xwAreJG/hQNPY0+q1aJ
gciB7FPCcjiHZgVJk85QJIxItB8JkvOnBErBhtelqJUY+Hx27C+mKjMvZavivTqDwPSh+pWrY4Z+
AEU1hwXuSsa1btjkbPrftVqUO8O0wLwNhv1ZF6RchfjKr3hYpyF0cm6tvzDQHeHFVCkSLrMtozBQ
NY4RJVe0wTnIA/QNAJnylIGcFqPtHKr58Hf/v4be5xtN2/2eL4Ny+q27bsgXVLl+dVvyRkOZdF8d
FViIoxazMIFboS0BUDu8RJ4SfkWeUV/g5+m91BWMb5Aw6oX0uLb1YMyiwFaLoxKLcGGodnqoM8u/
IjmFiK8XsmIeGv8qYz1siCXfZWPT5SqJ4bTje5iiv5OXU7VtgTx/jLX91UVh6bGGwvCMDco25AbB
brWdlslkg0Tmvmev24EkESgGrG500btnnBeinRf2K8xWUOYA+/HUAJLYqaFe7MDdKE9hz2+oZN30
aiSau9AMkVFb8+v3qRyGhW5bydmamwqeppVbRK9I/gAx7ZwnGW7ywdsnZRaufNYK7zzjfUD5RreT
va5n/YKW6z3IThmSzabojyaM/9dh6KcdDt7u2uxbDa8N7dx2vvWs51pwdkLxkgyusyjULp5BDry4
rsWbthi8tT43wdjVu9rPE8ioNCEmKAfFpxKOwFX0akRl8KCF5PUV6zMvwnfVGq0XIXJ9A1asWAv+
AC+GPyNpnTrEeU6xXlyKEw9mGb+mvfAWetMPG6U2Tq3ltM+dn3fPOQI1AHzj5DjO+FDUpIL9lKoJ
6AF65TiclJc1C8CrbPWjjh5EBuTSrbwrIOHyAM7OfgyBB/C9FcN3ra3YXuTZF9+Mw9kdleUNOrYP
bWnpSzmiRFVOKeLvDVmrpXCpx/sTqA6ndvTVhNnxV9E6i16ZHuwqOvm1yD+cWAtBiyXtwTL87KM3
XdTt2XG1jo1McInsPzK8+UeXWv6alai+NeqxXoQB+RFEv4LFpAFxKTrEjCu+5nhD+kvHNJSHGGTn
AZ1ddcPv33rRAw0nt6osr1jqxrvMUBQsl7TfBzWtnrCAy/f3eAPyMjUHXPTyXoeBMAyfylRcWjDO
v/wsWeGVlX7PIzJ6dg3YCdZlsula9onqoPZHG5vVjapn9lNT6v5CR7jlm1PqqN1b4y8j8A8j2Zgv
Qi/qpToG3smy4mChJHW7UKFXv0VGHh+Q5hmXslmHtr0Fs0KVbu7VcaNdh5lvbcCn1W8UbouVoznu
bpx7bQSWF7ZZkdyZe1kMwVtu+E8oJCfeJjCvRVUmV3mlsoWDUIj+BZjO+IKw7Ix44wUMPd/5ZWFf
2mH4CqCr/eW7e1NtxE+KwdkCP9jy1YZOsxajiamYRnLfCrN8O5LnvarAJZdjaBVfE7fewdFrfmWV
hQd2bX+JwwD/ZERzr4keQepWsuaQl+F4NtWkQOCj1V+NuVTrQlb9abdL1n/NL24BPzLMlN+aNHUA
E3gF3zg48Snk2+2AcsOj5YEA1mNnYwn+jsD4u4OSvwAa1aJ95TT1EbUaQU5rdGJKJGZSH+VBdt2b
th4BqkKXefGvOXkKq0KrPGXH46N4qOeDAHOy0uq+W6E8WTyQXwLCJrs14Sb/6onY07FiZ4zshdXy
6rGTaIZ94fIsvh2sImB11Debqk/Bq84dfeUDzMiF/olglr9vZbOOYxcVQgCr8xDVmkzkMf2O4osW
HamI18VCno6BNp9OudgWfvdw60GaPDp2nV9hWjef/mt86F5GsihXHBo2N41/1cjP1BR/+wNETSB2
hsHNQfO74F1tdQMvnGC6+QPwpK4WU9H2Z9lLUR3lLkV9xp+qep4vKZ0IpvmSUTs1C9mUl+ypft1s
CwKWN7dLyl7UIbaWWTk7foPqQTRkqwLoWIiUqbgn/InJs97xp4PV10N265HBv8b8pxgLlp3wmjMV
HhMxgVfcoiCEG5372AaO++jC5UrtYjrd4+Yw6IssBTMhR7C/dR/TGZXYkImlQvXPVL3mT6PbXb+Q
44aDaVCU5f6cbPuwdc/1fKa58e8zGWOr9Lv3r3H/qRdQgnu7XpHi0Yuaa5LozqEZ4BOiRARD1vVM
01zKU9OcWHXI09sAOZZinr4I3U7cpsoY7nDMl6f/mkS5xDmUmtWsxtDJIAoo9S7qAOpmaR08TlkQ
wNnQWFbWwHSq3KP4+KdjTJzgAfr8Ug67x70EjVnuF8DtSVW7C9ndmPoZVHF/vI9TYj06CHzPB8ty
9pjaqhtHqMNBT7zh0FnYxyxke3LT8RCphW+u7/1mmdMvh8rgbfytrZuBDi4QECiqT4tYveRuPn0N
Crteq2neHMIo6p91rfmQcb8uF9Y4DkKHms8yL9WD4JoJTXnMXRTU+LI3q1rYCsuO0BA7So/o8QcD
orNT1dhHUJa30XIKi0vvkpQvskHtj1m9pWw8SlxnGZMHIwVbDISXu4oa+ovOFXPydGbJLnqRmyR5
Eo9fVq4cuj6BmhqMr76RNddS1atrWiZvZlliF++rqBNuqrBUX5vX2ne6V+F3Bud60nWvEuv8+9w2
EJ7MgukCTdtdxnahb3qj1NlfIRQFZOlnbbTOSY/S4SWqQWiGKrunKPaHF5a6wa5lBb6SvYoo0rOY
vG+yM60MjSXSEVxC2i6jqd5oRnAxxg5Eo1l5Z3nIWorcC8sfm22nePHi1r73yzOnaneqmeqHtk3U
dtsokb8qc7KrXlx2R6sjV7HwfaU9yrYzB+XZXzE31aHSk5lkIYZjFGIv4H1cIzo1nRNcWrf/fbAc
5IKHeKo2f3VAGEDnqnLVxb2D/F5wycw8PvN9Wf4Vl9f0w+J5RKtjL1uDrfdU1Ugkz9wgyf6ZtL7Y
W2YBV+sf02IZt9ikQUWbgzciEWP2BuPuoduZm2m3EbIpD/Kaf8bK0F9X18PgqNmV2JnDlCiwmRHr
sPx25yVZXMJEaEfKdH1R7Ds3mU9py7McpdSFkUYnPSy5+8zOBdJB2pSmBYgKaJ1SPtijjxCxFuXa
KlbiHND9bGlgsn7ocfARE18UsMp8unqM3kedr1FudtlaNnOcLleIt1R7cMPxu6HFP/UZ2iQ7E+uJ
X4nzyhj/kQLjY6Up0TtYRu9gd8gZykHBUNXcrioddAPX52edLsFDiqMcPIT+uaYcfXVtm3oa3wkZ
FplVI0trR7c3pZvs5ZQvN+hDmX9WiZ08SkgDaxRxJQKDJ328Ix3AoP8VKbTPOOmSR8DC4ioH/v+v
c3sdYX3cr9EPLQ5BWXho8xFMAYnm8Fir/mgvAdADDZsPMBubVT6l3CfysoWuqLTxKYOwepJnjQxO
k83mXG9Cdm7zINkfCb35Pf42Sk5IMirqSJ0Bzf3rIrL7Nil2wuTUHgp2RMfEa8W2a70XErzKMTQH
qz7L06jPAxhWBEd+kNw0IDWA9nM6MHYQHfkeRPhlWbGvHLF7aBdF/jB4PxoXq8Y5jVguZNFRViL/
c1FSdgEIqODdcFCMcNP0dX4wZ8fDCoJqpc9o0pr9+U2B7db+0y3UXukf/jSHCJ3qhdRm09A/Eqs0
GZZ9ZSXHQYubYHtXcmuM8fYCsUWV5eFP83YFFIwG5HKyHlLn1F+1T9uyjKs81LbenmMzBG4fcvfq
QqHsI6fO+N+1xjUXqXlNqgDGiOJjQ/cn5nEPXonEofA6X0p2FE7tL0adCuM9ht3Ih5dMzVFeSca5
r64E+HFoRMw0tCJ+VJz69noyhIdvTnm2fZJzYgfCbdfo+4g9FuT9cjgZDfcrjOU7VqhVvMgR7Gh5
4T7mqNYWxa55wOgHK6WMh0MwTyzlIHnqBxQetdgV6/tCrJ5Xcffm/2LB9j8PEYnAFxn4y2bo2PhM
4BuCNqgvPnBm1Ibng90/BqM1HFoe8xbANGJV4byRgTX3suUk+FXlhlZdHK/6MVgVqOo/ITli1A1M
uVH03Y0WUsRJVypnVFYxmwu78T2doFMOrd88DX1mr9NS8c9e02k7UxPpQUfA+STcKdgaRVM/KqbV
r+Isyl6nqWLT3FnuW9oO3VFpVfBRFEhcYJocgmzITmV11PLIO+l+QCdSwb875QhdH+OTqYcLlY2x
mlrxYzEXFuModh5cu8Nzj5Y8YIxlH1Kj+dGNQRIvMcbst6VXCRgLvr0SdmoeRADZPIhCZWuOk/vS
KTWb1lw/NhaYQkraj1704FhWgvwjh4Sn8bVBujdzneYiW7d44B3YCyonChDTzLUTX3w7sg5yhJqm
6dVFfHlB6dramU6gBksIGkASRB1u71dXM4RA+5zC+T1WiFRZT0aareRl5AXbqh23lNX5RPObsubD
kCfNvgwxE7+9BU81WBvY2osppjFY2ihTnMOm297fc2sb+WNB+vS/f7p+GBGQyQDNz29bDkeH/fbp
7qE/n/D+DmITY1gjxlHr9pI52w2AKiwf7q8ZOw4KPDkVuPurdpHir6HC/f6E8oJ1lP/+hLe/VhS6
SP3On+52bd0KWO/w6eRoeX35CQXCafc32c+fMGtu/7/bn6UvIYEnw+9PJ2erjnVQAhdU1PyHkLOL
LP8S61ge3y/vUHZcDLUSr4DhVc/gjma+q1piad26T5TKnoXueJ+Qb9DYy30AlppfvRdavixtJXso
dM9cexNWAo1TXLgxWZjHk5ELJ5+7TJRQ9UxN/aRoxlfZKQ8VYAzD8sbb+LqDNN+QAN3Iemgfh+3J
LZMf9/GeRv6QZz4LTlddtRhWb8yqFZs4G4aViF3tKQwK/QlJrJM7NMo5nltj5fSHMOZPKzvlMNtH
sp7VdogOJkMwgEaOwkXyeL6GPOhNOayzzin/FfMTsfFsR1xurzLGgpy/ry/ky8hZjRnhCmKX2UE2
B20UD4Cbby05a8AkdlXZFXKkf95vqPegDzT3UYZiBB92KEhgGjS/NxlDM/wXJmqwUedJaROHZ0cX
tz4ZQtudPOiQhFT7/plkfCZB197+JID9y60aZ8D4jS+Ddzb8PH8QigaBFc+nizyz0gzqVF9j5Tl3
OFaKknulg0CIzCZe/TXaS9RhX8N2vF9AjpAHXsHPx9+vcA/bSRlDxv/nFe4dadX+fpUCEgr68ayH
1A6NZDXM1kCZSW2z6NjolmKc3CZI9iznEbOevOFI1dml3F5XD56HVcKghs0VC/VqRT3HflFCN1h2
BibmlujDhTYY47e4aM612/m/vGlcaHk4sCbsqCqzNAsWqasDn1LD746p/WycQPkIM89Fj6zNX3V4
PSusq8wr1CW2poahPvB2ta0dds7RUTp37+VuvR8UvrlG4UgbFlZemv+dH9d4AqpVtgshjxpL/sbo
sr3sGQxvZhzl1JIXepeNp1vUMTDG5EGwBlGR8y9o+C/nS3yCyPcrWrppNZYnyyqfy9naNU+E+VSh
P7SNRLmPai0iZ4qjouqBBwFfrHySxEiXiZ4150nY6lOsilcZd4PEWMVT3Ry4u2twKo1VXjrKJ3hW
bePpvk0hmelDfy70FtHd3gz3/DS0tQyzQzz21aC+xFdrCl0Do920QfzVg2e5YZlIEpKKb3rE5T49
ClE2cJTn00lHtcK1tAPGeQX5xXAVuV25nsY8e/VsymftgDmC69jpa6lgq2AX4Dtks2uhXMWF+ku2
JqVxUUj3znImmi/WEyrpS7SReRbPBzffgSxpXmSjT8otyu3NVc7N4unVDCL1Qbb4JCgR+2F8kkPT
HhBgS6p+T/pAecnYf+75KZTqwixFRK6egzFo0VJ1cmM9RdHv2JTB50LhWgAUtkj7yYHxoP/TPQ+0
26k8+GMB3vhPvLTmREOnYjY7TW8JbivAqqv0vVNGHfl/nvyyaZTkPA1sag8BIK131gBvqlXFj9DV
p7fWWslBWu6lF6Ps+B5zBVeP4TPZGiuBeUrqWpTzFR+UwNw7atwce2dyz7J3ov4NDil4HUFXXS2j
eaibNHs3NTc6Tk1Uk45nUtFNxcYGY7GRk6xSVUD5RmwecFg5ot7vb4IEGqY8xNKXx4vw4Ulnyx4Z
NMASkh1FCmYK6vo5Jq01Jq1+bROjRm05StYFf+GN7OxH179QZ7y1ZKhu+2CZpyM/oXm6R0n7qM2u
3MZQUoBECPVVaYOYbQJXIhHs7WPIBSCYf2mW+IayA7CfaKaJm075mJiVtbX9aebMDcgeKjyyvdYW
M7Paw3TcK78KB/qUNpfRtRazKKBL322/KhcYMqqvZWhTajF1nUS26e16FKL2njLNeJIyWqMlW7yK
lK0ZX8r+O/m11e1KVZ7sS1zuviYmTAUbYvhz25D1atIoOxtqQeUuGYJdpDr+JXSMYuVqSfYe2cqP
zHGsn+lwvV0H06urgtXKZ2v1DeCrTrl6qD6s/GnCpWlIX3F5LV8i/CBeOoETVOLkTzIUC3NawNoA
WT13Vm1WbQrS6WvZy70xOXVmD0R07i3RU35pjvdrUY+bs1pJc5L9uB5m69bhS6Z85l7bvYxdtqoQ
cH5vLVcDfhEZC9k0SsvZ2GFbId3diHd2Ylg5JQP0iXmwkfkbCh8ooPhZ/QS16hYe7Cw85sWMjp5H
pQW/Oegjw3ZUW+vYK026MHGhP8/6FCtVhP3StKfhLGPyABRhOKfzYYpxZcbSiSHzjB7p3hHsKj2y
ratItN67ZUz2IgcHeiq3j6pI42XbT/6DsAPn3BTOsByNyf1KCu4QDP70Vk4YOBS+qLZwMqOPAGPA
MkrdrwqE5lWuTxjsdFr8mFO+gdarO1/zeHzXMJ8IqGwsQj/vwTX20eP94DT+WbDQOUJmrNxF4nrJ
flLscCGHpJHze3AQobpsqvk5seHTL2xSdYvKagS/f9lmd7GpMv48kZWPjwJBs8PUA+WR7IBuTL/X
E8pKkjmAIel3ID0hak6wCkYv+q7abfQg2QFzXzOP/D/Mk1cxrWHvanV0USeoAoqgEO9bifcUWr33
5ArgI659lZFRJemDTE6zkn0yZrvNZvCa6SJbqZUkO9GjXIZPKktS2xePyPQO53i+WOHr7mbCRSrS
LfspxGMFCc2MjYnR2E96MbnX1AHmQp+MCNtS1j589lVaCFQb4yReGxBAzhqobLeu42UcJ/WbVuS/
z2QMmlX7PA7lEgxF9MXrfxl2UX84pZ3vHQhuaxn2g+joOa1JsZe7FdYxSBlkffQlntTvUPa7a5i0
xcNojM5Cjhe5gVRE4fQPnoFBuq+bP2Xc8kqfdUBlI1vD78xzq5OMc29t0M7M2n1sZcFHbFKcn9+O
0ivpNkWCbSubvDvrz7vre3dYF/O7QGHmWLXO73fXsZRa9rq/EUipxFVf/Kwc7UJGtviY4sJa2cmg
nv3Gq45Vgdhj30fJ69QBUSBPU/z04G4kzWBeWkPHwdQ0fKQuA0xA5rP7IWuVcWt3ycmz23/H5VhT
Nd8C0w1fu848aqmtf/hDhQ5ZnoTnSmuhx6t+sdYz33kf9PTiR672IzaKJ1Bx2bsR8LH6ulCOsTH1
Z9QpYI6aofgEK78PWEb/0PzyC9Zc5qtaK/nGLUm+G1GjPvTBFM2imf6XRAnWcihySDg6eaV4KWB/
bzqzDQ4qVPYL6lF4OmsjP+LR7BAfH31QbZPp7I3Y27HBSJazWND7lNfNop/G9ItVRt/KTPjfyCQ8
FAh0/Kz0aa1y2w8XXndG9KSIF62N/A2MkQXUj41ZZPVPL1QfMVNrvxld9HPqQmun2F6/UXEeefYB
7xXlM3IRxXNXV2xAR1/DkZlYN5n1BeLYLi/64jYCucJg6aUmaQwc5sYiegrz2LuUkQWKeT6DiS9W
bVpE68ZFTmQdojjGf8A71jpFaR6v7ButKnm69TY+vKTYbaJ14iBeRLm75Tr/TLnF+Kvepsjrh1qh
reMhajap2ymLWEmVi+/2+jEdAcolQVF/7eI38MfOt7Ru/SVi49qZf5h9NhFaXtZzRzt+z+Ahf40x
SF8HNfsAewSiUqo98mpJ7HybzBJGRht+lH3SbSI3VvdKaalPbhxiGTWPGDr7xYCD+RrlZrBDH9QF
vGfXr22mPcsBSBJlC0T9gJwJUW91JdL5E1AvAooJvE58OGCyd8rseV9jBOO0SfiG4r++x+y4X7uD
an2xx3YVOfn47teDuXN1fENkvFa/NUOUfrbYuW1b4EdbzYvsL2mWWV8Ml4zCkKrOtmr79HNMv8m+
BI7zhm21scOyZXofDbGScc1ioxqLTCfnNYRvJJR38iXI7+D/rkRbw06VZW2FWJ2xlzjKs3Ju3mOy
wwzr/2dIb3omfIrWXP01dwBpf0DHHkdLJP7koY7BKVdRafwrlmd9ceFNxFsqBXgR/Rmczh34E7jo
bFs//orrDZTbMGjOf8X9oMjPLYj/LrHHpYC1vOz7/j23RH2tZuaii4bP8U8I1ru4Yk5zC1Flq0ki
wYpV2NaG5qitShz1rkFhGevGxModBKi3KQ2zPHvs9HawYoej2vD/pIbu7wPbK49ZEXY7gcrn2fJR
1GmSkgqGgotfghbyYxgLNAH8OnjOtA6F2JjFaKyrD8AAikttG+rG1jp/keeWz8b69rdQxx0aCexM
bTu/yJg881PPOsAMepAtw4sDpIyysDoLClJR2ueXWyyuMywEMzVdheOoPkMGDw7NVANg9c2xYq8X
LgFA91fZa6VNtXIi7EFl00jc/lSOxbeiztRnYdbtA2KLpzTwUe3V44iKLk7IsmmaWr/Iy9i/9Ub9
tDW9xH+iehq8NHq7kqPcifVLbbKOV2ErAvxCa2a0JuqEvR+fwtps3iKzXiajgRyzQ6ZwMrt2LZtt
k/yAGz8+ulmXXHP2nlaTAhL1TGNd2lWD7iWTMtyqCiomO7XA39WxLfFUu2SBzTQ6t7MqbdJY0bnj
4S/75CHom3rd6mG9tm1tSgFCt4+mZavbAATJPo/87CIPmlklK7WyMbQzivwWi5opg60UhLiA2sAZ
58EyJs9gcNY7taXAeY/5SuivUHvRFiAPy2ndpQO1kVmDJ/Pa7BBDatqmtB+Zh5xd17bcoLxXTzf8
X1F64IHh/owr/5feDupbVisTsCQRXppCuDsU4SO0Fm3zodfg75ZGWb1pcRlR36i6n2B5LcPwfhl1
/BK/5LVq8oQa7duhyRwU6rrsWiUFlqb/Pd7NnX/FyG3guNIuUiv8VVmB0B888MxQMtRpbQIsOBeT
oYGNjH8icD6i6jKOR3l2PziWlm21pIVFjb2bNx9C1iGwHufT2KhfOp0K8d3oTcZ1BZ6+jN0G/xkn
e++Dh1qr1qlq+jsFNtoWs9URtJEdveuaoqAdqFr7WATRe5hkXyPbExce3NG7OVfBU/EW+M5Aajh7
llOmSugHSob9Ug5K2cGC/ILtQRaWZ8rIY2PqYRZZg2O82rGprbJkFJdU09OdplYZ+AXDPlVxmm7C
etCeHEhiyx46yWc/OU8k2WcgP8svilYLHyZ75LMMCU2jXkJ3bJ5MwRMkqzT1pKFVe8hdJdhNlTpd
yjAfVyNGpm99zy65/OCek51Mq6QEEIt+QYJLTVbAW9NTMNOkvBYq5EK25QFIXgzCoZ3waEz+6ZHX
kMPlmNsc2dYV94rl+ucozOwaztLX2tAXpyGvLjIUzyEQCNY57putDMlDb+rthVzBQs65x+WZPmti
32KMuA39c32kwba3C6oZebosERc3zIuTHK9OkbLxrUkAxDK8rUVi6zhVcXVoit4jBd+GZ1cYxgZ8
W/KILr67YuMyPhej1VAwNqr5mVtizmQEK7eFd2YmpnZEsQURg2xWC9HqJtnIYKzlbnU7dQMUmn2y
aeNRHXUgaBr76SJoxXPXpyDBTZ9kdaZmW7XtEUYcSnM/ZnW1z+fMZIwi42by6vSxVGQqWw9eTLXI
lrYqqg98hEM8UEktdgiTwubMWSqPW3/eRC0AFv4Xa+e15DiudOsnYgS9uZW3JZXvmhtGW3rv+fT/
R6i7WVMxvWfvOOcGQSQSoEolUUDmyrXWbVdANeZm1tayh4UxAT7aQgoOHMDRe5u6lt+4C+olpFMY
J+3Lb7fGAl1o91TMZL72082tTBfRMtwcVhN2sZo5uYFree/GLsQEJzDGp6iuy60U2yT3o0F9DEyz
vPd5gpu1bxRLV6UooIWR4FA6sfpomam6yzyDSv7J2Ubc5jGltGdy1fMkWypg3XbCVZHr+NBIwLVF
V7dqBC+dQt11FikhaIPkx8SHWdNwjOgl9zj1NKNqfqpDNsP8+5XP0Wg8hn6tfJPSlj1XDNE2sYqF
TZgrXHjllmMGoqvgadZVlBT3klTpy6qh1LwMWziamoTQIUmAzxSRnzO/IW4R2juvzOwf5Oee3T4s
3vLEyJeWVOgPGiWFmxoe1bMZRtq+GRJthwRDeydWhOonhZTLhTW77f3PZcbulN+uKXZ8W7FIQO9M
K+qtky+HiaRQBxa1F2ecfzoFfbCRESsOfkJoezR2PkWKYab3KQo7Q7JO4B+CpVvS8uQ+qPPsuWiK
56zT1LvBbdNnXmUGuNEgIjMNjlIG1Z2tlQcxajVVCH+n0e7EKFmPAnYn10Sfk7mEYY1NRay7r5o7
MDQF+HctfrMD+WRMqiumxfHEc51PqW5OdKNBc+eEFcDMVnE5ntcUhEVFu6g0q/4+blxPyr+XcdwD
EIESS867N0o7nJMrlT+buqmGdZzF2uLDwIeuWVactiiOFPYxyOAOcZAQTEbdOfk1YWjI1zm0hgYn
/CLov7Ejg5C5737AfPiCoLj/yUngCaauqLuEcW/sKupyqHWx80tCQngFzba5NfXBWfLzxts+NQ0F
BkdTseGR6zXkxYUxQxUVYekhIjNtuPx+jcEi0D391FWV++R63fRFUWuEGekmrVOuy8ZA8mJyRiXA
3I6aDt3G1PUbBx5nxJBvS1m509z5UvMspo6cih8gPFpak6tZN92SrU+wiTlPUBfpjdEqjzl4ZprU
a69NwuOnWnFu6P0FkOQe5YcA0gFjlUdD913OlceULONntzWrhWqZzgsKZsMSzd3kUW7kYA3x9NFJ
LHgC/QHO1nDM9j1IHJhPFClb1mV7YKthg2dnVLH0eCsZdrzKIjd9TKZmILNApuFeWGTXOznWuJcZ
Ovu+6ZxVJTNGdLspn5ZNN1kBEerklRgvByLCWQtfcdW455C4/LLQe3uR+vJTZFF9ZULJsB1IP21M
Ny2XgllIEAeFoweHRpZP0vHAWuWxQl8lVl8snT/PjtSL6MmE0EFeP6GpWl0VOIcPZZaWKy+1jLeh
zb5ZiZHc504l3UEPTdLb6PgeofMwRSPvySZXXxK/+Wbwnr3x49KgfQksINSaYAlj8xW1+e4uo4hp
Hdg2SGLHQjJT6ap96VFu7cI3OaAWhMCQPJ74tvyljDwg0QFB8a5uvY3pgLCE7y345vCP0UpJ2UVK
KO0IAH4ZSojNEx0C8gI+9J+1LDBEpmpuveqD7m6ROkm3ZpE3976Zn2N3UN9i8jYaokdf5RriVILO
/tUKi/tO8sN93wfmERJvGCGnxogvXv45K/zaW3gd9aJZ0P7o1I2syds+KJxPfuZ261qTy6PNAeLi
8RKXYcMmS4PBYYPqtn4px8ZbdsQiqRYqQpiiHT9a1E1kUfYpXzSlGT8rk8Qq5CnpwrXynE/UsMlk
+9WHa/eLbQcwq3QUnPGDEm7NEmYUVza6V8cErlXqfvvVM4Zt6RUk7hrtqU11hyo96d4z012tQ7Yw
WJCODJG6rGtEprvEt7cRnOTHrK/6nWlLB3fM0rUyOMcxrtqFTNCDQEzTb9pAMzeZ23zyrbRG4d0O
FlU6BF/gZbraRmF9z/nyQOWMBiw06BtHqusD1K8Hh/rmOxwmMXMqFO7SAVx6BAyk9/zwXjQQlClH
KYKVfjJFkgStWGIba3I7yrmzBuUsd/mn3s6vhZkSjc/KJ8rH44tuK/JzJikvsBRad2qYV+fBKK9d
CJQnT8LwGDjfQ7lJTzKkE07YD3vPggEFeH+mn6Q7t6FS0TeTtw5UxhZsOtRMU1cazMsU2Xow1ba7
a8yawnUJUJsuhcGqlBv/qDrNWakbG876CXE4ARN9hyu2CN+i3AcjNUBfIOyioRgLPL1wEX3Hr/5i
05/Coj0896gpXYo4fK6VrLoj0Mo3aezI8HVV+yLbabigyCLZlkH7zSYTco9MsHbue4vSRt0Pluw2
shNX92IQ0vjuHl0E4Mpj9IWwPh6dYgx7J4jyxa0fqFa/GCo1BlSXtuu8t4uXQgubNTKY+VZ0Tc3k
58dR4Jf1RurfnHxYdjVloETZtPR4u7Q4tR5dnUq/5QSqOEae/kAqWFr6HbKLvnNIq+FaDKFxsRNQ
rV291h3tG+e6YiGH9ZdON9rrWCeknTJoPsvgbSz5HoaSuhyasPrR6Y+dbcHyE/nOqSDNtICFql31
EcUzTYgUeSA17g5pPAJOfJ2vCUye13S6Ig19TdS4oIgTkxhsMwqluo5npejKqp7cSUr5JQLVk6F0
9lRGcstvELRQomsF3ngebIJl/M49gfnsHpImW1IGYT7lmZwsAmACJM7792py49SNI41fXd/8/E9i
csJDDDj8POy1gbv/1qyzYMoegvhH4eb2oS/gfrQb9G2oukl2gU6FFfWZVCaXcJNx5B42Wq4Vl9Eu
LYot5YYYjnd16iLbZWzVj6lNXs7n67/jN4TkXAaVAoSH4wVS5mztBoH80IyRhcpQJz/l8X1ZsgGd
5Hrv2zYMd62OInzoOfVlCKbkixOXb6qbnuWCb3oU96itA2ciyqUtTQvJda0x9F3jjvIOrDRK5pka
rxXDKvaKyWqAu6efjK4gM82+lKrltSqX5nc7Tx6VAZmgKpNlZGukdWeE+Q9OeXc+z8I3r+UVdn6U
QdEUNLtyqO9svkrbSLW7bW/YwxV+S28FB7T6KpOgVM0k/JGaZzJZQMf5Ml/NvrbeLB+e06JVqgcS
TM2miOsMrEsJNpowFnuu6ppVerNMKyv6UmT90s/K+Lvsl4ggpEH8bAIN3LRQnxzHUYOlxQDL6zud
Qk5/OKu1bj/ZjqPwyN4Q5So+B75BeactFwdX7yzwhN13xYt4UNoWUHyjMgHCN+ERKuJwTeRmuEsc
M1+0hvElVHLviVLEYadAnLqF9NR55owOVWTqfYXGAgBhmgwPQ6J3lP2U8qZM2+YVXtSD8AjMeqRq
jfic2lXZtumrnWx58R5OCHOvkH848b+MSP3V5gXqCWcVQOS/bnqC7oMaDKeUsO+iDxz3ydB1wkFl
f5iwJ50GQ3DRgxbs6/gcANSjoqas16WBTLXHe7kyUfzc8+MivTTh6C/s1ib9PY1WjY3ijKE/yfLE
RepmbIpqfkhLIBWa3nb7piF6PdpK+ubE1vcOpOm1cEL9mmn+N8TaUwqgnUUOjnpJHR8MC45s7hGR
GrZ9G6UPnjpFrrOm+mpCnpUEjfKdU873Qg6s5wLqp7WiRG/2UOYr8p7ONZkaMMswqZI72rmmpErw
e1TKaizBLPlu6VyFo+OYQPNDktizLZd6k+gvD5ZpFeEWE1e62re1b4vFJuI6zaVvO4LNkuev7SxP
z5JXKdTCxRA/tVp8AnXxlwVg8hxoxjrzq0coqIOlOqqnsXKOekIc13Js5Zwj6r4cB19ZGXXd75y4
UvfokAyXfGqCXToQcgFlEOxyzwlWutmor+YAn37Z9z8ohhv9jhM7tFbPJfH2RVU72bqDIInHZeyN
BzIIS1+XDISicm0nD4DY4sJUiNV41s6NpHTJR57vqxJ/8h0VGhgbERhNzofTSLHqMtFIR4em1q86
IyJCLw8WJXVN0y6iunmELCjZCdvcUBX2y6Wy1W7dWZ22YDdy1kkVvNpVRxjG0oOXiY1y1SaGdo0c
39n4FGe7ibElIzWeKDBKd56B4k2nFjD+BPW5K7XkEUYF9tWo7IG90vu9sCkJ0BfYZYGDSvaVo4D1
XVEJQ42THJn94GnsklGb+CxL0nDw9Ww8gMfm3XHJYAQU9Z8asEdsBKNPUkXaoaMId91CwLxLit6+
lxE0lS215dCD0jx1r8RKA844ftAsYy8JTmCG030wErCwgXmsCmtUV5rvuJC7dA8e0XDHMEnhj6Fk
nmsQii71avdS5mX37KWnamdkI0aTXZMHevfZRAgAcUOfTV5cl8+ofBFEj/QnPj8mGJ0lDO/p1W4m
JeXm2aIY+UrkM7k1BXnpVQFD2HqYvMRAWFTuXZ1/FR2kXeU1CdNoZVnleIVhylloSt2TZdHG680m
G+ZWjW0d/CsuYoDTgn4xgEhOlrwLo6VsIOBeS0156h2rODVN/PMqhmoBhm5oGCG9BqQsfG6XPIn4
XMVyu4n5JTyXBnrGkmzkyFw7LlWVNHwMnH1TW8Tv0/FslCY/AEl4XxdSxNefxyI7WAttWxi6ETah
hKQ0rHthq+2MQGMFbWloqxyTKpckHVFdUH/IeKXpKiuGuwY6oKsMs8FSc33v3udVbwnNxWQLO1jz
vfFqAyY68aWrOmUFr6DOz7SrH51cTbZ1qL+1fhud/fYbQfDyLm6GfOPYLmwxAQpElQvppriCUxma
HHE5N7V11xf9QOgU+ZHelE2EJiz4qqX4zYUV5S8DeYuFoUv1C897ZVmHrvdY2CVKbWHpXkyZD0UQ
QdoTREezQY1YbQx+WqauaDpIPaiCdLI+W4ghtSdunXYrqYvVq1Y9BIKcSTZjSmt4g2/cTTLhuD1V
YaQvRopKOPWqU6gPATdBsCSawlfYFvhms1E8WbsROJV1g/xqr8IvNFE4Cb8OXSv4os1TlMEjkIde
vGosRT/UAfX6DmCuJ8U3qweO0wu5T7InmB/XwCSl+2mj7jaV8qrFTnEqk8C9dY08SZbh0IUbCFzQ
WEnbXloj1yptY2C6D5WefaV0AoxY2nUHvmvBoiNTdW9kEXg5Jx63huMCuCqlFx9tq4duSJZ6U1ZP
3jCUT1liX3PIhO9yTyqfHK0zlu0wNDxh6dq24m5JUYQrt3bvjCzvzm0+uHcp8vLwc4avXhKW+0D2
cwo3vOjVjIhNEocMdmI0oo4ajDypMjHqSghXpZH0KNu6/MDvx06Ye6tNT7GfgWzioAlAcvQhbyCD
aWhVvKIewnw24ggCbxXucCqqzOekIvYN0Exe2VPXGGRlm2f8vEuRZTwnVCkBCVXitZirOq23heG7
Wd/mNiCH+bXXYPjFmR1etclG14MnjaWitg8gbaf+S3RVRCrXMPPLG+GcdmDSdWhHb6OyF6WEbvx8
e5vb9+4Kwh95K5w1iilWpW+7t9HYrJqVRZn9TjjLQQfoqZ3SsOK+oy8t9bqOtuBGd4bltJfWG6xN
Eoz5yY6OGRG6J9S+WkXunqZKmqek7F/IzznnDGaBHQwPsOtrfXdp6nhPSbtztDQJNhZhq5XPxUhl
1s3Ual10p4NUcOVcDaAuTfUj2ZGD3aGvLfzTMohXnJ8DBNtRN7HSji1eQJ5YDmNk68hdJEr/Nc2N
9nOe+yrC6JpxoS493AXwRtWkw66NET03MlJhppOqB2Lq7TJ0eu+1JHS80eA52IhRpUL2oy5i1EWm
0UwH0ldl7dULbO2l+VwVibdT/QzS8o6wXZiY5aqSinILmpnfLdsbh4ODTIWxDg3r12U8XepKUqjL
dw7vLvVEyTfRVO3lGQ+I23ovJn8eRcvDSoIG6EXj03bvxggRTT3J6PRL6A0PoheOaXZXgM4TPTBW
xklDoWcRTPTqYwnJk9338J1PqyLQqW0mdq1VaEraZXDln40u7S2JksPZzIY/P8QuYMrJabbHOpyL
/hCYyw8DmRfKi8JNhu3sLFyIR3DWMeGa/307t+XAaJSK8owwwYb67uHNHk13NdZOdxqUVD7LKuGu
RgU4GHJG9gfIJoJJUUg0xSQrJK5izZh4MBCGHS0UhYRN+X0VZ1OSuUWe9sOAcBajsPYi+jGtLKah
+evBowCRxXoERH1btSK2DOyJpFSzAMm8ioYxPWRV8LOhNjA9EPlOD+JqHpj95oEPfv+Fy7w8cDMI
78X68zzRnX3mO/0XLh+Wmuf+8VX+8W7zK5hdPixfedKvl//HO83LzC4flpld/rf344/L/Oc7iWni
/VDaAX1HP3gQpvllzN0/3uKPLvPAh7f8f19q/jM+LPVPr/SDyz/d7YPt/+Mr/eNS//mV2p5fsjvU
smU+DGztgulrKJr/0H83FFU+s1JyhLdZt36jR9n7/m3Cu2n/eAdhFEvdVvk3//mu86uWO1Ro1vPI
+5X+bb1/uz+HGY7enR6yO5/veFv14/vw3vr/et/bHd//JeLu9TBejaJrN/NfO7+qD7a5+/GF/nGK
GHj30uclxEg8/cs/2MTAf2H7L1z+96Vsp4Q6t9Q+D5IRHBupnRgSAZsd49+NGImGoTio2lWYhUVc
VWLC7Gu6ZXgUwyUJpL0TI8umdd5DpjX60qsMaqtqQ7rPghgCtbp/4hQMke3Ui3MqCVvwLdO4mDMG
unkg+/5DjAu7C0/UZixhxBI20VQ9bBmmDgishmz/BF30BVKP+FLYUrzvbAfB5446X9uMbg0MlfE5
T2Egnby0KEJJTowGlgSczZNPN5sYViP9ewuAishZA7WMWCr3e+qcc1Ve3xxdWCVXlRHY8CQb1Jdk
IxI7nOzBYSKmuvEjtFxt+G4M6ue74qITNCBvH1LdM3WHwCouhRIXF0VptK2nF0DXxexWq4adW4Bs
eDfb6h2AyWnzBrkgK4qJlZkjS2TU9/NaYmm/0yqCmt7xtl6QFM0pTGNoeX/dUrilfdefVTYWNzd9
5IhmqTtHLnuKmNEL8iZ1+5tYPfTIlKi/E65vZOqvxqHbGvzfjoByvZNfTVr2rsEkYRTT5+ECnIgj
Ofoh6RpQFXZeUHSawvSRWfu8sPxbx1ECBzTMZM+B40JwRfDqNkMY52mSNUZLkh71+t2cm2c1lOsu
TtLjx4mjMvj7JpTuP6wlukZmnol0G3ulMtCqjxFaG+XOuwuaxLsTV4C9PHRbS2/rApklr83oPCD8
OmeMziOVpZPrPPO2kNY+2HYUEzcN9INoRkJnB5SR9YO4QjBt2CdSshCDyW830XV13UspOGFGRnE0
YrPSonVk4GWojfkQjzWFetdKknInrC1icmswtdpSDNxGJ3dx1Y0yIW/VOwnf2YOMk7mRcig9wGv8
9J1HI8V/RGRIJWD7t0FtzPSdrtqfZ7sJnlCFTyvNyPK48laMzDdz0DAEVddBYTK96t+v69ZNKdWj
1NBeixdhWJ7KO1ImMGzZ7kE0RpahWH9rZ2sXmVgzakKIFk6+CcgWhK8HlO/GuJPeLaAXOQGDuIul
24K3Se8WLHu4XiUYGlYqzOhHfWrCMG+Ooiuu5uaDjTo9aGM5iC3ngf9pgXna7R5q72wyqO1SDj5l
f0o4IqKArCZXX/bTa2iknK5CBCXEAPG2CA1qRGozONLhpbUPlAKM8BlNfbCnP42W4T8htCBvhB30
mHOYZ8y+pRC2FMuIubPPh27u9VRjOPV+lKM3qUnJZOQGTG56GD0GANT2tkXQQOYT9lq02k54UMDl
cOZ2/Ks1wdjTjOq63IxLIFUWFP4TnKSd4CTNAKgnH3OT1ON0KYz1NCKuZh8xpeo3Vo980+wqzP/U
DQREZV4plsc7t62H+9ExrnqddE8FB+5Drqvleijj9LOnG6SUAFgROhsgeZtSUHLkfioMgKtRAf1a
WNfuQqqHvQAbCxSyaOrKdpeG4STr2SZgyylVdesE/NZSDNzgya7jhlvN5qP/DvTs1W20h3nxy82x
oYq7CmDMReDKPTiF4xw4uerpQlyKBi52AwhBhab9zVpSBd0XqrHRZk/ITl1kOCcf8kbIxE6NmG4X
dQDAkrBAblY9jKEphOry6NXI5gTVXZnD+yyuRJMPCdW2qQ6qw61+DkS/r2IPkANMzvpWOMuahhx0
5MOJWlvVpU/jl9B1LMiHYyCnUjygG/LLFpLKuogBf7r6kz3p05f49xpR+0TYMj/VTh6d4f6Pzk1p
rSqH0CekXj9NYnAsuhE8SaXkezkcTvJoD91C+FQdCGrynijDp05EfeC0VtLWVbAVl3FjfLcDNdu+
s4lbhT9yeMFP4loiZNr3WgLRne4ckqnpTQVGyrkvrtAJRpfErHYf7VLrHP7J1hu+e5AQfULTffK5
rSqsoi/miKYdKD1ZipGiGOQdWeXWMJWrrvv5S0282ZcBspuxrz8T9ajNJn/xvFRGQb0D1y9nLwoS
8hejMx/FjDC343OZs2nMdaK1ZsODRafk+uinvnsUV0mX/zV4trkRvW4o3KNXAUnmx/2XS/j7arZ1
wExRw3FRn5hG54HbZLGOWPHD7WqqdVZpnUyc+H+bNzv/nBvIqFBYwUb2g2xbjLp3L8klLPSFE38i
evdm9LryA3Ftx9BJ/dpe+BhbUf3mtBEpnbD1H/zQ5plphNLRrM34+GGdBtKvo9+V8N3wIT4pcmXt
Oykn/gTtwKLWsuQUIC8xnBtYATdtCPQSLIJZvoaR5Kxj2LoWFoFyEqZJtIZ3rDk1U0Oy7n0z24SL
IivrqLSl/WwXE+aucBO2NNfM3Rg5aLX9bUkjH9/fYZ6vhaQj6iS5uoZBIVSMuIMFK/lWdGM5T+6c
JL4DYBvlyyZFzcLzUdvytRqerx4FLkUL+gWkWh2J8781GXq96L0acHsvxFDYKfBYi8vcS1CBLQir
vTO6RWautS4E5eZUzSZQImUqOfAfRdPoEEigdX8vel4BAc7s0U1uHR6BNf7yYNcE/lFB3lsp0mpF
2tE7l4Ikqahjtu1u1q+FEepM/zwIQqR4chLGP/vMc2afaqJdEgNhqHk7GaweDEK59gxXSOQq+XNb
oUT3q/NrpJAKaZNSHUUxzPTc07xsHULlsBSPwfmpmA0w4/rTwGy7PUenAX1wCaRPj1XRzEvNA/O0
eanZOUOwiXhtkvJcr8dHav37hU3G/TBG6MWoieWRa6WkKLbcplhWcJX4jfrQT4MQY9jLRgGZLXx7
yTSOQQXRQZZpbUFaJTjapRpcxGiQ8x9JE2jMRdciM3+ne/0R4SD5sRzWLfUxFUg6IAuT3LmdaSu3
Mf19itDFKbFg4eJMlEcrcQmx+FAt7AxkJ2Wo5aYe0r5aFJr80/U2Pk8VV10wcTAMnFVElyg71Uw9
ILxIyh5sqo3v3FpTngaSnkstsvQ9qCnlyS8tG7Z7z0VxOocqTNa7pTllXw0kX/eGVnwtRtnmuDrZ
wDR6gMCacj9OeVjR6J6i74O6/ip6zZSzFb4BpTv/6DutOU8XV2JdJZPKPSxd8bGPuoL6dfZTCu/D
RS8BzAhbq1CtWTuusx2LTLrLqdNdD3WL2lzv5cu+SpTDKJq4AuCUTXKCC2F4NzSNZ3B9HLyk/Xkl
XN55a1HwKc3kcgd6pzyoMsSSv9UGheSg6GZBdiQt4h+FqRaqhFVC6syU04mC/5c+oXAuTSrnpF4F
eoxk4bsZvZIfDdPyjrcFxMi8yphCd736/TKGtiJRPnrx0gjy76RS80cyUMWjJMV/ketvT/rUU2Sj
3wGZRMpq8sgLtXjMgmYF9fl4Ff5KMSJE3FMiJQYlw6zu1ZrQ/TRdTHLdWAFwhNb37QZ2nJyT1KC2
X8vzZUeoZGFGTnYUzqAIxr06UCkk7o9ChLwfbNKSEFdbrfbaVKV2tiTgsaJreZAqjzVVOaJbOFa1
kPXIOqeeJL/+nNO2inaWEnjG3cLRXuc5bGLDq6q6V9+H0zKw4i8JGJxLNjWkMJWLrybGup/US2eb
GEj0DJ2ECJUf0RWNcPH14LEHnXiYTeKKmtHeJDgzr0Pu0D64KZS/v29381SpNXd7B6zr9BJE01s6
DOqpv+1cqT4anD1z2AbU+qj25c7svGFnK3UNPS2mWDU1qlZEX1wK622OmG5WJBGB4hbV2h/BPzd1
9g8TMpmazyiQdkrDEUI0ceu5oK6mfiVL6s1IucvP4dnxg22cZjRm4/ycLIZ1LVa3Crj8j0sbsWMn
aHv+bdmc0pedNsDfCC9IvIpQnPmkNE7HL62OSKfpZZ8U+xlSZOsFarPyXIVIBlp9nH5K3SFf2x7l
5RyxIXou5YWVycrKmZD5SEGnR2NCboorYRsBogMrnkZEk/2+El1o0hh2jBhanm764c26vcye+QQv
dXNV/KS9qorhrroOxZvZZsqFd65ydytMHUWXsMxOlK7aYPd7YRRNCDHE1gTQMfFcN9e5MR/D2s2u
oDMtjooGRZxZVToA7rlhEZryOTFAs1Fiugqh19zlZKtfmop3qAoNJIcnJWbqf6mudpv6qE/drgbB
SoWwexKjpu1/7gZnuBNTQcBeklItrmLM1vNto5vxgxgLpHoBAid+UhzFee6QH4bhxTGlpwCmvCuA
zeqYuSBSp14CtcHtqnFiRAiUttqLgd7wyqtT2s0OJi32I5PzPND40l5W9AbBC9yELzg2b9N4AFNm
X7E6InJF5Pu32bcxvwSOIWnKWvI8d+N0PjwEsZddRCMbSEONNQK6ooug8c+BKq+gppFlbzM7p9Mo
khPdyo9yqOd+rxL1SnbxfNVZd02OQNDvATHD6IjahZIFGZMubUzotffcx9ynCqoxEy+lPEntIcuF
VrCgtZz78zDChRBeiv5Q18Wu0ile9qNxm5H/h+XJa6+upvJ5m6606ByiAXghp/zTErpZN0V9+AcJ
h2mgzeuSCgbApESL164UU6cfOvAEQkC775zaug5TQ1UuKsAl0bFYCayrnxjW1VBca1v3kbWYbboi
KScqnI7CJKYKX2hsFnWq+mAUWU0MKp4X3G4z2+bbOC0Vxy3cNEfHt9o9hdkUp8f5+Gqy5V4lekM8
curasFFRtq/f961UPUa6tfVkdQRr0nrHGITpMhBd3YrWceNVOzEaFP3n0J1S9aBzngs+vcILbhWI
7zkQIlrB0kWlpBtoOYKt6I5hAYpS8Z2z6ColiE8pfU01v7njlyq+TUKfBeZhmBrWwivXDGlRluD5
RTe1IOxUEdzWCz62Zp6htAAd0L7KrXTLQ1d7JNnAkxwigW+BCf02hPhf4AjslxZS35cPvjo8AWix
4JvGqLyzfVxRvOusannUju3UiCvRBEhRHa3Cdws40BmRgFstWi2qIdykG5XVg+bU4WsX1U74lKdN
/ZrLzXelCTa2VRT3eSerT5SlA48sK3aKga899aA9Vp7RuVsxGuic91Et0QBg4Dyg/H2MXGBS0eRc
EkO8UgJ+EINiflh8jW1OQ8Li5+GbV0owXE/eUg6x/xh44JYNeRXzVXsQDcVXsuE/dEabP1DMORJL
kiG7HN0oXtoxx9VU1yFG/e1ft9lW8w3jTrXU726CIFnfKfGly3hSsp2EHR804qWZGjHQp6m59/rk
uTaLX6ZpQpra+bk0w+XNvzG9Q+iP50ZQlE7k8+Jqbup/sA2J8W9+87Qw5POfSXW/0mMvAivtwrgz
6FQMTzWnauWrMAbRiKs2J0+yEP0Pw2BBg50fuCdhv60gpnzwm23vfHK4OjZ8H74rcqGyyeDG7+40
TxFXH19NqhMb6tnWLf7oKFac1xZ+mi8Z64KnCkzdaAQsOxtWaT61Ub4xJm5p0YfaJAA8DKBxtnW9
hobRu/40sRFGMWduStsKD3neSfcAB43Htkq/SpnRnUSPkKu64WxmrFo+N48Ih+yCKOtPaWMrqORQ
qTGYoYq+aapehE00bWpAcmmr2Vp0c2kEu1u0456YLZ//pvRfQEMHVKgpDVqBWbrRnaE5R1HlUKcS
eAdpYn5lUQLXAIT8sfTAoHv+RVwZKr82mdLAjvz3AVTGiB67xquwm2MSQkMxuSjxj6ojkSTWSDLb
hxyiV3nMSSYKstSG3hYWvuVAwsD9GiNMckzqODtafXgf6EayDX+bhL0wSz9ffLzsqWjHyht9my3G
3zn9Xk3Y/rxk7jq/Vq9zbwvIyV4rnZOeqzhoIVqg0iCnxmQRmK3/PQXmSRHRD/4znzS4sV5HJatX
rmLHlyyDSRByP3U3mIVyMdmjrcy2yZeU7jskH+rx5OvAszelTymRVVn96p1RXIpG8wCot7XmAtcC
sw22Wx1P8/AAxX2zaFzeJnSTP88DAfSwaKyheSkn2QO/tjyOoSMVPSol9GOVjW+iJ5ou16cPTVeu
1WrIHoRNDiCCKUebLzcmF9FsUrXBWozpkwn6E3U7SlqznG1JUtuLoQWsPi/UR19cBQHz26qUgx0o
kwsXYg1hSx24Zd24DzfCxuYoWBZqUO/gGblk+YDEBzJLD61j9md4M8/h1KNMvngYYOHfQJo2rkRX
NMTwvwOUD4lO4hZXhnNxyXiLScJUU229hdmgXZYQQ1Mn3A8gyVykGftcvcSg4/V8DO7qqSfsqm/q
R/YOB9Gz5VEHpagOxdZCcmshjLemktWLqyIVpjUwzQmb38nanT6Eiyopw7XpSMVdkBtkZ6Hm3cWW
ot3xd9sAni3luTVJoMit7n8bcmWZQIZCMXerH1I9yD77BYWrNqxUkB1J0joaC+ukw1BycCpZ31oE
Ra4t9ZArKFjkVyMLvpDhKn9Y4RZFDW/Dc6bcWlTPXRtHNZdZ4WEzm8ZZZOzNT/9H2nksuY1Ea/qJ
EAFvtvSuyPKqqg1CJQPvgYR5+vshqRalvj0zi9EiA2lJsUgg85zfdK13kL22kqB4n458xfEatXcq
WMh9isXNytBr+wRt/geSCiEECg1L77npVtzabDTad4XawTdnhGxXhrEUaFn/Mw3u5v/Pcv/1qrJt
foecu/R1AFK+ntOX7Vx0c+ZVFpCNVjGA39OtSY4I9FHbdLrKH3QeK9vkfFmFCPoI3t3ay9ptXVgy
OVog2wK61KEDVj7bLGfPlUghizofSNl7l4YM29jk1a7Q1eic9y3sX8uwH4gG4Tzl+Ygr4UO6wBbD
+his7qlP+AYrQ7O0enKcnPKPV33VP6RW5eXoZfq6rkyoMrOyqm5YFPJqLuSQaVZn7eaodTRlPye9
HC/c0ZC5HkLxCVnlUEGr/BIgbrSFXy52VeTH2NionxbfsV3uOsjvFE7xOkBA2nruNK5ltRlascao
Kd/Kqj/18Uq1jHgvq54+i19hdHEcuVXiPovMoiuQ3qpUVbnD/xlcc478WqW6+sug5b+q9RxvlVUv
8XykyMSvXlnN7ktzPQbqDzFNHsqvtorrUGqC9W3zBHR0zwnG1nAs4T+zyhSh3smaLLIwm4Us9B9x
b+TZenD2uk2gn7CBAR1GNa5X82YdYkzVkwSCaCY7TD03r7381EwoSvPotLb0dan3aM/+7vYqyyhX
csXrsjBrF2PuK+sWq5ilSEVxsJIMn0DsYlcT+PNP1UKEQfc+lKm31pMWRoeudvMnIzE+MfHMtmUQ
gNPpguJOFq4/tKfevcjK2FRVt7p1GkqgLa0ai6Whq/odgoavfl5BJvRqfeHpjnJuZ8MQsgHBJU9R
W7I044/2ssoDc9G7iE9GbUfcgGFyFgq0Yj8JnC5JX8TvnY5GpW25X9s+4EGXlOjEC3gZXd8KNCMK
7ysyQV+1UtRPpjEmB7ZK2hqJ5/5rwvY4NbyvJpE6MrWlChZW1x7Nyf0h53EO4PEN7eRhgPFIPqIz
ee5G1lWSTB2eTM3WPmCU4t0JRGQvj46yyDgKhU7JY2o+TcoiqqB9qm2FQXjuuCgNl5NzV3r2Sh5C
3Xi2a8uDpea36qVJYvVSNP57HQXaXtZkITvjxF/0cOPubu2GrpunrjSmCqtKtfFe7cmY7mw/GhdC
xVRwQmRu7emDu5XVTLFecHVe4saKJ8YsW2NqccinpocneZVMYdYs5GUQuEmzuHWpbsuhpdZAhjPl
j4G/LrH9W5it7aHmOA2neC4CojD5qjb6N6ewu63swH3Lx/okKr7YZg7jsKzDhr91D3pIXoaz7E48
m1rMD5zTtZiVfK7166COlJuG1xeCWDNmWqKiG/TcNI6foYPHKLrUCqFi/FwnfdfO3j0NcHme6rGx
azNdf1GF/6sX6bv4MPY4w7FPcBdw6YLPyUm2dWyaP1HY3zdxR5APkQaOj/7ebpziXgbyU72aFmqQ
h0dZDbQwXFcq0mRu4rw0w4Q/UjJ92L5bbtJ2IPjoOfXb3F5U+vgBZRZZVr7CpHeWFQipQ6EO0Zvp
JogZe81zN6ICmUXih2x2sz7clsawsLKdzRntgHI3Ss3zlfl3dVSGfrYvpPt6eR0eArfCOhzx3N9z
/rXOdbSGvUC+uK0ZeM6DAw9iW+dOf1KCosfwHisrq9cuHV7mJma+tMneRB36kyyKOn9WhsDZJk1s
+3eyDWkQMDR6WS/kDEAmEeHpedUqn5KdRv6nxPwVr284SWXab5LfZC7+gM60kL1WFL8XjdrtplbT
YTXMM6KwJRNU2hEsvd8DJQsMSR8bgNlXjrFJgrSlYENTsgmpW5IYW6VO7E2Jnhlq17qmroKg/VmW
hPKVtMInEN4LzIr6lwk8/1euuv5XhzSGv7bNChn/6nBzB/LrbRk5WrrEy6tbh1z/v5a5tckhtxm5
hbIKv13eTTS/m2i2h5ajb+/VCvXHwMyNhaY01YoYQ3GPw1h+78xX4AsgMNkX2SKLKcRFru5t54+h
XtqOnId21ym/VxiqMeM25ndrOVMubbqqOI/EsmSTmYkQxwvLJIwchfFmiq3AW2g8V+9Kt19rsirn
ZWVakM5UzY0aQBuH5ie6UwQi9PbO5KvD93W44U9ie+vw2k4cG4KO17dhqrMJmLLCyNl5yAg7dR6B
Ut2q3Ie08cw7cC8H2afOTUXvINRhjOyO5qrsaMuuX9ea5630mH34khOcv2jon92gnesY/qgXG/Ge
k1yFu0L3gJvNrR/sX7tH1eXOcZOdG3XWubWKlOdrRgpUa1QgOigbnOPJtM7yyg1qYx+07dN1nJwS
9On33M+nXcY/g8A3Mxx+Eru2MaKFPa8qx92WmnGho1MWh+tLamhlRLCyVv2cbexFF0DBK8udrOJ1
jhGwBRVJVt0MqY+6e8IwwD3iL+Fci39VZYdsE14cbcoxjFEeBPtnxH26wN+mfsBjrn6IYnJeZqnD
+OrHmo+ZAp7Jn21yME/BdpX2qHXIqhwn57Yxew+TAPN17r/Wa5qw3ZYNXGwN1/OjWYhfhdc5x55N
AxR4lJYgU/3TMVuWVxghIMdpxU1Rb9AuR3MCmcFKq4KVXOGPS7msHC17fBRE+KFhjTSpmEdhvokl
ZpnhCd/G3gnKNEG23sItvewzdXWtw0J1T9dRoxegYGGHn3/0WHJSMc9H9ZzjNzxBtuEp+xWz9pXj
BKuQ/RWFlZQKNsxk/RD00bVDMpTRKYLnivq8cYizdBMQ49zFDrSqqaysAzlbexeY/aNi9LCsUUVe
GJNoNxygxo+EKAL80/FND9BE4BvSbupUXNtzu56u7X2m/9Eux0/ASa7jzbRT7nBVRJJlQD6pr6pz
PbvrpgnH47Yco8M0e+/2DtYCGgZ6m2Y22zU4uOz4RYUr2RsgzXry7YQH1Dy3ykf7XlWiXTePxfrA
PbiB/4qE6fTQ2MJYNDWqPWjBLVDsNr4aWoc9RiAi5MxNKK56oy/S2EvOIirTJxyXLhVq4u/ArPKN
HTQKAmte+e7BZCZ+VEL2w6OdhD+uidkdFM36DulqDIQqTIB6t742BXaIQBGZ/PpOqxViaRnwbDlY
jpEdsiqL0oHH7gc48gThrPlyGyivlFnSuei/3ZaXzXKRW1sfRh+d854OxbSpjSbQNtVkQ1pUOK6t
MCKtltxHG7ZRc5cVJ9Vp6Azu4pkXpxsCSNnif80CSxUfDM9YXReR610HmYn4oilGvYuNODrfCrsA
Rd2Py1sL8kjRGR1LvBKmyHomJBnsZdttiLxqSnda+pqmrG4d2ugyjahpsLVEBu9wfrFro7wsapAd
qDetjNT8810YDqG4ruy+unXSHwJ/FAdPdX4Vsk1WZcet+seQuFLSxR/138sok28ufWy1lrL3Nvn/
uJYzv7DSluEOz+Y90h7TNhqccFHPElotyv5IAbjlqlQ845iHHtJbUmorQTTqLiG/sxytiGCvX48q
LpfMUQv+KOOkH+UQ5AcilJUwYAqC0toNqeOwe6yV977X9jDnUONWw4Hk16xdPrdXU/XDSFDqiOJQ
P5eteWjCbtMr4hA3VvEZZm7DU9JQXqLYrFZDo/T3tmpFWwdtjaOL9cSyS8cSazsd8fu2/Zo1Tvxi
lIpzX0AkzpF7e/HJxzwXwUF2yQLpByDNaoNvIKPZVzw0jbnAc/dbhVfwc4K5Lc4VylLWLMyMnp2B
H5mbdKuRvfbKMRa2EiVPQdiJp2TI4pWb+e02zWzxpBZFfMcd8FV2ymII/A+X3eJJ1pDjcLaNCXcz
VgkLLVnMnRfznPDXYlOTdlsCwXdj15Lwmwr2MLOIj0AhG8zJXEX5ZO20+rZKUQOKIqXnIfyPE480
xtHSBmFnC3zpraNqyq/YvDhILBMFULKQLNOQ3EukFSjDS9Vmyb0EYc19zVyTfUEcXxo1VRdjy67D
sdqSdGGiLsDql49OYRaP7KUhS+RTvpVV2WEU8ITj2DnLpsYS9Ulvnefr+HlSoMx2qQGHnnQUcbrs
zfYz9oLuKIeQyXAv7WQvbxM0tV2q3CRPjWYuEodNcFJGwkIqOPX3XqZc4jpQOCwB/DxjWSbOWd+Q
/1dTSCs+Up5bw4GzgEdRvfV9zeBD9JtlZYWkyOaHaaonaBvH2P7MNVnIzmIecRv2f28bBS58QwO5
N1HWhe2iTsiZ2kVuZD3GmXschrC64FFSLXFpzb79v0dkrDH8vUanVXiSGEWwq5K0fWpG5c3nPZ6K
uVbnXbib+kFbKorZPBnF0D4l6ZtupsmjbLHwGMHJ0Oo3si8aPedsDugkBU37kMY6sObKPHM2xZk7
E+Kz55EdWkr81jqesWk8I9oXiWqfO24Gdu/6x5rHXA1dl8th8pS1WwKAxPXdRQ5zwmxpavWXEeml
a1UXtv7SCd/5o3rrlYP/a25O7G+H5m026e1JFp6K8gEP3QIpx3/a5JXaoXhBKNgnC5LPAM8xw1ZX
RVlydW3sZjRp3Dm7zDamw1Siji1F2TsckHgmOc9Cm5TdKDqg+rkevauVsUT0M/wEOAkcLHJfdCfG
IrEEg5MIhF2N6Gz1in5OUJCB3MTP5JQF5fraacets7cD9UsIpYFUj/9aNNwiPHvqtgIDm1XhTcZz
FZrNkfSHWMiqjjj4fdQkmPTUSrc0jC+aXnZPsq9GYCFRqvAsa1o5lkv3PEXcyu/RwHGPY6IkSwAA
2IuM9ngnqslYYrcUfjqGs2GnZH0RbYmqiI5Clj0q4Ws5G4LNA+TMZDYmqQcUneRMttbR51RZm3x0
rC9935dbkazDAOnvCcRw/T2q8DkcW015tUX/WVt1cpE1VX9tulZ9AVLXPZBcu0vTQnmdOp9Mpp4G
S1nV8z7bAgW21+D03jL48fuqtvMJlL0y7UpQ13pKaEidCysc0Jz6fTVkKGVwGOg3skMWWpna13EO
gh9HRMOWt/lpQxIF+6OuQQHCDzdOjovW4HacjOsxOXudqnPHTLVHlJr7ZVI2Lh/6FCwapzaR4zKG
ZekGxdHuqsq9XmZ+WRw11yIE7ZQoMirfOgN1bgJuBVZDAzDwkadUYfTY4nRt/6T7s2d4ZsbfUt9f
EnrsfmaxuDcRo3qfRn4wplGV962XlDvR28QItUw/G3GlrkKNhD2a3V/lpNHdl6gQ/XCsPluEal6/
5AKj9drxxaIOcAAnPyhQFOU314xmvWsTu3smJjF7jYFtl711EQYkecxvstMpAu+JD0Z2yQK781f8
u707WTPsxl0abg/ibF4a6eL/XEt2Vsrk/r1WhOGJaWjenTlPlmvF+nOQZuZKht2E1aW4G0Xtr3jd
H3UxKO4y61Acaua9dauj/TGhB7NDK8J6TrXY2VQiT9btvNcWcY30rcIdWMxVdTCmM1Fr8r7UFK3U
n4bkQU6UizlWucfBo+eZRz8GQRVsrcw7yrVUY/jvVwpeyiDi0WME/rUI9NYCOhom0aYTTbeQPZ6o
fnXL6nWMmjXaHpzH/jY5LjlZBOgHLbTR4DZag3E76jbeZsBYyQWm3F/nJn+WPVdDbYywZeLyOjqL
ANcqWnyYkMhTXe3dUkNgxm3nb/qgGD+MCe2pf5q7CqVd2aw6/9n812i5SD7H9P4aLZvDOP7uFWgb
D6ordpycrG2CGv2zOQbfhF2P3xAJeVQQIHo19diCXGWpMDdrjj/dNC3kCGQWN73wYHP6YQmgvfti
xNqwNMjA37GbRHlVVdriTtY7cOP9rAvl9d/YWmPbVZg/86A84yvjvvd6jdtRRVTbIZ66rdHZOThN
p5yE8PT1VPTNM8LmPbpyzfCtqI35xmP+JDC0RXV40eXe9CwAtqBPooLxmj81qwbu8R/teKjdtWap
PgcuWrC9Zf0aH2EUdRt/a5/Hi3m87zBeri8/0L/H3143YJ1/jZfv5+/x/7G+fP/1/P6dsVgPJFCe
Dc/6ERpd/61DBXpKUvxh3AVMugjBfyvfETLQv+Gf/n2ITeeAyK1gw2lZO9SD4o3v+uMHem1IsdXK
F0dH87ia2zEvHj9Q5Fmav9tziHbX9nn85JpiR/SkXWQYrhwbM6nrRZop9rHqDQcDD6GvZI8sZMet
Kq/qxmDKv7qLuDt04TDsbu2j1ltEykL1CVtndJmyRH8vRfPiklX9id5upjjojXVTvxvwqFkOyLBs
0tKrkfajwE+rPsmqvJKF0pMuD8y2QQmFR5ICRauc2jtZJKXX3kVzIau+NVhLJF7a1a2tNjvi2LIe
KFO8McxgWsh5corsGEtUZeF01sj7O+q7mAys3urgpXCt6CR6R7u2jzESJ0NqY6ep4kjC2cA8ix75
lyTNDpXT4aKegubaejnG3Wi3KycCvfDmHKjIkzHr3+XT0xBxvPEKjlvO+IQ7yPTk4l0ApVRgvji3
QbsZMXZlwxHZ0Pxs/R5y2/jUDh4SuMAyUD726moZDC6MglQ/y147mnlWoMTWmhFOTx1CXPNpmM1k
uzRUw3uLw/GLhi7hzzS5d1AyDBa2DT5imnmCyOqvu5R9i14AOxBq96HDcOu3OM+FZySg5iOm0WPl
ixLXsFOdEGSAhrCbWpUHWRsIjVzkVXVpRDVcrxWesStLT/nMBoBAcPhhDWUB1PMKZuJdnZdDsa3F
yJYZQb0lycnhzoK2laMFhdKPIT79plgO5Wiid1sq60DNokOi9dNjY8VIziIstxtUy1u7bdhs3AHH
WE0Jhtc2mQUf2zzc63E3vI5urC04AOb4MNA7VQlPFAzwzCwacCmpeGL8LjCB/FXlfBQfFK9Cjx4t
oDM0KPHSON2SvQhZk1jjtpEEeOLMVXj2iN6JfBUPBv8lw5nVNQuwxITg13bZ6G+lMnuIN4l3IeFW
H03QJXhDKQK+ZBhuWLxdVC3siNx19QdZsLm/GKqGlGGAdtm1HdkBUynvG5DbD0UKMSXSJ2S3/5li
RlVP3DB8uzVNiHTuVIOA9m0Z8qQY2/BkvE5tEKZcplOXrzQfI+QaMM5dMunGF6T4q0BtvxSWHpxd
xDwXsllNdBw0TPtNQ9WSfL+7wYId3FRCQHGl6DNcWc33dVJ7yqqLa85IRW5uJqFlFzcJ8muRYXWC
MTQS2DZQlHMBsnKrGviwWU03XrJA2LBvNOcDieZNaQbFj6Jv34paG15NR+3Xih43Jxze+lPRFtWq
17v2WVSZvyJFHu0aLZpeiS8AowlqyBe9Nr6GbvehgDWBJkhNDSz2N1n/ZOat+ayCneLPO73mOPPc
h5P3KAdV81cGzoO2cCKUlvW82yrqkGwqE/0+uC/DiyG8k8Jz96vtooNpDIBzogjXSSiZ6NINffu1
GqHQFU7qPgwoix17DRzACFL7a0XwzfCc8gvK++kucIJo27RW+z6njOQAXHrRwB1zcaiFrj/pUfXa
EXfdBsQCdvUs/Np6mvY8I442Se1EB7x9IUEiZrXE7Ev/HJSfla6M3wGUcveDL/4Yek60M8rI2LmN
rz60AdreCI9N38EPIaClfKsDNwV30+j3gYNtdSMcLGeBOuRFEx+9WUFaFv44qSewP9lmnKEVt7br
lYvItNvyhbr2WPPAUOMjdgyTRuf3Onw2Nkao2KtVZT4cgskhtPjvS1mXhW6aw0GFRvK/B6mtopJ2
DvrhYMUVqwBgDMEIIZWgAjIzIk2cgzqyHsp6EPex9zU2DWzV0yzMT8HoP8o+x2uth7AU6q7OwaT2
UAriZWKF5loUtkYOa64HqMwuuTUXyL4x3DPReCzdbVah8jeWurabalLSkNkd9sEaGZ9mAv+NgaXo
7psmAvav9mdZQ/C2uy9tlwhznuhr2SaLWU8BrwLtjJEJS8m21tffMk1pD9cR1pueBQciFBNaogLu
VgHWAu+YGf9Y6c4D2fv4kqoeJjOh+5AZlfOQZ1Z7wFM7Wshq4Az6BTdFQnjCnb42Wn8YdJAuipdM
u1YxzQ2bDvUdACLyp8q+GZQHIk/iYXCq5OBaurcI/OCnWSbzlm/2sLae7Iq9SUvebDGgoPyiJ3G6
avyq4fVTjABACd45DRsWx4Gyrma1e+xCtSFjW4iLP9sVIBE7PnUdKMHRVLK3IMC22XEQqrNt1AXg
eT+UfpN84uIXLERmYuzRI6mWuI2OGUQMNMMR2TNysXhhdbHz0BH4W48D8ENo49qmrRrYGAAPdnau
G0fBpncfCD5GV53vEard7sypT+6gf3MrsofkgtUij0VOAQ/jbGZSBeX0hL2ZSngEQ7bBcS20Vwbt
Df+EBMYhP2oHIds2dKrvpjruy3wW4fctGMPdhMVBFo4LW2jOy2Rjjxt1NYfqoIYhrScrrwnqNxBI
OEMYBeLDhlO/lemCs1DwNqp2cUJKJF3KUakD59tIXWxH5klIvqzcNEcWVW/E2Wr8mt+0XWOFWimv
buhBivSIThS6eLICZamOp9A6i7SM8KwZ8oOOhdI3o8y/W6oVv6sa8MUodvGV1Wzyrmk6AZS1kbrI
gvos7Xp0RPsd261KY6H2jbi4M41MMmkl4xYspkAOXzy6Mx1XNvVJgDpLKvSD56bl0wR38YDJtFhU
dSJ2A5i4DfZI6iVpowj9Cu0sayBlAabMBcqF7TZBn5gnZGDG68ro9YVSZvYjciz6Yhxs/0N01QUX
CDdY8Ki1Z0FbXvUuyhOYI1UebXKj4EnZG4kCOCrF01WPHYgZrXNHmMqYVgGEK/aJ3elarYSvb1oL
QSaXtDR/hjjeuImmqgc1afDZQmZ0kep+dSeLbE7e1Hzyw7UxyXeo15gn2almJuojxMjWlYWZR+qC
CmnNID6nRraxFaTvR3Bg/IwL8z4WnnEfFqI6QzBE1fWfpma+alGY9IfROd7ah0Qxl3Yjyo0WJQE6
0Rh27q7LcUcEuzNa16XkwliOdqem7n9qzYS2/hAWP7Jz07vtDyWxuoXpVuOTW08e/1OzP3Cy9VZ9
W3yyA7Bx0SCFLNQ8JBMGxU5Wbx3XKsmrxGvyu3+1D2anrmJ0tVdy2K0oCkIYZn4vW0w3K93VMGrd
Uje9fD34B1UPxKMsQpeP1teFupdVlMo1FH9R4hka8ajwLXxE5jLfBq6Lu/w8S7ahpgl7XYu9gxzX
txBfksnfXCfMwwo9zDfN5I8rOauvTfFY1+orlqTFSTYNLl6zoonPchLYvQK3kXBXkqE4az2BuFHD
udKoe4KxyPJz99TflSALNqZtBAfCytqjNiHvKkcMTvNJdEt9alS33tdW02/8Fq9gtYj3TVFaBiYv
un+uWvj+nWedUCVBwhUvgZVlziJVWBOukIGt98Qt3Tebh0tUOuZrGGnxqQeDtix9230zwoZboVrH
nLIL69XysT/J3HDZFiDmNc1N9k1maCfwadE2juP+UrRtuUZtVH0kWm8vzaaJX6sq0tCXydClt8cP
BUOIb42I92ViGDzb3HEb+ZMPr4SiC7k5e/moc7ohGm/7COun47tvpe6ynbzpWCXCeYlSex2WE+3o
r2y1Cd1UKzeG91wnKi2QdfWJROBCbpACmaePBbCwsBzKS1dO9YMf9l/l9NLV7VVmIcuuk71OouyO
YLOx9zyg5l05iLPhOPk6xG332ao0CwprHn1tbNyj5ZGn7veR6O2fiBy8WHZSvEdFUS3VRtMf82EM
NnLFnqPHdUUH3dazkvWYTw128VwNgwW0X4u+WqG40xOdQxQr5qAqvmtkvMZvs/eMoYfuux0Z/D16
2zgZWWg+hT0wjD513nsDKIuC+sDeREX6SQ1STpEIFEylmmPolV9RdEFudkfuHN1SouhAtXbLMf/0
3SrCgMp3l7VW67vAo9qLFLGkvsc1mXgNGOrW3EYKFuGyd0g4oYVAspey16ggtTtQC/H2s46Kp7sr
NIuDzzRc8/DXPqtOazHtytSTFTXpZVTMfKaqDc8zwqws9H3d2OMLZ/3yEOhxuJbAsr/bo7ldAtH+
bi/ZL/xXuxyvDGVNRjKzdmoaB5vM00Is6I34JRSGsu0S9A8cP05eel0pD7aO+aXsLbRU4dwx8kSa
ez1Px019SO8mbU7itM2nhHuYikgPfY9MwQ39IdvId5KO/43+UAYzPcg2CRCRHY1FXqABHOoYCB17
OLTduZNBGlmJ9ffK5c7e6DaWJ+V7i+P1az0L6BMEROFsHpr+sJJNV4BqlJECc+zMs7zS5ysE/S+D
MqUH2XRrL3K73fa/Z8kOEuK/pvqt9ccsPZy+11Nj7nRNiy9dljirArrPyipRWZdtsgigNuz00sPV
ChLPpalFxwYX7h88L3MppkTwP/w9BXewrVd17vE6Tq7l+5Am25m48kejovr2ypnAO3RWEykrYRb1
rkbodpF6TYjh5vwKCa8g15brXGfPr2CWwlllvkbcyei8B3vSYNppQ/3dM36URTx8WmVuLPkYsgup
ZesQYhC20bHbvYRaYuGR1jhrJfM4WWoif7VVATun0rvdMFdzq0Z6OXHrg+xFzEEAZQr706hG+avV
ZR9e3NtnON35qxlzlOdXdWhDvjZqyqs2k1q+g+FD3ig043OseNkTzKGLbLfcogChAWl4wlHp3enL
1ejZ+Su27+ax7KNf0/0MibEIFfWzYaf/OT0A1PJuT8V1OiLs5jFwPH3pZAZoDCPyl4lHtCcxRs4C
bhd/abo3D1Gjl7ZulPsgJZGeufGXzgjdAyGeFk+bMvkycGrdqE4DWoq/ycJT7Garjz4Oc0YdnocW
d/YBfehdM2KRpASjWLVhab1Okf2zTHGnqNIHqMlssWcSBnyNRWwXZ9cwh5N02pV+vHMT33fsOKx/
LHp/N9UVnoV9FvtAWOtuX6fVY4w6tbqFE9D+UcU7pttjFfVYdWpxDpMahqHvZSvDNFFAnIss6z5S
5FL2o6gwDhzbOLtoKI4vY8fpNrIqx6lzRzbqJBFrI78uUA/1yjNSUHjCGJ8HnyhCbDRvOBBWZMhH
awUaaQ4oILiNJnd6N/BQe7XadJFYSftmGrZ68AdXWcpZQaB3y8zCJlr2qm8j8n5vBFqiU5bipAbH
u2X3HmersfHLQxOp9oqwZrgRKU9wNAaEDY+RE5hjXi8LhLobALkn8ENESQTZ/yRssr0xy+Ss2Hu7
i7aveb6jUbYk+hi/uG0CMguv1B9ZA1LPt7/HwBAIGzvTk5FjQzsMZnA0LfhsSEVEa8WBc2/VBX5F
E+FmsunoI1qfPXdhUoMB0pbYJmwHv3T2cLftcxN51cobU/2t1q2LfCEzCncJXEis4XiQluoE1KDw
44u8spvqu6KEDonAv9qruvUwsMddPCP0uRsUDpxCtcRJ2E1/klddHv+6cnpLOaoRUHEG3Jr/NRR3
9P7a24lZV8UuCUwmpM2SLsx2HlZW17RZzx/ortLjN9lZznCRIlqMqZs+y+SXo5hf2Srld7IL/4B8
peNvsZWdbEHS61pV5CmHbCCdHCZ6cI+JnbXCqAloUwSbXbb58xVx97Wi6qSLcSm8tle+3uwE2duF
HHGbkEZIS3nOUIHS/GeRKOOtuBEiP/PLyHY5KxGuufIS7Mhlxx+r84LmJYrV8oGjRPfS5O5dNAqQ
IHPN1bIXRY28s6w5TfHdz2ZNjjETLw6O7nhNltPJmqsleOZFZbo90AlmqojWLPXAE4eumcRLIsJx
meGTt5dziXhjLRmb007OHVRu2GMfmtvre9BQGPEFrglyrkuSa9MZarqRvX3iW0AfZ3+9CgvOOrOx
UBR9+erb8W5SdefDNhV7lQJ+gDwUls/wB++v7ahyrBLO8yd1yNtH19S/yna5TjQ2qHN67XRv53Cv
RTu5H0Nnatxt2/oSRol3tnXLJgyhoSHYZsOqGbCVrNywv4eF2d8rMz2/5jE5qR6Qs9/tlm6FKxKX
Fjs0RsiOwNIwq8hRYJmbglJVPIRdx0uOWclRtmVmEi+4Y1qrat/GgL81dvHrytPHfUJi87kvpoe2
7vEJaokFjk4jnm0HMiIOAad+rl2bQtRMajRnZS2Gr4aXedofZXX043wdpOG48RMwiG7X2ZtcMnfU
0O8W5XyJefzGrEU4b2Fo62Z2jwaut1y1cQgIZ8bhalOyzbzpkJeO8t5yS7UyduQcrXeIjPLtAhH5
3mbeDhO14oWHRHNEIXZ22KUdjaBvI643qvZk9XkRrsb7sKq0Y8Q2+2jAk3E7IuQ6N+2F1Q/1Y67k
3i4c42E7xOn4nOnDN0L/9rfY5j6CXsKXojTTjQvy4kAwPbpHAhc5GTuxv7n5o60O3WerY/Hr+HZ6
9jRAAU0D6lVxMvOINkKz8Nn3cJujKgs/6c3jHJgB7j83/nHpyVajq7IN+WE0H+f+1tKSpTcfNdne
LzEk8E/Er0131TtqtIoUxVl1WeuccfDuOPPE/FrCstoJw3DA19ARWA2AUWENkBS5We9kIxkt99pt
hSFkE88WiwGlrlWnoXeiGvb0iHeutZ2NpbDwGtuMu/HwA3OXGpuGeHoMPA6ciKz8D2fntSS3kbbp
W5nQ8SIW3vyxswflvWnfPEGQYgvee1z9PsjiqKjWBBWxOkilA4pdKACZ3/eak2iJA8geyot+2qrK
Ut4kLGybeRFX5UVMcXmHbcdMMWcaasAPxlR4KuIbXho5W9HUWi8++fIGxvMFyj1h/fLFQH3Bm0Gc
f5D5J7/7XhRhlxRkjzLclaWcYDGQo8qytdzR37Jb8k6xE+CHROzl0fcKacaNX39pi/jHGVVyIP85
Y4Vu1toZU3mJVai60ZUITYuydN8QYv4oTa28+DAJsHt0XkT3oMmEV5LRWdvTrNzS1oYaKE/stkdM
31WDa01/iz7uogfLvcOZqnpLk4X4fxAfut7U2PJCp7OyHC523P/cxN1SmpGEMufJMGK01OnlIZQg
nK6GqdpOVkCiqJTCwjuEOTkCKPVMdN7naCj3ro08kedBSthROAMr6rBJaxJVIffkzACj+TxYsUoe
aIQH7GXesitr+6U2p19Q9oqxmHPyuuCPWwvQ5qZitbfw9SZ7HYqk5tHqplvPlYKF7brtSirAXasO
Tl1Jy5vK7do1P9nsLUX0pJkCtzoUmEWUR9h/IkR7NTwrmmFtNn5tQJLyBkviqxpFMelTD7bin1KN
oiYEF2+qjLcRNtqsct3VfV4bdsk8MBNtnuLN1zVpdxmmIi5s4uhe/tEkaICIlujXvAAWaTGwFkV/
+TbNicvinBtvYta9ux5Y4BhqlmzuA0VOACu0ADCKs4nPq+RWAe+qpdHXvPOWOo+GU1z1+Fw1Q/CQ
guWZqyYo1KEEwND5WfFFUeoXTC+Dj1QjG6o2PHUdZZ02Ss4WUPd2ql1hKiUZH9rga29OMfhEcJL+
Se2ifpHmhX5pkYBZqVVYHRsVRona6ROhs2sXd7x86/fN3M4dKHokzMiwdH51FMMVfFCcYbqPig3i
uiAcjBRPFmETl13HxsRHRwHGlUo5sfdIxfwNo0mudlDvGvB4bzDzxPSQOMs2ait/XlZdtuEphexi
FeoLf3rgiqKuw9y/tSOjTMuZVsEk/+1f//v//p/f+//xPrILoRQvS/+VNsklC9K6+vdvpv3bv/Jb
9/b7v3/TLYXVJvlhR5Md1TIUXWb8968PAaDDf/+m/C+blXHn4mj7LVZY3fQpzydRGDbSiqpUbb2s
7I+SoendQsmU/qhk4aly0np7nyv65Vx95odK7N52uS5GIUM8660nPFHiDQnkeCGajWKo+xLzHb5y
RkEmuGfNDQ+i1VWu9QTtHbzRbVRjZYnk5VkMZGoPtarI0DWzEerS23jZ1Fr+5tmBvbXHuF6IJlqD
6by0k/DQ63n+1ixAVCdvkUYyKB6VeC4myVHbLhxCoVs9DZ5TOz2NdV9eFN3NN46XtTNFy6CPi860
sKGr+e5BtAiplpdSkYZlWjnRwi6S8pJZ7ddfXxfxvX++LjYyn7atK6ptWepfr8uQo4ZCaLb+VqOc
A6Yuu+ZD2V47KXsWpvBaCqYoHQ1zJSzmw1Z+EbPYTcRsptkReEr6kU+cGVEYrdLg6RN9AM0rr1xy
+sOo2f05y5giJX92yZ6po8orN/PcC/uXGN2K0SVdIFpggyGjBC9+HTcP6WhD5mWOJ7nVKTR0oiKX
X38ZpvW3H6ml2KrqaLaiKrYmTz/in36kKqDHsWWr+G0sq3ql6E2y0lkbbgljxs9hl51tPZS/pnZC
gqUxAuLZfnj2nViaiYHc1p/R1nUfoRuHuzZxhmXUF9jslfUj5qNYVo6x/9DWYby9Nf0pdSDyBzIB
2XUjhRjP+HEDB/PPEZFjGNBzjzqsyu4ZB1FTJc063o8VR91P+tNkjhefK2bc+90eOCvSgfzegXLs
83Tw9hZM8+zW9jVsLPm21mLUnKbc5yGQ59+OcMQR9+E4TFJzjum89w9PEVWdHhN//bk6mqVohmpN
m2dbM/96hSpZqdAzh9zdSkGx6hLZwT0I/R/bgVBJmIF9KdZop9At20NeO5D026x+syo12Gtxm14D
I0yvSoz7Z9w5+lb03YoW5ofn5xiSTvNEH+K2CbGLtlmLZjOY6bXLVZsgalyvBvHhrpuT1M2Kdgkl
xEUGA5pypGtpPetLCV1mLaJagKgnRGpX88hS8oMT5/BgfqrWCA5vwtG9uHIF2j1M+ca72Nhwb5qH
sS+idd9pwTkLY3UJbLS7htwRC4wYoyevJUTFLt19kfIOilk/Su+x73+TZMDnkmof0Jsen+BiPZS6
Um9GgFGEOZvoohLrvIgaXJnvnABlxj+7shqRw7BOXnRn7O3bAXnhwcxMwIXej69baIUuYbhA4m7M
JsG30cyK6CthFYjJFiJLnlxYc93o8PlVDWi/Uy2yRqTaRbUaA+fWKZoAzfVd/YcRkfv15mC1oykc
GC+d2gfCLAov2uj2IG1JbkYoWEuVNldsHwsASPQHJPDdQyzV7Z54MwR4WqLf9ErW0D9VATUvUWMf
d/c5mcOibSHapmp+C3WvWrtZvQ3k3H/25SZfGMTeD9mo2yeH/PBcm4LdTTIZSsbGG6+YbEX2UN9i
yE1+1G3IV5bmcIPpC2R+73pY9NlQOScg/9A6xFkr4EZiEPBteO5K+P6GO+ZzvUyG2SCH2F9Nk7Xa
Ic2aBl/AeNeH0enkE2jJH0WaYkDDXtdas08d1VnVJvIpVIDlIdu+EvNM5UMeav9s1ZF9HFKs2XvX
9L84HayPaDDYbrSVcbF6dNycTAu+lG0G8ci1Y/AxuvRImumkt677TEymnTnhjhzRcJLcUvaWLd6R
pDWBkTlFftYkeANI0mKdnYzFXvSlYDnRulTyM5GK5y5HO6JkB+ot2eIR2AHbuRkQKfaWucGiTUrB
RYjjxCGi5vghRJqYv+Z+rtFGED7mZlnGfswXG4ItW+qj6y8slstLpVZ5c6Maf4LlkO0NtzTPlaWa
5yEETffrN4eufX4uaZoqK7qjyJquwODW//pc6ks3qb3OMr72rrvUJh8FZSqIvDVs+6kZiNu5YNP+
01nYvb8oSY//1CdmN6DD9lEm6aiNTEeLtqj5PbLy8piQfBo1pAXrZkX0O2YLaUan0uexJ4q2T0P8
MkQdWQVZRoiHWaLtlQ6sIq/di2NE/20KEKJn9Kw8FHUqRZ5lRgqfTcPo+tffk1hO/OX5rZmW5tiG
aTuKqttimfjTG9YoQtyNJTP/KulhOreICq2zIsdbFCDTe2ugYIeu3Utm282eeDL6BVO/HaKUKOfG
eI5Hyb14hv69y80Bn1r2Lywnqp2h9vJrWOQz0e+7WrAhGpqvRFNJsQgFwfFE1E476H5f3k5bKDkL
8lpOTqPhJ6tYVTqMF+JgpdqezbM3sl475I2iCRT7qT/x5nreZF+8IbKXHcZA2xjdxddAzm4A4xCt
0ls/bubNa0w8WQB9P81P6ReAYSeQQnQc9kFpZ49TXnKRp4G+Ek1pqLMzrNRNRLwrR3hZheHtt9k2
bLL8EYNsMix19TEMkrL89dWy/7Ye4l1rkQgzuF6GShrjr7/qsqg0myym/7X1G5yglex1NCv3GiaF
deqyspvVRtO9940PfsBzTNjKtvKMRs4KS+zu3Wj7eG03arA29KReVj5IFw18yV6ZCpvM2l40RU30
+YZKrsaydqEapRfWO0i6yNw2BV7IF8QCsYvtebh0hZwfXGXoDjlmGc/1YJz9MhzPiBJlz45qfJDv
qI+i5U9Byjr3q71oJk3QzUvH6rbldGThsVXzRs1ai9EA3PhSS8pq5TlqsvMnyBkYyObQTnwic9KO
b+Z11VUHUHtALUWPGLvPKjoVGXGb3UJaoTTVhN13HvrmlN9LVJP8GLHNB95j+SYKK4IpsUwII5KZ
qkXtNLWqvY3lQs6snME6Wki5jTNDz6xjVuqnMjOGbTENiFHRr9Sm9Q8XXlzYn29TlRilociWJuts
1pTPC+EOKeq2czzty6B65SIzcxC1htTdiogfPGokzktWhuaKLUV4NAvbvCYjwrsWAouiRR48Phut
DhyULfBkKtUuM1cPZmkFrmbokDITBVpR6cm2ePZ7tS6xGMVz3EZ1ilBLf2pZEm9//aP+26NaNTSZ
n7Mmw4TVNE35tISMdKOwNSVUvliK+1pBaj7WPGV+KvoOdT74jgoLudGaJYhLH0GNdAs9dZ1LkajZ
KmJ7j5ESGqRGmrm7wg7MnQyEZtPG43h0275c5VgzX6CfdbNOG+p9HijE4vW82gC6BiUUj0vbTdyt
Dn5vJ2q5HLa3Wvpn7b+N3vvu80isRf/wSvvbza8ajqnaim5rhjNt3j+90ljAjezZh/JLmCQfaXom
PO8e+zA0T8GE5RH4HENNogWKR8bi3idqUWOrBwWDrdsBBRo1M1ENxwlErBXDSpxATBYDKNlM0Q93
P5C0Hn5AvVsUBgp/8NFasbvjDf4tqnJfTVJNQ7zsiIGCO4AwqgLogRumVmdL6JhMfVbQKMfbFFBf
t6Y2TfHQXJmhNTsgA1ull7JKnlTb0HfCbAgn4vTiyUa9MRDRhYBFUxRibpZEt7kJeH97ZhR+s/Gk
ftWFagXd126UWdMXR5Dy9hdfjrGntwHjESGx2MQab3rtOV/MzqrnMBdQF1E6+1LGiLGq0wBiQ4SD
Mz89g6zxzvnoIro5DaQDa7zaHTADN/zs2PTyFB5iIBzzVx1A5K9vE0vcB395BpisaRyArZZlA0LU
PkcGkKyMFbRsv5g9yPGiCgh+4S6wDKXOeil0t1sYVWVu/KkpdWC4Za1Oj2KUVzfuvUSFh9wwnlKW
mKJ7MMFO8XL7hhqo9dIo4D/sTJfnYtBRsWFxuVUoplE7u/pd94Q7UXEyCsM6Gl6gzhuUlb8Bc4dR
pQ1vY5WD+sM1ZZsGXv5USuWrmNBKaTUzm6G+IvcY7X1vjJex20tf62AmJmRq6ixyxx/2bp46+MS7
vPqnU+On98Q+wHxiFaNtek3CjUwQL+3EJOzndVxfZI7WshJW12EqoP/86CtTvbyKAqmUn/vE5Pux
UthWt3n3PjVEKYk1xV/O9fn8hQUqiO2kSvb80bLkkw8n5D3WsBeKij7dZpVkvXUhuvGV9d7WcOji
Vi5Ra3LNd6vADhzKIgv4FlwJBiOInNEPvRJqQpWalzbt0byOoYY6TrFtcxJ/CIXE3Caah100dP8Q
+lw5dHsWHp3/4mT1o62CfVGz6sWBIHAc9dp+BM6mLTsHcbcAN+LHwStbbO7wPQqRrpizcAFh3jdn
MbcfcfCKS8mFtcpcTyEZVmZjPBOjtyKr57oTjteYjePB6BVtrf4plCL0Tj7Jn9xFVjDSHtdYMV/u
XeKAT8d/an46XQOjb1EYqjkTxwqZlfv5EizHdnKOpVFm1cu2y7SLkSs1CQ4+Vptq/dQnRuXcUW+1
X8/L0AxfOTI5NnfCuJsC7i6qXuY+a42p3waITSsHRyDkxag9zRa1vPcApzAvIkc0apAgRtZioKjl
8CqKzK0RM3CDZD6haW59taGPWyud4MLTvGYq5LqB3xKp5/uhodVIJ3Vs5l04qEvUjZ512xmuljxW
c6Vrq7VoiqJPlWbWtXaybet8vIo+JQEeLEF6Ei3Rnw/ONrPz4XjvaowQ/fwmvKSaUV+M9MNVSBVX
MY5GhFqHN2y9Psg3ehdHUvSHXvFP9WD1b0ZhaqBpUG/CIeXnWV3EkwZq5WlIcnD5MAbn4aAlxTz2
Ti7SZg+OLPWPlRcSbSBluPbasX9Ui0E7TPxD22nTgvgkHlDgXEAKMrfNJBsyCi8nJXpUeUegyz9c
2S7nj3KfNEtT6dSlaA5OFFzToZiL1m3GUChz3VOlNYxlQowesQSEvaxypbm6tg/UltVfl26wibQ2
hm521VYMiCLugH2uHEObtKy6ciZmi5Hako9+nBcPioN4dlEb3TGybOXkNgCSAJEW32IEyBJkHV+z
JEnXKXqKG0PO8mesv65iwpdA9aydb1VSgBodvA6n1o+9bffEnob+DAU2OUEGmN1mKKxk9lKkH+4z
xDQvT3FRM2uQybpss1gubaIIPtbkvdFP31lc7hUPEXk/oRmbtbtN005botZQoKxJQMfq3eSbhoBO
EZn9d4yKABZjqfnQjh7yOEltbtxQHnj22tZtSsw955jW7yZJZcGuuKRpMmx5HycoVrw2ML0w6esR
AKyyH4UzNe99eaJzGSei5QqEmzPzyeW+YdU3F8oBSWmhuycDxAyLzDr7Mq9loRgwDvGDlRTqIe/4
lse8Q/EZ1cYvoz1RlhSpPyUyIT0dMxFVZ5MK8nue10rxBd4Q6CPfyeDSNM071FwzTosvIyD/tVuN
+Vo0Y3WX9y7wsH4oNuOgVytxMJKQ8wye22snScg7udGwFP1+FWzqUDGe81Fud3GnGwtxGqW0TnJM
uNBNO6QDGnQnY8PUYQu6/buOjfGssIRB0ThcMXL/IvoVD+w2+G5hbNC/Rf3en6artSRvHAz7lmJW
LhtnvTJJ+YKAPmpmLqHY2fXvg1EjAVDMIvzW5l1kG8+m3Fizvq7Gt9qrItyeguGrEXrw1kv1uxam
G9IkHiBM6Y8MbmRIQOdcsGP3Z6S5V12WlB+Rl1ylvtWuoxekMKaN/pICm59DmHBXUaRO2r5S424G
tc5Y6/V+tXTDeFain3h2DCl1Z5oCQ7DkK11FqYdKfviu+rLDDqsopaPbKdKxt9ABi9RiL7ru/aIm
d27HH8WC89OA7mvScuTD1mVv4tA1Rmc7DpDt0SX3eUi1GESzI12cLPeu7HDsmQaFg0wsfabXpSdD
9a+kKA+hrHV7rVf0s1x7xhm/kGiSZVuKLlEkAG2waembHalIItgNSwZHVvznLgJwC/QlAkXSBM8o
dVjnqC14XjFoulH/6GkfWREEz7mslgt7SPA8cvr62E9FrobIO6TlRnbT+ijbFsVUE4NiWqFr+dyA
xLcUfZ/mFXGP7aX5BGlHOZSqPO47Jykw0KnCp7EnDe4BvvgI8M2odfejNfxg5iI9Rb7VG5ceiLHb
QRD4ilUYKzMDqPTeUhGOVWCktQhWau1G0uvLrYmqvH4YKtRhZtZSh2/3XKcYGJQ5t0loJOVzAVFw
iTGYv7Y9s3hONeQseapbuMXQVAsdI1E7Q/RyagaWZW18tKTnomk3bbFjgRnemigqOnt4ieCPpsnJ
aMpHNfe+x+qTG43yV6Dgv4dANN/7qnBnXmlYT3GpVovMNv0r7L9sFXa9fOyloifIP8i7eOAixWaO
xAp+PnNTVpsLDNtoI/Pf1lSG+gQpz1h45aCwyW6/K4rf/cGtIZVx/EfIym4WYY3wUgSDvyxzIMJ/
2KmaLCIz5g6QQ9M5dIW6wWaRGyDXzZe0SLVd7g7DZWoVdc435fnpMyjgeCYp2oiIqZw8W54OJNqT
yp0YdZQUzUV07YHEM6q2fYfKnTOuRJOscbjuCOgtxyFNntGj0mdJI0UHJ6v8s6oqf/AwbF8DP8k2
OTybpYkw5auXOQphv1xGlYVRp/UPql9nD3XKE8TwELaZuq1CL/ewmcUDtX2t0btd5n0lr8UoPxZU
7uMyBp/FKbtuUQJTetGR0Ttbnf7T50IKTJbiGK3pVyr2jKbcVg84jmVAkwssuyIzOHlILS7sMqle
kUt/hZnE7zPs5mS8nW/26ALUmg4y4J6se9/AKnw6yLdBamnYGr+Ofnw7yLS7uV3m9jevSxCosMLq
wZs+KVH9nz8JEFz1mpbeqyl50kdStD99EqzezSiZM56lBijRKRkvUvSiKJN69Q+bvCnWkYlk/S0r
TxpN1WWTwBkApL/HeZrUzX1Jhk9hhb6G8GcT7dUyVV8SNXwfvbA6I/ynvvhaBIK1Kp/6gqVPN7gL
MQkuNrbGQK1vh/j1sAt1UEWiOQEm16jQaVw4TmH3UrdAm0TbiDMiEQnKIo9I0k2jQxCeIyxoLgq7
8h3Rn+CUZW668WN8FlitIfxhjMHBc+Js5odsKbOgh12a9DhjxeaTmOH1r2i+tY9i3Md2hM+uT6IV
KLyKkkGOd4Pjv9iVYyKYorEbl821W2rSBCS0D3BLoQdNzUpKw00UhSF4I5pOXPTIazrWRjT12oQZ
mtfq3reHRx7EL6ptpg9W1KYPEVsOkJhkMtqce2Huhdy8QZrsxSiIkeb46yuoaJ8zD1Mm1HFkg1iN
CUvI+BTOCi2eJkVld+zw+mFNgHDUyN6OPBjdBHGsGjPt8NgYsr43y5QfFX8rRDuXRLM5GBc3/abK
dviQl1n0UGBivbUjoyaNGEIsd9ASlREmXldyIC2HLG/f5JYXc5No9dmrbNRW8nEbS2r7NrbduBkN
YJw+4nBvhYbyxkgI7GTqOOSAD78dDj2k3toVt043nS1vYMg6tlkcO+xJXgbg2eLwKh+zXU4WHQMu
phUTnCLVk/KQgD59tX98puNU0d52Un0uZnkGgn4KT8e9OAeaSCQ1h4Vkh/28JxJ4UVGYu+SYL3g8
3k73LscAE6P1iLaJPlG4WPGsdNR1b4ci56wc9MJ8lTHRPXj4K24yLUHvbard+/5b7dfzrND5cT7n
z9qns0SBY6yBTpNrla9VK7nr0A+CORu0cdqljVcl8eOV0bTZ4t7nKc24aBtFW4rDxECrq8VcT6x2
fe+zDBvBtEEtVkY3fgcHjjxmpRjceZ68NTTCWKPRoVRdBfYD+u/Z3Ez95l1tjSfwYz4gHGlJBwQm
2S5OWtFWX379+/5bwl/T2COQVjNhoRO2FeM/JYxSk01OoNb+O0I1QbQzrU2lpU8QvOoP027WxlAp
X2TPNua+amnnAk39bemP5hqyf3bIUL+fZQAHZyCs+JFPhYSs/8KMQIKKplrVp1//k7XPWRPNcgxL
I7hparZu68anwJmpyF7gk5X6Mg79InTGCogIhR7neD5bVr1hmxzNOtn90Sf3Fhbf+NnN1ERv3620
2kPtA26uQLEijQB5Kkm6dw+8/iwxEvnYoRn2KA3J2Uzk7j0vuUAqljKbxF9Am869VD0OdUlos9fx
185iXvKmYyvYJjIiaqIQE0EqdPhWBdk/QDU0+9ODiT/ctkxElE1LJytKnvGvySNY9CAx0sl+wOSB
acRFdiA/401G3lStqUhULzu4OZxzAtjbT/2iKWbc54q+2MjQao11vP6mk3yad2/ej80ciDuwmkI0
YfXuQUPcfO8bzjvEAWIglT5g0GB5xsrWK0anKTBB5z3M+YvoAq3Vb3mSjmjTMihO0snYOFV2oG+Q
o+sf5LzoENO4GGHGKaWW36ZXNqi2TAeIk0hu4c+AT3h7cRIYZsMpwjpODBpVEy3dvNNFomQfEyNk
yQmMIZoKUasrPZshs9wsPw2kCVrtMzHR5FaZqwpCsmWTW8jpRePc14L2yYrN4cQX8tAkLepeU1H0
7zCmosfbuElolEVydRBjgFjUNK0PWYznjVnUaLl6voJngyYfYqX4URN9ooim0U+TRZ8YrWrd2hoe
6jTd6OV72WkIPgzx1VDynLj4fwoxONoI3q8yfcj3on0flkMkjUka9CRpHfx2pVFaadObV5kKGfxK
qDTJyZ7ew8BoouNYp+fu9hoGJL/CrLUBpzCNTm4+SHCmZBJBVYiTtEUiX41mJcbErCAZyy2qqwML
leld/t8+VWmHbeDqPz41THp5bvcGkI1kHFHQxaAxRnLvvQLxAystd84QN+2zaHbqIL2rHVF8DQGG
Q9ur6TlJ66/4C2snVOX1k6iZrs4OEJcMs8h1tokjIBwxELLPx0aiKpaieS/EESW6rvcumeTDrFEi
ZFLqTjoCBEKMTU3tlS+b0lH03Qvf9Py5lwfxjuhxtEfDCwfAqSaKSnKHbCaqZK3iFdqo57Dx40Po
pShg2Xm6tLkMizLMy2WCzAaqEuhBE+TqIb41f3hFhn5G16aPVU3cuhtUeXlrVk1zdbANUjXdzeZG
WhJ6KfIWPzom+07XnNJwPBD8iY8eOTxkTw175ta69tr3qrlsjGpci2aGOeBMH4foXPiV91KyYlGc
WH+Nx6GFsPyXo8z2kkCSYblZh8QF1Oobd/NuANz36ppZuc46tj9Z5ucoWgYPYgJKb8PM8l3z0gdO
uzfyDAnh3sm/gQadTmDnkr1IAU7tERZSL82gjzMxAFTsSqSkfm5dL0ddBkHZKAW9HtjqTkwwCjSp
JYIurY2faj6PEldvnzqHTauLRhs753I1kXC+9guEEwFZRRDYWDJrGzdQ9Re9Apo1DYd2BJrbZL+S
dKW5tH2j303gYnhfSM9JvrQvhOJcLy9SC/EsQczw8mjrV3kCL9ep933m/SBsqH37nXxCfsUDbTiV
RUF6Cgjme6WPSyWopTN6C8PD4BBXysGQbqJU7R9UVBavjX4QY6KnVKwcdJJvzkWT2MVV13Vzh6ei
v60CTVtFspK9DWm1Et+F2Tft3K/H6pTEBSm8wTBuXy9CzIs0zdJ3ReOmxpVH3vZ+XzwaGD6JI1Ml
QgItN+AkVACVJN1zlk4/+F/gatwuhOoistfZaHRqeHWc5bhI52aJMILUInmZ6mibVgU8OcithXOr
DKKCk9Ct8ufQIP//zPn7R3CetGrKaVlw/wjJU41/eC2rf38r40ylyYBcdUsznc9vZcPwaicxm/5Z
10f7HMXNGfuO4l1p8Mds0WhZi2aKbIdZqgTMSjKD864hBDl0CzfzpDbi67HyeYogHiRBKQQS/5+a
pFsOq4whXIvabbQw/yE1iUzJX7et08qKtKRpYZALhEj7vOdh71AVORjqJ73sEN5EdVcuNWVj6Yhx
itq9z/kvfWKek51xDZ0NUkJWCs2YeBsQnN61Y0HkMXbcXavm2yEdQ22t9K61GhrePLc27jQr9IzR
ROnj97ap44VWldaucBAUNarH0JJiVmVmug38IOHxTDMc2u+4LyoXqEwapL/gu5hFBCBZajZOZqJZ
uk8WkJbXHFjlqq3s0jzFfVqgNRfkr2rD+qPya/wfp2aQZwtPc8snLxn1K/cfa74JoDNYOC9lDo6b
Pjs9O3LjtY+S07kjy3uw3H4lWkPUOGdRKxtbRmUMP73IQn56JjolM3lHQcvd3ieL44lSreTp0Ntc
cWzc8DYWnW2P63jgabBkNcVde4FcsFbp8ldCwBZIgDzeib8kdJwHMpc6wdugfW7rlAgvf5GJX8Ec
TnmP4lZqGe95Enz1wzH5PRjDd73MdJb9vcsP1AYBijnk0zQh4D3xHBgFj7rOATI3LZduVbGGUoeI
K6sMTTXXNf4R94VVqTS5O78vpVAoxXMBdtx6bPRkZQdjsWU9bj+RJr5qWqB9zQ03QjHR006a5ucn
r6h4CU0DjT+ecm6sZ0dOva0VlO2q6HjgVOHvYpzUs78cYyzp9VqevBncbqmx/D/FMeuKTnHyr6oT
vsLyapH1U40diVxpIfr51uch9sBvk5bqumusam3ljvTmI14jJsT4Ry3VTit36KuHT2lAgGY6oezp
5dweRvsIe1g7V3lLSmYaaFwSvihZSVfVrdz9mCTFwkwM5xJ2MFzQJX2pyqxCviz3ng32BrmnDK+t
ZeWHodTRTxrS4RWaR7CqAy0Fkc9okCOsKmH9dBKjJZwnS09fUVnqTyW2CWxJmBUF47gePAkxpCYY
X+uwieYy9jd7cZDleMsG6bYnqeqki5XiJCs+GN7L1nL8diEOwnQxXtSubW6RNKuOZYg2yziMADuq
adcUhNrzvYlP1I9mkbvlntDSz00xGpSEHMSx9eSuFBQeId2E3KOjk/g3fHcXeK3xo8qrr538qQt3
p0DjlpZ/GxNHSK6x1CJTBhOyjVLXNd6KviqR7EBwDqAqIfuIBE2rmts4m6Tp3FzGV8oK9/ngGo/R
aD/c+mPHJOoGktiue/fKavpD9FcsSeZJhSAApKX4ktR5PfMnqIk0YNeS+LZ+NseiO4GTxQ8iRFa3
bQDWIM67tNLa2t2q+NVYO9F2Scassd1EI4eXLGI4+jEdkLGsCqx6bn1FYR4DeZR2P4Frpj5PuQ5A
2l0eFixfQbm1YfCt7LwHK3SDj7Yr1jgVZ/4sT74lGISHs7w5szM2/FkWhShaeONHNbhns7S7b7jv
fB/LTHlXR71HFQyBu56w9wyVeGR2XctCUjBmBwGBzeE9JLvoabY2Qa6pKiaJWqXVeEXZdjIXfVIJ
ZWYm+ZwjEecggxCs0e/8Qwzfj7M7rMd8f8yWrZv0MweZc7imkbeUzEI/sceVYbMqyjZ1wuYIbguZ
OMOvHiWftbI9lu0XlOLOrgdacSYtvLRtb+ymYCI1CWaTYDF5XqLs/RHkz8R/qgesKUwtyWZt2VsA
0CgI9kETyfGsc7yQhQhkVpXTX1BQa3eeX70pkz+bKJyJSdx4yRGDeGkvusRU00cU0kXndHGfa/k4
DyqGv4nD8v9Rdqa7karplr6VVv2nmo8ZqetIDcQcYYeHHP+gTKfNPM9cfT/gXduZ3nVyn5ZSiCmI
yDABH++71rN0T1Gm4FbJ2pn0KmMimS7VLm0s9xvFLvJHcrEUvLdq8F0dkcA0jKGdPim9BKzPUzEm
C4FPaB/sCPjheqQ6EH8cqVgCWlVDUnaGVOsXSluFHoUXa1lIGYZesmFOAbsNVbRtTGnJRWCLmWox
PkTyOV2UkFRN4nbPTHYel7lYVNk5KOt2X5BA+DoX/rnu3dYiaIaNjJUfdYB8tKmN4r5ZZkNDlo+S
zmRdXCe6auXG5nUnyIa6QtAGu1qJIdxClNG1B72ZWmr6CcmPcrS0rvEUA6szvAzIYCHVAexq2dVK
VXJYlw3w0EpvsDvrWAWh/bFOOzc1tJGMFCwS+dBP23UR3deBJDn9kWyfmHYxBrAU+nZHnitfNaPv
Imr8r4S2R25WLIAySa23eRrlZ7C8aJnB7u6qOejvhD1PbhjiXpdTmg/qUmEKllpTO0TawcrrT2+r
1jmrGjQvWtIMZQJ/RJJZZxLJLR768c1BmtNdZVlc162TuWTk4uA5JCLSAs4HMeiupgDmCvphgHRL
UArr8rwsj02Aimld5i7+7+Ugqz9pcg7zK5c/y+iHs1rOX3hABNqZ6zwvITQIE824RytsbEOrjE6G
mQWXzloaTlJbf+iKHPoFZN/n7nuaJsVLrqAhrWvF+iBx2UM4kLaXYKiVY2FmyS6tuuqep04QH1mV
fu8J3FxfJfryNpi4WiHc810urbvfV/4U/Vd7El1CzTYVmbKwreuqzOn0a82LGmXYW3LpP+nFgj+Y
1eCUUevDA/OiNEHzPUvmzWe9A3MdE7DuJtFlUojGEw22YkkX0W2njAeSkIj8q3yVEVlxE8V1c+hs
TzXLaJeVRXgf5vdp0t4WaqAdZUlXj1QLCHQpytSN+g4FjIYpg6cmzSvkCerXmMpcOjgcDloYn9vu
k9AkzWsn+G3U7dod9hPKyWqNpaYNibUQR2MR35gy7imA0p8VAVwrVz/Hzyhn1etcfCCMzkbpA8FY
ob9JcpSVn2Xhi11Wdx8keyaoKKCBidde39NNzVyMldLJjB8oekD1VobmVp9I4vJ77EgRFOmTJJu0
3CGkOjk5rdsMZao3+ORTWWHq+rootljd5O3gp+p21p86TckPPaWWjUl93NUBmW6pgI+uWZeMvfXu
4M9RuseLi1ZmRjeU6IUDohdDJxlqUsRHbgp6PIkOwzmrnFGO5ocBaHQskd44hdzzsffCFFESc4OO
SdogvCu3k2opThIOtO6TtvJkgGwkP8CSkQblW1KA7OuNvNrkgZ87klRlXhYo5X2MGhBJgXIBYq1c
WrxgiYg6EhlCF8LNeERwbJ9IMAR83mAko2cYPiSYJt10VCg5kuuGCLGqD3D4PHiYNPPj9jDDsQfW
UDrGSMUgnrunTK7UM/KZ70Go7syQMZNRFXHu+P1UHamGB22QnTNV+zjGhnoMWtn0Eh18L6OWwI2F
3ZIdaTT0WB55qsvOmPmzc8VFegqBvnY4MurYLx9CrXzU9TY76hGtal87Ub6+BYtlfObaewgtwt3J
HbfC/FKoRvypltKdMIeBUKuocQvakXcaYrq+1pw0NFE/lCEBcCTo4ZSNnb7v20tnHGdkEJuF5rkl
1PfSpdZ8CQsEKpJJVxwL27n0SZmVca5tzVHTj2UVfywyf7j4E0XZBGaGJWp/303KncXzqMMl2TqA
LQUKrYwPIq67m3WimJATxyongi+sEV1VsnpSpwapnGqeS7qxtwNKFG8yQvD9JjG0iG3dwZ+dVr4E
laV/xKbpWGF4qqhiH6VMGg+T3X/J8I9fNGVEG63yZ1QRuLqKSrAwT/SIG9FPen0NIMGfLWU3MpL1
MsV0I0l9kodqo0QKt5dpHC9ynl1bvIuk06OvxSQPHmNSWy/JO4LQs3BDwcLepYFZeECUPWMMvhmK
2v/NZU38WjPgqoYVQNWFjhgci8JfTJdU1uwiwY/2IwOvdYQAaJzQj3ikmsdEBKXQmYgO8Z0cl6pD
8dAnhzslYFux8Avqlvv7i6wtfnn4Xz8NKeEAW21b0Pp87yQfkZwrPaf3D5sxMRSOriZOunjurXCx
0EytN2t24hgx3BBrtF5UKXnq2nY8d4M9HwrN2lWyyQiaItaekcp49KUQ+VMbmVsRVlDOZ9iGXR9+
RpEk3zRzeJM0pkBq0EeXrFPSXUcuhL5ZH8YJTvwkFZHvKGX8GHXVA9dUexOUQ0a+Vqrvaln9FKXE
DsYaDDHNSGCYLeXuuLM7vi6QOF1lyBsR9IcsaxQ31OXenQJRkxxlYmpZFmvDSDfNYJ4CjEikEGRO
NpJNCDbyxW6jcKdH7RclnwH9lcV9YWn2UQnEcYikB0hV8ceEc8gRlv09K0DXqVMnn1CJaPs84HJW
SGm8032lPsXBpl5Utl33ok/aLWcnnqw63UwDNNPaT7qzIrctCk+bCAG5PLVV117SjHBgIyg6F3pu
4iSyFVG1EFdQ/hLdhIjczGaaX37/9xd/ucdyJi7nI+p0TTFN6909toDbaVZ6kP/ITXm89rVdEvbk
a4NLl+GhCRUG6SU1XmU5O8uqCO90K/4bf4z4tQC1noO6qWMUp45GKNJ7bTxsvty0azv/gRBP+VRM
KAxJUzJ7CYtaa0qUIbDxQ1XblD7frNbr5QtJMuYuZIxHclByFnKSHBN0J13UT/joudv9/mtS/vIz
WZqliDr4raj0IN83ToVkNiM+2fmHKNInYtDaM3KHFBxbFiDrBK2ydnOVpL6gjNjxyBIcwkmMG2rA
6IWHwtpGuvIdkn93GUmXhaUySacUE3485bI3DL1yngdyNH//scW72h5fLahuGSelpQh7aR6+0zOI
hOcvhEDmj6jm9yEn+je7GxSPpD6oGn5QHXLTQFMytx/1cEO1+wBtXP1aWOOBex0uWIL7uGuXw43U
lw7lSvvYmFPqxBYwf+j/ruC0YuxoiceoEvJmCos9QCXZa5vgJCxgDT6Zf0aTeQSOGIcxmBuPUqO1
GyyKY0ObAibJCNgkzWjhYqeffGnMt+YAvjikuXuq0FtuKt8HXRJE/dk0Jhog9F3x+JLh2RVx41Tx
9D3XaAaGWAjdRJq6zRSM5rbQrZAHt6L3mrivsA9O9jbo1G1Y6PWdOrQZpvzU3IwEXW19TYu5hdsM
7/RgoBw2txjE1MqrtaB1/ZKRnh1/w0kXNtV3SdP0S5UyIJMk8m6FRdJmhf/dMeNoonjkP+Itsw+D
Fr10DJSw+ayDzXE6wKwt92XTIr+lTLHjFiuOQGcjKLtPskoOLkQNte4Joira8GAszSmN51PiIiMi
GUPt0AzBuBlgfrm2oecPNhjzvd13zzrswYxRgCL2AgfZtWwY2t2i2OGBSEZoevSns62UyT6sBuFM
vRbNlBdyV69SdyIr/KqaEjmsFfDHQbbD3KHUL91F+edco+NPdIPITgRUMpjKhRcML9C5s4em0Iy9
1jez21KzlXVxhQi/5AJhvyvmtvmbO9U7B83rqazBkzCpV9tw6t45qDrZt/ldmv4Po45Chh997iSm
ZG8TJDtbIUcdXdq+vzEMvb/RAkEgZhycihTPPNeW7aj1D/2S0IfV7zHjj/L7X5ryq/Zr/XQU0HH4
CIXmvam9M3cKWUnrrCrj55EwRVIwiOkd5OKO86Qg5n0a9opJ8FhJ68QtKbduU9E46oA4eSXvlzMg
q3gih0NNt6owmi0aBSp9UZvdFXJub+Q5VLbz8niSJ0PEnz9VN1qmE5tXhJ9aLjl/89/5y/XOpLmg
2wgOhKGYfwHMqMowz8k4JM9D1N0iGxYPwkbuXqMwdn3ulN7U1em1hYaGTqJ3hTLhSBOWcFudC7ak
kurdNKL4OlodCtrEVBFBxv2DOTzahfV9CqbyMaDn/3diEfv9aIYvXlXoxKiqZWtcSH59YjRE1GQN
kQXPUgD4ZgapOBTmhzaNGSqAL90aozI6oeQXBzw7tIeQxT5AG76aqX3MhaEf1oepXlYvUjOi18sP
ykBaVtHxvCPIp3AC1JVmOzQXVZSHmMLhTljBAizBWAMxzT7Wwyw7qt/siAZ6mlCKfVETC+FKW1/i
zK931IaTx6yvKZtxMW278dPv/3LvFGzriWhpPLxZsq6gdbXf6WXmrIOcMCbxs5UpzcZOjIA7uI/t
u7Hu1KhMTsYojA1eqedJIiiqG4/S1OinbKw3uJcAEA/hRR3l+qxnYQnfWnw2Ca6/qpZ0ILGwl1rt
I2Zf0iAxa3ioFyOnatLepagC+yQOqps59792csc12uehCp/rBx9fz6nuYJH//v/K+fOXvzf6HwYt
isVJagjj3TWhHjK9sYI8f051XfZQ0g43uIFtgrb7wDxEDDNvsyjx0MnkF3sOHrQ2fPGrWXETWdG3
qWYHl3VS2JR2IfcAe9BRVmK3irsuuePK6x9Kq/lCBPN4lij3Wm22iaT6hkDlEVAF5VHcjTcan+2q
ARyKOLf2thaQaZ9K2nWk3XeT5F8i88B9OiXNkhwHqAa5rTp6aWF3ldUPldFtfHr0aqKJE6HkaPnb
Xoa0S0pYh24mxx5fmtwaqXvt/SAO3Y7QEKcJ8qX5wSPWfK9nuTNphkSoSQYqBYPOLdiH/Nwu1KMg
sysi7AGCo6Xhg+md9FGa0sqjRXGLfrG4UcbHtp2jPY+cAXV6A1N3lpekDPepixBccWf1A0NCJJ7N
8NwZ3cmuarJ8uPkAA3doKia3KcNoZ0bQuolJPHGyhcNv6DVRxVV+w5jdPllGEZ1oYhVOm2j6XoT+
eJys6WWMOoWuQy6O/pLo6iv5c9hVoC6oYzqEBoznkpQOvyKXsoXtN3Jl3+qMurDIUfCQgfsspVBN
XypwfW86RM+cxr4GKhanHw2tJtNySeBVLGpuaIbwxohTE07NRetfaNC3tymDIQeMyAHW27DT/Dr5
iND/6NfUiIvpu5VKwZkreLUdA6jeNdI6J55gR1Abl0/6MsEh7ZDQWp4Dv/wOo+i5xge+F4V+A9hZ
u9e6btyb0FQHuLS3SoSkctSzp7yrL5oBlb61gutAztYVWKrbiOye5IjixQy4tRs31PbNT7mYDWei
9XDKZeVm1IXyMIlwN1llch14xoR5NrV7LkvUt4dwIEIoxEmLXm9vRJT+wZMytigzexMzMjmheJ8u
QUeparbs5hqQf/Y3I3rzL08VpiF0VedmaNoCveG763BPMiVnndY9G8THuEk4MYrL8GVZdsc1lBHQ
rWVVnJDNViHLvXTiAOCJIQIvJJhxZ0TzUzZG+i5NAM7HOuDxr1Q9TAdMln1I4qVCxZMTt/MzCZGY
QUDhcYkLLngznMTIB9JffMNRVGzSwTBZnggm8P3ZMJ3l5muS5nsV0ec9iICCAMG8u8Ag0bdxIV5W
ag6ukR3ZJepBH+kBgS9LvmRNn3pYx7iLdCGPIbzXkEX6Fk+MssM8gDc0iIrTAFQrWfI+86buHrpY
Ee7cP2Z0vuCujfFGzkEohXP+PFoojYyxb3eBT0MpWU5hv45u+rifLpGhX9u5rF+fYf73L9S4ZqXI
PRVgxRCDte8W/+uxyPj3f5bX/LnPr6/4r0v0REeyeGl/u9fuubj5lj0373f65ci8+x+fzvvWfvtl
YZO3UTvddc/1dP/cdGn7b/rdsuf/dOP/el6P8jiVz//6x7cfWZR7UdPW0VP7jz82Lbp8YWv6T/eV
5Q3+2Lr8D/71j/9bR3ORf/vrS56/Ne2//iFRfv6nvDxEocDUeAbUuMnACVw3Ce2flHEMWBng3mzZ
4GabF3Ub/usfqvlPmXuwQV4kuD7DtHnobUgtXTaJf5KIbcm2CRkNGoD1j3//5/9A/73+1f4zClAY
Kv+bn2wHugwAhh6RTaKYLIQGyevXQU9G8bUZE2MAT77IGat2Pq6TcUzmoyCN7KjMY+HmZdDD35Lr
o181TIAt/zG3LEZz+ilvuRwNLT1+iBJYi3176o/rHE3GjKycYytV+bGbsOmuc+tkWBbXdWZGzjVA
evaRAAzvbIXIdHAE26CYHolQCWbXFhkW31wE9WdZmRe3ir+NLTU/vk0EdBbugctK8KPM9lr2SVNm
c0NQUn6sl8OH3HmpSgUSU70ycvxQElkXdlQe14mCo2l257Fm+W1WSe0nWrXNJiDdicrhsrnv5+GP
PeGsTbObJvHkxT24KUOJK/n1G7O4X+7x021iy+jJll++xdfNQ5Wdmvw4UkznnnnUJ784tkZfQlv/
92JKnzqFEx7GNLJglLbtMZ8TXXbX2WCYqWKus+tEskV7tMYKJ7+fd7I7E0HoFsv//G0iiIanD4KB
gTrR8vXrM05jaGLwccVYHENGaEdsfKW8wR4QpY4eGAIDyLJ63eFtL9o8H2lPYrfj5N1OVXU/kTxI
xGXWHNc58edc1Kk10cW/bpaj0RcbVY2zrTSKR9/qmmPSgkhy1h3XZaVfvsifNr0d/adj5ury1WK/
qBwajcJ79+7l6+bl3dePtB7j9Z3W2bfPub4wK3flxLmWSIly7FNLvM7RsVZQyaXcMdbZdfM6qeb0
q6XJ/uZt1TqXLQdY5/RKAixbxK97vK1/e4HO3ftYlLtMEkQl5xbfPHFQTF/n19VvE3M5V163ryv/
4/JPh1pno4oY70THkLO8x/qSde71OO8P8dP7/mU2tn+oJGcd3r/DT0dC5mwwlKaa/tOrf9r+mw//
0wt+mn370D+99D9uX/d8/9He7xkxenU0elgmPVWarfz8307vde6/Xff6u3i/OYIttX+3Uir41aw/
HSjC3ey+e4eStrO8kWYaZI6GXXWncEl7e83b3u8Ou24w5rswKnU4qJwKaaAUx3VO5Fw73hbfrSvw
IeBBWF7yl9l113XTOrdO1gOth3xb1FEephibOEa2Hm6d1Qdoms7v333dcZ2sb4NQ9FHqBqDhy7GU
BIfm53UW43Mvb+JmFjuZDp+ayqTE6FZ5pKifUUFEIHZcV64TK1W0mVrUsmnda13bRoM+u+ZcNU5T
xSCD2kXJv26aMWbOD+usrAdZcfvTYRQjkB0it/GYJ0GROq/HkhAnxae6hqW8yAW8KRUwLmviqIzx
e1RrpCAh/skETwxhprhj3X1PeAZx63YcN336YxpkBARhuMkWHQmoV8UdrOhUpvgn0BWi9lq8XEfV
DJ7Uue+3UJ9w5VE6c/0ahvVPn/L1vzFp6B6mqA433XJL65freL9c59fF/3Zds96C/5ysr1hf+/qK
5QDvFol9waD27tD/g8OgpOwY3Fr79cj2erNdD/06u65dD8PImvv+7z9JJkfHMJ5wiv70aZqx2JbK
dF+udzJZ17OjnY0EES5z7fJfeVv3fp+3zW/7vK0rKwOl3Nvyfzqs0oMhcNZXvx3i/+9t1sO+vcvb
YdZ1dsyTQ2LlGCUZL4zLrUtZ7qbr3LpuXeQOfhUAGLZv6/uwoRmw7vI6u26K1/vq+pp3R1wXs/UO
uW5+3XN90by87Tr3uv1t+fWYoUYmkARBdRb4qM1CwhZR6ichf6XvlKGvyrBeyKCVsylwxm4Yd408
qEgdBKVX8mILK5G92Vfpr2tG6cYhj8C9MeOItyOX+3O7MUITDZqe2Ls6y8BaAmnoW7GzS/pxSWJ9
VTXU8SUhws1XQ7IOAgnBYbAqohd8QqU08x7H/4TqQ6I/2VRPZIhoXs8IYxOpN5YRzNeg8ndNOUJC
rfG6p1H1KJMrsoNW9zmNpKe1TDeJzt4Usw7pXUYEqsxuoH+CiG3vwFPYG30wXT0JdzDf3Q6KnNNj
tnKMdtqQmv2U+DjBp8HYq43UujqC01BLthkm6g1UvmGbm9q+TKoriPiXJB98hycOKE2GceYRgUxH
YBr00bEYpPgDdSvJT2SUF55lmMdUkT9lKtLOLCrP8tRsCsbutMjNB7g28UGn80Avnfi2yt5khCZs
tHZK3H6I7g0xS/QL08T51udF5oXdkv8gyWKrFVF8job5c5FG30yYPRsxfJEbQMrltdJ0N6hQf8nZ
pjSX6xwpdnOtElhBbImTREQh6nhRnM6Pdcec0YDcaUa6p0rF2avUiktOWu4ClPpaDOPgWC0Bllnh
L8IG9U5Rf6TkJR4zP+w/pCbdfJ7977PWOOfI4nVy77zO8rEc3ZHHB5eQ5m05vpSZWJ4Yap+iWNXx
tygp6LcA/wjXmB2fSJ8DYHqfoW6NmjI5Di0XVSpf+ZZcPBcxZLOh2NmRKmk/xQKJJMHX1hkkjWcb
VeDpdhEdQlP50od3hBZkLqnupDVoteWVZbsTvoy/UTc3qku3ibG/HpXbLuK/ZczDYQRZk4dKfNt3
UHe6z9YDSJt+Z0bT4OiN9CyFe7+iWJaG8sfCnonOJuwzBQdAXhXQorSFLLIN9BJWh13aLklPmit6
MuTKcHa0vM7d1oJykmt0pvK0OVRxGoIqjUKvsmoTjvwCz4tMzyepbdCzaq/a7Zcg6V6gS4+eWtFM
ypLbXqYuOVHHvdWRRBakbNn+Tam2xskC+DjZKbqM8odkBOQF2Ok2zUCAVgWc8LYTR7spX3IA+3rn
i21ZcjpsEAA1wF+jcmfTMon7HjqckhJrSXVSDynpqFlpe5kfRV6DR5ovjicbRHsCqEPPj2cW9+U8
NA6FUY7j0w2Ihy/tPN4ZrVFvGiToTqd09PB5xVSG8PLl6UKi8ZWeZPnFIvYnEvOpNU2kS/KnJslq
D+eW08TxXcdo3ymb1DoZcBw838polXfZ1Va0Y1VM4qTExFzx/6FTHIinUafvjjUhdXWaDtcxNw7T
aE/7OrVlr7RUsu7T7q7kV+V2UYZAoC1CF+1Ydp3QGjiLZAKzu/VhHnru4QB63bIjuAqesthVuvao
AKc7V3H7UJP4tZ9nnlkxRjsT7AyXCiAPZAyhK5JSL7J1zMJQ341qeh0HHv/6RJs2RaF/CKUOi+E8
7fshKQ4jDqe+A8jXBjXACavdznH/DcU+LjMMNk7DD98t0OJuEUpmrVJvdFzMHZHOWzifhBV25QcJ
zq2jt6p29qs+du3pK45sx1Bxv2omyjaYUVzdag4Q9bUOjax3Gq3aCuuUcDYe9Hp2OrRMk84lQa/L
yA279BP6N1cdusIp+WSeqjWXCuo3jcS2cuQQre6ci9yRxfi5bRGp6fGwL/njOkofPs+9/4zF+UKy
9d6Ixwc/ryjqUuK2Wht/ZmVuS0FGcCupEtHk7WOBscoLyVFxZAkTQauqDz3deQ++NXQ6K99wKZyu
Q9wAD4gkSm5cdMMwTbZthlqhLBb0hlluiWjuttgHdwFIo6oab3zV+JzZeP20hByqDE5gARLXm3Ll
vjLLj/z6YlDjHehb3AdeylJr+9ti0HgeTSJgSHNwipVqN9ZE/shT3rtjFnyI+JmiZPkmiFqggDJW
Lqkl1BZRwSEnIwa4D8Gc09PtYxROkKTPSSAeRcewjATZs6x/tVMf+T85yCCiiDXzU8sR9FhVP5th
oCSBK+VJ5YZyujPsVn9IS7fvLeXUQQetpBNNOodfmroDCDw5lg2vairpwNF/USZM2xArrE1g3IFs
EV5U8pscfFKm0QYqh1G/kqtyU41J7VUm596QdBY12uSQtJ+Qy2CpMF3Z53LXtslXHhAKd+obx25t
e1uAPnd0o1zMbWqNxCWONoykD7WMFkeZmmsCH2CKtRjBPdnuOe3oeZq0U1Qga+KH53WBKbtDhdpW
i/CPzTsax7bb4VpxO1PbTb3/cTamwtVG+yPexnmjpTjIUtoi7eR/qzv91OOsBauSUd9KjOesTiUP
ulPk8kvJ9z5PAk5QKg/5SHQq9uAa/9BJMUIozhUokna0yaAOq4SuRYTpwljyIzsS9moaDKbFqrqU
rf1kSiWP8MUXKmoZAm9GRJ0RbSXd+DCiQjZI+crnUaOJkFMH5i9sgtV3sKmfCRtpeVpvHvOOTkSn
0nmyVTRQVjFs+klPnEqQKNhYueXM5KioeXxb39OGGm8QWGzNeGyPBb8NM/GHLReS1mv7b30Hc8HX
Ri8yfBr3sLp5wNM5oeVjlbT5hvyS45BE0z7qUDY3cfTRz0iXmGPpxuy071qPaYnW6FG2wuXMIMxc
AWs4T/QaFnnhog0AZnH2l2+6JKO9wD2E1oMrH2m2omyHTb7QuFQr+lGKCPyFxkChifD7tLJWeHVR
1ijRbclV+nLXxfmjRYGo43p8hGq8DRsxXPJ4AWroSrfRoDV1oWxsArVUSF0u0Bz1H7BD1F7btldb
rWon6BHbtkp5qxvKR0KpT4W/Gw26RoZK/h74m8brZCerkocuEWd24s+m3tElSd05C84g3b6XA28l
x9Y2l5PJNXXziMyiOgslvNfGFF1D3AIcDX8k40djwLGqjC/pIE2kl0vETQbi0ADhclUtMRGfAaTL
jKZ2xxd14gIiV3BUUC18sOyQ2GE5vPF7QgpDSyIc2+wnILyx7XS5FOGPyv1DxRBargtoy3O+MWQN
R2zvpqYFY0tSD5h/yQlLzthoBpfomtglLaPxtEqVD5U5budCU/dc4zaZQMRg5DF2+P6pMxffqUic
yOKLC6Fux51UM/LpTlVoGNR5jVNV7vN0iuh8y17QHDCfiVNrzznjedB98eiUSiK5dlGqUKVKV9G+
EsSg3jZiuXTSktoZ4+ghmnzKsd4ERujyjfveHFiPPLGVPNbtiqbEkqTRqrKz+1HLaY7m5SVQ5Xtl
yMhnlfMHvet+BE2PV6mUndIMP6cxPjPo7QrwuGojR0q3h2O3mauRS3MYhyeke3RbjxNRDLTZxWfE
H7bDxdDYxEl55j7IcMuw+LrL2O0KPAYIoJ1SC2H+I+3fVRXqelJSKCAMWPzkr307fZX0fhuoYLTI
i7nPbCvCS5v5Xq4H+w5fsycrdck1D1xxF8XzRu6V29ior2nAzRg02aEDfnApY6Ldox+1pdzUg2J8
UnMMcdGxlBhvjwm17jl+RlxTuG1fMzjC4bKx9JlzlK6TZC4xa6nmMESTnMHyQ/ROokMlJfjxAfEn
YJaRyZ1QhsKNfeVGKjlG0dZUuv3CAABrYByO/U1LvsY2H2ihdXjKo7YLdmY9b4Zgop8Uyts8SD+F
3Rzs8npOnI7nH4V6xYcWZKQC5JifF6MD0RG9OVDuGFsI8En4jRCnRzmA55X7w4vSirNp9wLfX/9i
BB8oxyfboZlehmxUkY1VCBalchlYjupmECYdWWIYLoYXC8XeB5ikpYYOatvPG7uTg50lXTJ7+G5P
TXKhcoQwTtWOYmwuTRJV5JMGh4CqMM3o/JteNPAC2lknrvJghP68M+3uuaTbSSzpJpSjJxTltVNp
BkUbO4J+M3SHMG1/1Jlvb0mGPlmYsCJAVJ4wuCmUpv1kSJlXxB0OO/uiYwDU0C1YdtoC6gzuLJq/
heLvB2F90Jrednoekh3VnB5r4pEwYXwQOO+BcKOGM+WE9PXmzFU6cquW0l0db1Kl+Igs+1tYDGeM
vc5U0EOfSHosMezdoBBtnKQV4b5XNGVXwwKIJHFXt4l0lWPdv5ZzlV4Ba2mSjYxmXTWM/aEeAde9
rhNmUELEG7LD26sChZSGrB6BsCxHWjf0s/qtnc3Rq9reU8P5oakeaKkP10EMu9bEtMKDKsJoYoaB
S8YxHyT4IJXoeB2fUWxcdeYG+TipH9FJx6lIJEl604sxuGuXyZT6dzWArjwrTmYwkHWxTChHzrBA
Z0aihfnHutyYKkygIT/5P9d1i5pU0SJlV1mIFizdv8UP4992nIylWV35UShc8ltou5miXOdlQmm2
3FsTAIl1Ed6Beo1rM7odEHOvq97WN4b2KWL4e1xXWVKlXFNEjl42NMXmbV9V8ZVDE5B+te7y0wa8
VAjXX994Xb1kojnRVOSH9Y3XdeSfQ4JpVbwfdemtq9aNESrhk25MD6+vzMroxjRxoAZhfEetsDCT
6doKEd0N1Yj8ofIPg1Av8hSnZ7LMUY0sE2vmd1W0Bj3mP9elU59Ds8S3l8gS6nBw1upZlbpjoif6
NVom685dZNDO8RPkmMjwiL0J+aOmASRFvbTATi/LgIGrbV2kmluuy2GpK4yMxmvcWLezzTUE7/bA
b6fTrradSLc66o1lQeXx5nXCo9WXLg7n46SlHDFdxJ1jjtXgbb8Rncw+neXq9UCmXBinIIuuWZl1
NyU0lNczai4jElTC1rHTDKoPo687TbKCOyXGuOoH42ndbZ1gwlAc38rL/bq47iusvPX0apDxN/Gq
dZ0yKaknFckF8P0I0jGwr4RI29cg4QOravc18Gv7uq5XzKy/JXTJ8WNL5v+x7OZ306E0lRDeI6/k
KfAqRwKY7Mz5V0xRu5cC20DwWJhXjF4kp4XW7C3Uq+u6QbRxcyBjAx7gst+6AROedlNB4VPjpJUY
+IfttslU1e2jiZFbr+Nn+Pe+YVX9P+7ObrdtI4jCr2L0vguSy9+bXsRGG7dI27Rpgl4VjMxYrBUp
Ie3Eevt+y10qXEp2bI+ALEoUBRIpI3I4OzM7e+ZM8awCKv/TKvnIHMbtv5dnDOtYvgRhWZ7dpls4
LIt/mEpX0P78I+TaN6f9x4/tyxvzv/S6vz6nprR+try9jSzm6n+DIpgADvZgBLtzdYMBGGbrvdo8
7Uvjgf1hQQ/DJeg8L4ES7Ob+7WQNqIj7ZKxqwBM3F2AX0lQBhoWeOI8qe313stqsL93H35eVKqCd
zzKSuuGiGYUfnCjpLjXc/4T7mI19Ofc9gQVuGHSGzkjapFooVBozxgzOBasEsBZTLcRJpBi6ApgV
7ixz2R8MSQtwiMxBKoNGH2ELOlOMXK6qCGjJcAFGmWqhzJVOdZJBALf7PDBbiHk/QlvQWjFloYJM
0L7qCIv3tBApkMFRGcextRXQMoFpgdUs9QugjwABYgo86nDNtFCUKq/o9knZ2w+XNb6AVkTCPt06
K4tve5J3NO86h33PPuOw7qe2UBSq1CXlsMJ5T2CKYdlComnNkq6ISsHpQ1MKw2KHi6ecaoFZsirP
Ms1YEquo4LwjfVemJ4xX83Rb0KnCJ2haGeAmMNdsRUCHqcCpatZMcM9PP0NCSBM9f5ooXn6egMs9
bAURLoNJwilt9vYLAa4FA6KUaUErhlXlcQU2+ZAVFLHKigKi62BjJGPjcrpeZFrgKemX0Dyp1cIs
U6gqUK0R7Uyj5wwvOtADJc4aWRGaU0H6TQ/bQqZyPsFaUrsggssUaHSKpVoga8zYHxa76DDLnYtK
xXSplHnubCU8LcTwrUtXBGhtSPDiCoT3Ib9gMOB5SkqVa5uahZQpkcnal/L06Mg+EnA7IPXSZcWz
HKHM2EcCWIckINC1EFcQIAitQEcK4uYoygkQYwycZkpVTD5pRpqD3R+u4GwBr2ha10XRQZcKnm28
P2nxcCHQ00KpNG2hJZmp1YINygGtCPoADY+BTAukQ9BiJKkZqjt9fJZCUqKaNM1DNYKUVhDp41fK
LPWCRMhdMy3kaAEbyCuXSIW3FLABu58TuMVIxQltxDSPWi3MbYHgCC8TNSy3FGwcCmkpQP0gTpoT
FdF0nxkqiUPBsdLKGAGduO7zAFOELBKviERBRmZmd96xIsgQqFlEMIRYLYWohVisBZx/zhiLsZJq
1Dr1jlWi0gIqZJaEVVNwWqAYbIbvyoJDQjZYJqWZUD9csxBZagXdNiwQwHuHy2YmAfkF4Nl7XZGP
LjjHyg7lGEutMy2wjdRsrsgj2Emay7rjgLTAahV7R9Ilxq8aAi1/JRS5Kuh/Zovpto/B2UCRm1ZR
2ULg4Wk/Zd6Rc3ozE4gjtpdpAclZcE+P0YqLikmpMg7XoHyZvfwSN1gWOmVPEqoD4KxFnB5RU6UE
kVIyswt8VjvAOSoq2HhJd6AR0NI/0BX+aP+XqoGzjA7ww48fxyqnagAXk62dsDhYbQEpoSy1vaen
p8ia5niyIg5rxrxo5gYzgkSZp0xwskoKrpbI4bi0fMRxG+eqnDRBgjRcczcYkxzGBTXX1FUWQrOE
uMrElkANyVSM9R0nDCY11AzahInFKik4SwBzp6V1gzQCi8BpGtTFO88/TZCJDJw2kh5DyGev0EyB
qrLhVhPlBSmIDHJDztJApwyX7xVMZKB+AuFjqFogpInDozlMgl6TwvJBr1BgCjAcl5DLfCMbWGxu
1teGgQVymvWUACUxJCcPsYCZhC/IJOJCRoUwzwtnAbPcgM0BNURgL8FWlHXKaenDtDDjnvG0AB2d
OVF0JjDbLoNCUXlBRTnJg9soJwQrabkgNZijgVjY+fxZYKxSBXENIIfE/lJAuRHBoBIfKLD7YdYi
tTPrAAzwbBoMKorMYA6iaEygw6sfUtMTroGcd0w1pIiSL6cmUyXEWaKgCStTTl2+kR+crd8JOpGC
njQMUCDI04Tqqb6jWBSRG2rcZOQ+D2+rPKBlHhIOZoqcOEJiHXshGCldhsxDTo0AcCLkOuYo3tWK
HmEKD3AaO+Qvg2pWFwPmt236Cf3YV78wYo/2BTicqwGzmrDpfdFQk1nR1qbMn3/wlDRsBycfjtvD
4XfcP3cPuP/T3m+NTzX+5fO26epusdwOH2zdbTrOs1X9tn5fT0M+xsc7+XIne4xqu/f/FcH91Uyu
8SBiuXeStN1NAfewG+6u6nVf9+MtWsY4sxmS3vJpvWrfbbp166nD7jbFspn+2tUXm/EuzV3bcp5c
Mmypi+sWFn9P+JAOS4WfNav6c901U8m2BiGW7Ij/TjbvTk4ZSfr+ra/2KjY7O+mvMGujay+89+nK
iFLJ8Cl2l/4tu4MKqeTnaLxtx2cfzFtTkBr/wriYpy318wu62EYxg1yIDo/gQs5XzF5iJpMvejjM
lerinBEC9Yzq0R6WiyVvPvtmYc9dpWJ/2fdNFuEhFoyAm8XV1lOyhU1IRdP83vZ7arbwHKnsF0yg
9LwHu4djhJcXdbdd1euLqTrc4ZD8lvu+Xixv+ub62rPpJMrSIywX+FqX7WXtb98tJEx86y2xgFkD
nmW7baFcdt+3/Pfhg+ebmKZujpSPIX1z081Fm/2sWPSGseG+D0ksAlEq+dfmbVfPsicH95WL/lT7
cct1FsgFfz55Xr//0C9bP6wj36C1jyH/56brG89T0RBghsgcQ/iL5rZdeGHMdRscQ/jfm+5qvE0T
IRFtYMti0YZi+OS0pj23nVmiRQQf5wfOmLE2W/u2NCwV/9uy9TVu6+5isVcrMhJ/V+OqOGLRXXM5
r5ACDJe/yt+b9brfrj7Vs22Ca3+S3vcfy81Fc3Le78U2sxmX3/2fGwitDxoi8BLTyie9f/sD+4Zo
xFOXkYp/hfabvm+8lIIhjaYgL5d96+8qHeRGKvev63o53p3xKa5MLRX7uuneE9k8yYTiIwTM1y07
m5l5M2/sGPb3pibuMFvNX5qupViqkTdwvJ8cvHlbFBTLb/vFZg2Jqadz2xQulr3dwIZ/6Usemsju
l3yo0rRDLOzXn8Y28EP/zC+umW8sVk3d/fAfAAAA//8=</cx:binary>
              </cx:geoCache>
            </cx:geography>
          </cx:layoutPr>
        </cx:series>
        <cx:series layoutId="regionMap" hidden="1" uniqueId="{8694DFE4-30E9-4F6A-8F39-226C3D3497AD}" formatIdx="1">
          <cx:tx>
            <cx:txData>
              <cx:f>'raw data'!$AG$2</cx:f>
              <cx:v>AR + LLWR</cx:v>
            </cx:txData>
          </cx:tx>
          <cx:dataLabels>
            <cx:visibility seriesName="0" categoryName="0" value="1"/>
          </cx:dataLabels>
          <cx:dataId val="1"/>
          <cx:layoutPr>
            <cx:geography cultureLanguage="en-US" cultureRegion="US" attribution="Powered by Bing">
              <cx:geoCache provider="{E9337A44-BEBE-4D9F-B70C-5C5E7DAFC167}">
                <cx:binary>BMFRCoAgDADQq4gHcBV9SXUXWTMFdeEG7fi9d6BFbJSms96GRLTTF9U3AggW6klCrzhZOGtA7sA5
VyS4Z/rqeGBb1h2wpKlk3sH1AwAA//8=</cx:binary>
              </cx:geoCache>
            </cx:geography>
          </cx:layoutPr>
        </cx:series>
      </cx:plotAreaRegion>
    </cx:plotArea>
    <cx:legend pos="r" align="min" overlay="0"/>
  </cx:chart>
  <cx:clrMapOvr bg1="lt1" tx1="dk1" bg2="lt2" tx2="dk2" accent1="accent1" accent2="accent2" accent3="accent3" accent4="accent4" accent5="accent5" accent6="accent6" hlink="hlink" folHlink="folHlink"/>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494">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85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bg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494">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85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bg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omments/modernComment_10A6_6156DE46.xml><?xml version="1.0" encoding="utf-8"?>
<p188:cmLst xmlns:a="http://schemas.openxmlformats.org/drawingml/2006/main" xmlns:r="http://schemas.openxmlformats.org/officeDocument/2006/relationships" xmlns:p188="http://schemas.microsoft.com/office/powerpoint/2018/8/main">
  <p188:cm id="{1E40F1FD-8AD5-4E53-9C71-BA3C090D1459}" authorId="{06743206-93D6-3C65-4F0F-06216B0FF777}" created="2024-05-24T17:25:47.750">
    <pc:sldMkLst xmlns:pc="http://schemas.microsoft.com/office/powerpoint/2013/main/command">
      <pc:docMk/>
      <pc:sldMk cId="1633082950" sldId="4262"/>
    </pc:sldMkLst>
    <p188:replyLst>
      <p188:reply id="{EDFE80BC-E2DC-4411-9C40-9F273C23EE5F}" authorId="{06743206-93D6-3C65-4F0F-06216B0FF777}" created="2024-06-07T17:25:08.803">
        <p188:txBody>
          <a:bodyPr/>
          <a:lstStyle/>
          <a:p>
            <a:r>
              <a:rPr lang="en-US"/>
              <a:t>MN reactors - check the photos</a:t>
            </a:r>
          </a:p>
        </p188:txBody>
      </p188:reply>
    </p188:replyLst>
    <p188:txBody>
      <a:bodyPr/>
      <a:lstStyle/>
      <a:p>
        <a:r>
          <a:rPr lang="en-US"/>
          <a:t>Longer operation plant picture of on-site storage
</a:t>
        </a:r>
      </a:p>
    </p188:txBody>
  </p188:cm>
</p188:cmLst>
</file>

<file path=ppt/comments/modernComment_7FFFF0B8_E441A3C7.xml><?xml version="1.0" encoding="utf-8"?>
<p188:cmLst xmlns:a="http://schemas.openxmlformats.org/drawingml/2006/main" xmlns:r="http://schemas.openxmlformats.org/officeDocument/2006/relationships" xmlns:p188="http://schemas.microsoft.com/office/powerpoint/2018/8/main">
  <p188:cm id="{3A5D8FA9-1C55-4DBF-B343-1BCE62CF40BF}" authorId="{95582667-6102-27E7-ED8E-01A166EB4B6B}" created="2024-09-17T18:36:00.675">
    <ac:deMkLst xmlns:ac="http://schemas.microsoft.com/office/drawing/2013/main/command">
      <pc:docMk xmlns:pc="http://schemas.microsoft.com/office/powerpoint/2013/main/command"/>
      <pc:sldMk xmlns:pc="http://schemas.microsoft.com/office/powerpoint/2013/main/command" cId="3829507015" sldId="2147479736"/>
      <ac:picMk id="10" creationId="{3F1A753D-002E-FB69-DB69-69F77FBCF5DE}"/>
    </ac:deMkLst>
    <p188:txBody>
      <a:bodyPr/>
      <a:lstStyle/>
      <a:p>
        <a:r>
          <a:rPr lang="en-US"/>
          <a:t>Update this Figure Quarterly</a:t>
        </a:r>
      </a:p>
    </p188:txBody>
  </p188:cm>
</p188:cmLst>
</file>

<file path=ppt/comments/modernComment_7FFFF0DD_B6CB9C20.xml><?xml version="1.0" encoding="utf-8"?>
<p188:cmLst xmlns:a="http://schemas.openxmlformats.org/drawingml/2006/main" xmlns:r="http://schemas.openxmlformats.org/officeDocument/2006/relationships" xmlns:p188="http://schemas.microsoft.com/office/powerpoint/2018/8/main">
  <p188:cm id="{5FC9BE2F-7410-4B0B-855A-47E312EE5216}" authorId="{DBC3AF1F-65FC-869E-21CA-16888B6AFFA7}" created="2024-07-02T19:43:04.667">
    <pc:sldMkLst xmlns:pc="http://schemas.microsoft.com/office/powerpoint/2013/main/command">
      <pc:docMk/>
      <pc:sldMk cId="811930445" sldId="259"/>
    </pc:sldMkLst>
    <p188:txBody>
      <a:bodyPr/>
      <a:lstStyle/>
      <a:p>
        <a:r>
          <a:rPr lang="en-US"/>
          <a:t>Work with Andy to get better images here</a:t>
        </a:r>
      </a:p>
    </p188:txBody>
  </p188:cm>
</p188:cmLst>
</file>

<file path=ppt/drawings/_rels/drawing1.xml.rels><?xml version="1.0" encoding="UTF-8" standalone="yes"?>
<Relationships xmlns="http://schemas.openxmlformats.org/package/2006/relationships"><Relationship Id="rId1" Type="http://schemas.openxmlformats.org/officeDocument/2006/relationships/image" Target="../media/image34.png"/></Relationships>
</file>

<file path=ppt/drawings/drawing1.xml><?xml version="1.0" encoding="utf-8"?>
<c:userShapes xmlns:c="http://schemas.openxmlformats.org/drawingml/2006/chart">
  <cdr:relSizeAnchor xmlns:cdr="http://schemas.openxmlformats.org/drawingml/2006/chartDrawing">
    <cdr:from>
      <cdr:x>0.71963</cdr:x>
      <cdr:y>0.12856</cdr:y>
    </cdr:from>
    <cdr:to>
      <cdr:x>0.97522</cdr:x>
      <cdr:y>0.30292</cdr:y>
    </cdr:to>
    <cdr:pic>
      <cdr:nvPicPr>
        <cdr:cNvPr id="3" name="chart">
          <a:extLst xmlns:a="http://schemas.openxmlformats.org/drawingml/2006/main">
            <a:ext uri="{FF2B5EF4-FFF2-40B4-BE49-F238E27FC236}">
              <a16:creationId xmlns:a16="http://schemas.microsoft.com/office/drawing/2014/main" id="{CCDCF51A-744C-CBD8-2A14-3DF19779D67B}"/>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6059715" y="716643"/>
          <a:ext cx="2152197" cy="971960"/>
        </a:xfrm>
        <a:prstGeom xmlns:a="http://schemas.openxmlformats.org/drawingml/2006/main" prst="rect">
          <a:avLst/>
        </a:prstGeom>
      </cdr:spPr>
    </cdr:pic>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70583" cy="482027"/>
          </a:xfrm>
          <a:prstGeom prst="rect">
            <a:avLst/>
          </a:prstGeom>
        </p:spPr>
        <p:txBody>
          <a:bodyPr vert="horz" lIns="94851" tIns="47425" rIns="94851" bIns="47425" rtlCol="0"/>
          <a:lstStyle>
            <a:lvl1pPr algn="l">
              <a:defRPr sz="1200"/>
            </a:lvl1pPr>
          </a:lstStyle>
          <a:p>
            <a:endParaRPr lang="en-US"/>
          </a:p>
        </p:txBody>
      </p:sp>
      <p:sp>
        <p:nvSpPr>
          <p:cNvPr id="3" name="Date Placeholder 2"/>
          <p:cNvSpPr>
            <a:spLocks noGrp="1"/>
          </p:cNvSpPr>
          <p:nvPr>
            <p:ph type="dt" sz="quarter" idx="1"/>
          </p:nvPr>
        </p:nvSpPr>
        <p:spPr>
          <a:xfrm>
            <a:off x="4142962" y="1"/>
            <a:ext cx="3170583" cy="482027"/>
          </a:xfrm>
          <a:prstGeom prst="rect">
            <a:avLst/>
          </a:prstGeom>
        </p:spPr>
        <p:txBody>
          <a:bodyPr vert="horz" lIns="94851" tIns="47425" rIns="94851" bIns="47425" rtlCol="0"/>
          <a:lstStyle>
            <a:lvl1pPr algn="r">
              <a:defRPr sz="1200"/>
            </a:lvl1pPr>
          </a:lstStyle>
          <a:p>
            <a:fld id="{664E3D5D-8D85-445E-8210-9619EEAC8EC0}" type="datetimeFigureOut">
              <a:rPr lang="en-US" smtClean="0"/>
              <a:t>11/26/24</a:t>
            </a:fld>
            <a:endParaRPr lang="en-US"/>
          </a:p>
        </p:txBody>
      </p:sp>
      <p:sp>
        <p:nvSpPr>
          <p:cNvPr id="4" name="Footer Placeholder 3"/>
          <p:cNvSpPr>
            <a:spLocks noGrp="1"/>
          </p:cNvSpPr>
          <p:nvPr>
            <p:ph type="ftr" sz="quarter" idx="2"/>
          </p:nvPr>
        </p:nvSpPr>
        <p:spPr>
          <a:xfrm>
            <a:off x="0" y="9119173"/>
            <a:ext cx="3170583" cy="482027"/>
          </a:xfrm>
          <a:prstGeom prst="rect">
            <a:avLst/>
          </a:prstGeom>
        </p:spPr>
        <p:txBody>
          <a:bodyPr vert="horz" lIns="94851" tIns="47425" rIns="94851" bIns="47425" rtlCol="0" anchor="b"/>
          <a:lstStyle>
            <a:lvl1pPr algn="l">
              <a:defRPr sz="1200"/>
            </a:lvl1pPr>
          </a:lstStyle>
          <a:p>
            <a:endParaRPr lang="en-US"/>
          </a:p>
        </p:txBody>
      </p:sp>
      <p:sp>
        <p:nvSpPr>
          <p:cNvPr id="5" name="Slide Number Placeholder 4"/>
          <p:cNvSpPr>
            <a:spLocks noGrp="1"/>
          </p:cNvSpPr>
          <p:nvPr>
            <p:ph type="sldNum" sz="quarter" idx="3"/>
          </p:nvPr>
        </p:nvSpPr>
        <p:spPr>
          <a:xfrm>
            <a:off x="4142962" y="9119173"/>
            <a:ext cx="3170583" cy="482027"/>
          </a:xfrm>
          <a:prstGeom prst="rect">
            <a:avLst/>
          </a:prstGeom>
        </p:spPr>
        <p:txBody>
          <a:bodyPr vert="horz" lIns="94851" tIns="47425" rIns="94851" bIns="47425" rtlCol="0" anchor="b"/>
          <a:lstStyle>
            <a:lvl1pPr algn="r">
              <a:defRPr sz="1200"/>
            </a:lvl1pPr>
          </a:lstStyle>
          <a:p>
            <a:fld id="{8B33670D-6907-4CF0-B365-AB92EC86E476}" type="slidenum">
              <a:rPr lang="en-US" smtClean="0"/>
              <a:t>‹#›</a:t>
            </a:fld>
            <a:endParaRPr lang="en-US"/>
          </a:p>
        </p:txBody>
      </p:sp>
    </p:spTree>
    <p:extLst>
      <p:ext uri="{BB962C8B-B14F-4D97-AF65-F5344CB8AC3E}">
        <p14:creationId xmlns:p14="http://schemas.microsoft.com/office/powerpoint/2010/main" val="21670314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53" tIns="48327" rIns="96653" bIns="48327" rtlCol="0"/>
          <a:lstStyle>
            <a:lvl1pPr algn="r">
              <a:defRPr sz="1200"/>
            </a:lvl1pPr>
          </a:lstStyle>
          <a:p>
            <a:fld id="{17C0DAB9-C854-2244-8DC6-159DFEAA5255}" type="datetimeFigureOut">
              <a:rPr lang="en-US" smtClean="0"/>
              <a:t>11/26/24</a:t>
            </a:fld>
            <a:endParaRPr lang="en-US"/>
          </a:p>
        </p:txBody>
      </p:sp>
      <p:sp>
        <p:nvSpPr>
          <p:cNvPr id="4" name="Slide Image Placeholder 3"/>
          <p:cNvSpPr>
            <a:spLocks noGrp="1" noRot="1" noChangeAspect="1"/>
          </p:cNvSpPr>
          <p:nvPr>
            <p:ph type="sldImg" idx="2"/>
          </p:nvPr>
        </p:nvSpPr>
        <p:spPr>
          <a:xfrm>
            <a:off x="457200" y="719138"/>
            <a:ext cx="6400800" cy="3600450"/>
          </a:xfrm>
          <a:prstGeom prst="rect">
            <a:avLst/>
          </a:prstGeom>
          <a:noFill/>
          <a:ln w="12700">
            <a:solidFill>
              <a:prstClr val="black"/>
            </a:solidFill>
          </a:ln>
        </p:spPr>
        <p:txBody>
          <a:bodyPr vert="horz" lIns="96653" tIns="48327" rIns="96653" bIns="48327"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53" tIns="48327" rIns="96653" bIns="4832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53" tIns="48327" rIns="96653" bIns="48327"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53" tIns="48327" rIns="96653" bIns="48327" rtlCol="0" anchor="b"/>
          <a:lstStyle>
            <a:lvl1pPr algn="r">
              <a:defRPr sz="1200"/>
            </a:lvl1pPr>
          </a:lstStyle>
          <a:p>
            <a:fld id="{DFCFC15B-9A14-B045-AA81-C764A18F8360}" type="slidenum">
              <a:rPr lang="en-US" smtClean="0"/>
              <a:t>‹#›</a:t>
            </a:fld>
            <a:endParaRPr lang="en-US"/>
          </a:p>
        </p:txBody>
      </p:sp>
    </p:spTree>
    <p:extLst>
      <p:ext uri="{BB962C8B-B14F-4D97-AF65-F5344CB8AC3E}">
        <p14:creationId xmlns:p14="http://schemas.microsoft.com/office/powerpoint/2010/main" val="334040986"/>
      </p:ext>
    </p:extLst>
  </p:cSld>
  <p:clrMap bg1="lt1" tx1="dk1" bg2="lt2" tx2="dk2" accent1="accent1" accent2="accent2" accent3="accent3" accent4="accent4" accent5="accent5" accent6="accent6" hlink="hlink" folHlink="folHlink"/>
  <p:notesStyle>
    <a:lvl1pPr marL="0" algn="l" defTabSz="457200" rtl="0" eaLnBrk="1" latinLnBrk="0" hangingPunct="1">
      <a:defRPr sz="800" kern="1200">
        <a:solidFill>
          <a:schemeClr val="tx1"/>
        </a:solidFill>
        <a:latin typeface="+mn-lt"/>
        <a:ea typeface="+mn-ea"/>
        <a:cs typeface="+mn-cs"/>
      </a:defRPr>
    </a:lvl1pPr>
    <a:lvl2pPr marL="457200" algn="l" defTabSz="457200" rtl="0" eaLnBrk="1" latinLnBrk="0" hangingPunct="1">
      <a:defRPr sz="800" kern="1200">
        <a:solidFill>
          <a:schemeClr val="tx1"/>
        </a:solidFill>
        <a:latin typeface="+mn-lt"/>
        <a:ea typeface="+mn-ea"/>
        <a:cs typeface="+mn-cs"/>
      </a:defRPr>
    </a:lvl2pPr>
    <a:lvl3pPr marL="914400" algn="l" defTabSz="457200" rtl="0" eaLnBrk="1" latinLnBrk="0" hangingPunct="1">
      <a:defRPr sz="800" kern="1200">
        <a:solidFill>
          <a:schemeClr val="tx1"/>
        </a:solidFill>
        <a:latin typeface="+mn-lt"/>
        <a:ea typeface="+mn-ea"/>
        <a:cs typeface="+mn-cs"/>
      </a:defRPr>
    </a:lvl3pPr>
    <a:lvl4pPr marL="1371600" algn="l" defTabSz="457200" rtl="0" eaLnBrk="1" latinLnBrk="0" hangingPunct="1">
      <a:defRPr sz="800" kern="1200">
        <a:solidFill>
          <a:schemeClr val="tx1"/>
        </a:solidFill>
        <a:latin typeface="+mn-lt"/>
        <a:ea typeface="+mn-ea"/>
        <a:cs typeface="+mn-cs"/>
      </a:defRPr>
    </a:lvl4pPr>
    <a:lvl5pPr marL="1828800" algn="l" defTabSz="457200" rtl="0" eaLnBrk="1" latinLnBrk="0" hangingPunct="1">
      <a:defRPr sz="8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CFC15B-9A14-B045-AA81-C764A18F8360}" type="slidenum">
              <a:rPr lang="en-US" smtClean="0"/>
              <a:t>1</a:t>
            </a:fld>
            <a:endParaRPr lang="en-US"/>
          </a:p>
        </p:txBody>
      </p:sp>
    </p:spTree>
    <p:extLst>
      <p:ext uri="{BB962C8B-B14F-4D97-AF65-F5344CB8AC3E}">
        <p14:creationId xmlns:p14="http://schemas.microsoft.com/office/powerpoint/2010/main" val="30243639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Coal to Nuclear is another option to support our decarbonization goals.  In fall 2022, doe published a comprehensive study to understand how many coal sites may be suitable for a transition to either advanced reactor.  Based on that study 80</a:t>
            </a:r>
            <a:r>
              <a:rPr lang="en-US" dirty="0"/>
              <a:t>% </a:t>
            </a:r>
            <a:r>
              <a:rPr lang="en-US" sz="1200" kern="1200" dirty="0">
                <a:solidFill>
                  <a:schemeClr val="tx1"/>
                </a:solidFill>
                <a:effectLst/>
                <a:latin typeface="+mn-lt"/>
                <a:ea typeface="+mn-ea"/>
                <a:cs typeface="+mn-cs"/>
              </a:rPr>
              <a:t>of the evaluated coal sites were found suitable for an advanced reactor.  In addition the study found overnight capital savings from repurposing viable coal infrastructure range from 15% to 35% making this an advantageous choice for existing coal communities.</a:t>
            </a:r>
          </a:p>
          <a:p>
            <a:endParaRPr lang="en-US" sz="1200" kern="1200" dirty="0">
              <a:solidFill>
                <a:schemeClr val="tx1"/>
              </a:solidFill>
              <a:effectLst/>
              <a:latin typeface="+mn-lt"/>
              <a:ea typeface="+mn-ea"/>
              <a:cs typeface="+mn-cs"/>
            </a:endParaRPr>
          </a:p>
          <a:p>
            <a:r>
              <a:rPr lang="en-US" sz="3600" dirty="0"/>
              <a:t>City of Colorado Springs - Martin Drake; Ray D Nixon</a:t>
            </a:r>
            <a:br>
              <a:rPr lang="en-US" sz="3600" dirty="0"/>
            </a:br>
            <a:r>
              <a:rPr lang="en-US" sz="3600" dirty="0"/>
              <a:t>Platte River Power Authority  - Rawhide</a:t>
            </a:r>
            <a:br>
              <a:rPr lang="en-US" sz="3600" dirty="0"/>
            </a:br>
            <a:r>
              <a:rPr lang="en-US" sz="3600" dirty="0"/>
              <a:t>Public Service Co of Colorado - Comanche (CO)</a:t>
            </a:r>
            <a:br>
              <a:rPr lang="en-US" sz="3600" dirty="0"/>
            </a:br>
            <a:r>
              <a:rPr lang="en-US" sz="3600" dirty="0"/>
              <a:t>Public Service Co of Colorado - Hayden</a:t>
            </a:r>
            <a:br>
              <a:rPr lang="en-US" sz="3600" dirty="0"/>
            </a:br>
            <a:r>
              <a:rPr lang="en-US" sz="3600" dirty="0"/>
              <a:t>Public Service Co of Colorado - Pawnee</a:t>
            </a:r>
            <a:br>
              <a:rPr lang="en-US" sz="3600" dirty="0"/>
            </a:br>
            <a:r>
              <a:rPr lang="en-US" sz="3600" dirty="0"/>
              <a:t>Tri-State G &amp; T Assn, Inc - Craig (CO)</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a:defRPr/>
            </a:pPr>
            <a:fld id="{0B0491F4-AB8A-4F3C-B4A4-D52BECA34E13}" type="slidenum">
              <a:rPr lang="en-US" smtClean="0"/>
              <a:pPr>
                <a:defRPr/>
              </a:pPr>
              <a:t>10</a:t>
            </a:fld>
            <a:endParaRPr lang="en-US"/>
          </a:p>
        </p:txBody>
      </p:sp>
    </p:spTree>
    <p:extLst>
      <p:ext uri="{BB962C8B-B14F-4D97-AF65-F5344CB8AC3E}">
        <p14:creationId xmlns:p14="http://schemas.microsoft.com/office/powerpoint/2010/main" val="23700221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Discuss the lasting jobs that nuclear power plants bring which can continue to fuel a communities economy for 40 to 80 years and potentially create new jobs due to spending of those that are employed.</a:t>
            </a:r>
          </a:p>
        </p:txBody>
      </p:sp>
      <p:sp>
        <p:nvSpPr>
          <p:cNvPr id="4" name="Slide Number Placeholder 3"/>
          <p:cNvSpPr>
            <a:spLocks noGrp="1"/>
          </p:cNvSpPr>
          <p:nvPr>
            <p:ph type="sldNum" sz="quarter" idx="5"/>
          </p:nvPr>
        </p:nvSpPr>
        <p:spPr/>
        <p:txBody>
          <a:bodyPr/>
          <a:lstStyle/>
          <a:p>
            <a:fld id="{DFCFC15B-9A14-B045-AA81-C764A18F8360}" type="slidenum">
              <a:rPr lang="en-US" smtClean="0"/>
              <a:t>11</a:t>
            </a:fld>
            <a:endParaRPr lang="en-US"/>
          </a:p>
        </p:txBody>
      </p:sp>
    </p:spTree>
    <p:extLst>
      <p:ext uri="{BB962C8B-B14F-4D97-AF65-F5344CB8AC3E}">
        <p14:creationId xmlns:p14="http://schemas.microsoft.com/office/powerpoint/2010/main" val="30488854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Highlight how coal jobs compare to nuclear jobs</a:t>
            </a:r>
          </a:p>
        </p:txBody>
      </p:sp>
      <p:sp>
        <p:nvSpPr>
          <p:cNvPr id="4" name="Slide Number Placeholder 3"/>
          <p:cNvSpPr>
            <a:spLocks noGrp="1"/>
          </p:cNvSpPr>
          <p:nvPr>
            <p:ph type="sldNum" sz="quarter" idx="5"/>
          </p:nvPr>
        </p:nvSpPr>
        <p:spPr/>
        <p:txBody>
          <a:bodyPr/>
          <a:lstStyle/>
          <a:p>
            <a:fld id="{6BB02AD7-901F-468E-BE35-4FB2A9681AC8}" type="slidenum">
              <a:rPr lang="en-US" smtClean="0"/>
              <a:t>12</a:t>
            </a:fld>
            <a:endParaRPr lang="en-US"/>
          </a:p>
        </p:txBody>
      </p:sp>
    </p:spTree>
    <p:extLst>
      <p:ext uri="{BB962C8B-B14F-4D97-AF65-F5344CB8AC3E}">
        <p14:creationId xmlns:p14="http://schemas.microsoft.com/office/powerpoint/2010/main" val="13676953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Utilities are using dry storage to manage their spent fuel onsite. </a:t>
            </a:r>
          </a:p>
          <a:p>
            <a:r>
              <a:rPr lang="en-US"/>
              <a:t>Fuel that is removed from a reactor is first stored in pools of water for cooling.</a:t>
            </a:r>
          </a:p>
          <a:p>
            <a:r>
              <a:rPr lang="en-US"/>
              <a:t>After a few years in the pool, the fuel has cooled and its radioactivity decreased enough to allow it to be removed. </a:t>
            </a:r>
          </a:p>
          <a:p>
            <a:r>
              <a:rPr lang="en-US"/>
              <a:t>Moving spent fuel into dry casks frees up space in the pool to store spent fuel newly removed from the reactor.</a:t>
            </a:r>
          </a:p>
          <a:p>
            <a:r>
              <a:rPr lang="en-US"/>
              <a:t>Dry casks typically have a sealed metal cylinder to contain the spent fuel enclosed within a metal or concrete outer shell to provide radiation shielding. Each canister is designed to hold approximately 2-6 dozen spent fuel assemblies, depending on the type of assembly. Water and air are removed. The canister is filled with inert gas, and sealed (welded or bolted shut).</a:t>
            </a:r>
          </a:p>
          <a:p>
            <a:r>
              <a:rPr lang="en-US"/>
              <a:t>In some designs, casks are set vertically on a concrete pad or below grade within a concrete pad; in others, they are placed horizontally.</a:t>
            </a:r>
          </a:p>
          <a:p>
            <a:r>
              <a:rPr lang="en-US"/>
              <a:t>Dry cask storage is safe for people and the environment.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9D5344-A8E7-4B76-9BB4-B35E3D913B84}" type="slidenum">
              <a:rPr kumimoji="0" lang="en-US" alt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alt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65398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 in the pool ; 2 on concrete pad </a:t>
            </a:r>
          </a:p>
          <a:p>
            <a:endParaRPr lang="en-US"/>
          </a:p>
          <a:p>
            <a:r>
              <a:rPr lang="en-US" err="1"/>
              <a:t>Oklo</a:t>
            </a:r>
            <a:r>
              <a:rPr lang="en-US"/>
              <a:t>: https://www.powermag.com/oklo-readying-to-deploy-commercial-scale-nuclear-fuel-recycling-facility/</a:t>
            </a:r>
          </a:p>
          <a:p>
            <a:r>
              <a:rPr lang="en-US"/>
              <a:t>EBR-II (Experimental Breeder Reactor II): https://www.neimagazine.com/news/newsus-doe-seeks-to-make-haleu-from-ebr-ii-used-fuel-11121968</a:t>
            </a:r>
          </a:p>
          <a:p>
            <a:endParaRPr lang="en-US"/>
          </a:p>
          <a:p>
            <a:r>
              <a:rPr lang="en-US"/>
              <a:t>Kids clothes – 95%</a:t>
            </a:r>
          </a:p>
        </p:txBody>
      </p:sp>
      <p:sp>
        <p:nvSpPr>
          <p:cNvPr id="4" name="Slide Number Placeholder 3"/>
          <p:cNvSpPr>
            <a:spLocks noGrp="1"/>
          </p:cNvSpPr>
          <p:nvPr>
            <p:ph type="sldNum" sz="quarter" idx="5"/>
          </p:nvPr>
        </p:nvSpPr>
        <p:spPr/>
        <p:txBody>
          <a:bodyPr/>
          <a:lstStyle/>
          <a:p>
            <a:fld id="{53CF15D8-44D1-45AF-A2C8-D493555E5C6F}" type="slidenum">
              <a:rPr lang="en-US" smtClean="0"/>
              <a:t>14</a:t>
            </a:fld>
            <a:endParaRPr lang="en-US"/>
          </a:p>
        </p:txBody>
      </p:sp>
    </p:spTree>
    <p:extLst>
      <p:ext uri="{BB962C8B-B14F-4D97-AF65-F5344CB8AC3E}">
        <p14:creationId xmlns:p14="http://schemas.microsoft.com/office/powerpoint/2010/main" val="38961781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2f2dbbff935_0_28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6" name="Google Shape;186;g2f2dbbff935_0_2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2f2dbbff935_0_21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4" name="Google Shape;194;g2f2dbbff935_0_2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CFC15B-9A14-B045-AA81-C764A18F836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392474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indent="-342900">
              <a:buFont typeface="Calibri" panose="020F0502020204030204" pitchFamily="34" charset="0"/>
              <a:buChar char="-"/>
            </a:pPr>
            <a:r>
              <a:rPr lang="en-US" sz="1100" dirty="0">
                <a:latin typeface="Calibri"/>
                <a:ea typeface="Calibri"/>
                <a:cs typeface="Calibri"/>
              </a:rPr>
              <a:t>Gain was originally developed to provide access to the labs via the voucher program.  This is represented in the blue box on the top left.  GAIN is also working to gain access to legacy documents.  Currently we are working on approximately 200 items which have allowed developers to utilize research from the labs to credit modeling and simulation.  In the lower left corner is the advanced reactor cost report that gain put together in fall of 2023.  This report is between of </a:t>
            </a:r>
            <a:r>
              <a:rPr lang="en-US" sz="1100">
                <a:latin typeface="Calibri"/>
                <a:ea typeface="Calibri"/>
                <a:cs typeface="Calibri"/>
              </a:rPr>
              <a:t>a kind </a:t>
            </a:r>
            <a:r>
              <a:rPr lang="en-US" sz="1100" dirty="0">
                <a:latin typeface="Calibri"/>
                <a:ea typeface="Calibri"/>
                <a:cs typeface="Calibri"/>
              </a:rPr>
              <a:t>(not first of a kind or Nth of a kind).  This represents work that gain believes is valuable to the industry however there is no leader producing the study so we take on the project to help the industry as a whole.  On the right is State and local outreach including coal to nuclear.  </a:t>
            </a:r>
          </a:p>
          <a:p>
            <a:pPr marL="342900" indent="-342900">
              <a:buFont typeface="Calibri" panose="020F0502020204030204" pitchFamily="34" charset="0"/>
              <a:buChar char="-"/>
            </a:pPr>
            <a:endParaRPr lang="en-US" sz="1100" dirty="0">
              <a:latin typeface="Calibri"/>
              <a:ea typeface="Calibri"/>
              <a:cs typeface="Calibri"/>
            </a:endParaRPr>
          </a:p>
          <a:p>
            <a:pPr marL="342900" indent="-342900">
              <a:buFont typeface="Calibri" panose="020F0502020204030204" pitchFamily="34" charset="0"/>
              <a:buChar char="-"/>
            </a:pPr>
            <a:endParaRPr lang="en-US" sz="1100" dirty="0">
              <a:latin typeface="Calibri"/>
              <a:ea typeface="Calibri"/>
              <a:cs typeface="Calibri"/>
            </a:endParaRPr>
          </a:p>
          <a:p>
            <a:pPr marL="342900" indent="-342900">
              <a:buFont typeface="Calibri" panose="020F0502020204030204" pitchFamily="34" charset="0"/>
              <a:buChar char="-"/>
            </a:pPr>
            <a:r>
              <a:rPr lang="en-US" sz="1100" dirty="0">
                <a:latin typeface="Calibri"/>
                <a:ea typeface="Calibri"/>
                <a:cs typeface="Calibri"/>
              </a:rPr>
              <a:t>The Advanced Rx Cost</a:t>
            </a:r>
            <a:r>
              <a:rPr lang="en-US" sz="1100" dirty="0">
                <a:effectLst/>
                <a:latin typeface="Calibri"/>
                <a:ea typeface="Calibri"/>
                <a:cs typeface="Calibri"/>
              </a:rPr>
              <a:t> study evaluated 50 bottom up cost references. </a:t>
            </a:r>
            <a:r>
              <a:rPr lang="en-US" sz="1100" dirty="0" err="1">
                <a:effectLst/>
                <a:latin typeface="Calibri"/>
                <a:ea typeface="Calibri"/>
                <a:cs typeface="Calibri"/>
              </a:rPr>
              <a:t>Downselected</a:t>
            </a:r>
            <a:r>
              <a:rPr lang="en-US" sz="1100" dirty="0">
                <a:effectLst/>
                <a:latin typeface="Calibri"/>
                <a:ea typeface="Calibri"/>
                <a:cs typeface="Calibri"/>
              </a:rPr>
              <a:t> to 35 to form the cost ranges.</a:t>
            </a:r>
            <a:endParaRPr lang="en-US" dirty="0"/>
          </a:p>
          <a:p>
            <a:pPr marL="342900" marR="0" lvl="0" indent="-342900">
              <a:spcBef>
                <a:spcPts val="0"/>
              </a:spcBef>
              <a:spcAft>
                <a:spcPts val="0"/>
              </a:spcAft>
              <a:buFont typeface="Calibri" panose="020F0502020204030204" pitchFamily="34" charset="0"/>
              <a:buChar char="-"/>
            </a:pPr>
            <a:r>
              <a:rPr lang="en-US" sz="1100" dirty="0">
                <a:effectLst/>
                <a:latin typeface="Calibri"/>
                <a:ea typeface="Calibri"/>
                <a:cs typeface="Calibri"/>
              </a:rPr>
              <a:t>It developed cost ranges for a SMR with 300 MWe and a large reactor with 1,000 MWe</a:t>
            </a:r>
          </a:p>
          <a:p>
            <a:pPr marL="342900" marR="0" lvl="0" indent="-342900">
              <a:spcBef>
                <a:spcPts val="0"/>
              </a:spcBef>
              <a:spcAft>
                <a:spcPts val="0"/>
              </a:spcAft>
              <a:buFont typeface="Calibri" panose="020F0502020204030204" pitchFamily="34" charset="0"/>
              <a:buChar char="-"/>
            </a:pPr>
            <a:r>
              <a:rPr lang="en-US" sz="1100" dirty="0">
                <a:effectLst/>
                <a:latin typeface="Calibri"/>
                <a:ea typeface="Calibri"/>
                <a:cs typeface="Calibri"/>
              </a:rPr>
              <a:t>The values developed are not first of a kind costs, nor are the NOAK costs. They are an intermediate value that is considered the “between” of a kind (BOAK).</a:t>
            </a:r>
          </a:p>
          <a:p>
            <a:pPr marL="342900" marR="0" lvl="0" indent="-342900">
              <a:spcBef>
                <a:spcPts val="0"/>
              </a:spcBef>
              <a:spcAft>
                <a:spcPts val="0"/>
              </a:spcAft>
              <a:buFont typeface="Calibri" panose="020F0502020204030204" pitchFamily="34" charset="0"/>
              <a:buChar char="-"/>
            </a:pPr>
            <a:r>
              <a:rPr lang="en-US" sz="1100" dirty="0">
                <a:effectLst/>
                <a:latin typeface="Calibri"/>
                <a:ea typeface="Calibri"/>
                <a:cs typeface="Calibri"/>
              </a:rPr>
              <a:t>Ranges were mapped to NREL definitions of Conservative, Moderate, and Advanced.</a:t>
            </a:r>
          </a:p>
          <a:p>
            <a:pPr marL="342900" marR="0" lvl="0" indent="-342900">
              <a:spcBef>
                <a:spcPts val="0"/>
              </a:spcBef>
              <a:spcAft>
                <a:spcPts val="0"/>
              </a:spcAft>
              <a:buFont typeface="Calibri" panose="020F0502020204030204" pitchFamily="34" charset="0"/>
              <a:buChar char="-"/>
            </a:pPr>
            <a:r>
              <a:rPr lang="en-US" sz="1100" dirty="0">
                <a:effectLst/>
                <a:latin typeface="Calibri"/>
                <a:ea typeface="Calibri"/>
                <a:cs typeface="Calibri"/>
              </a:rPr>
              <a:t>The report also includes information on construction duration, capacity factor, fuel, fixed/variable O&amp;M. ramp rate, and learning rates.</a:t>
            </a:r>
          </a:p>
          <a:p>
            <a:pPr marL="342900" marR="0" lvl="0" indent="-342900">
              <a:spcBef>
                <a:spcPts val="0"/>
              </a:spcBef>
              <a:spcAft>
                <a:spcPts val="0"/>
              </a:spcAft>
              <a:buFont typeface="Calibri" panose="020F0502020204030204" pitchFamily="34" charset="0"/>
              <a:buChar char="-"/>
            </a:pPr>
            <a:r>
              <a:rPr lang="en-US" sz="1100" dirty="0">
                <a:effectLst/>
                <a:latin typeface="Calibri"/>
                <a:ea typeface="Calibri"/>
                <a:cs typeface="Calibri"/>
              </a:rPr>
              <a:t>Future cost curves were developed based on use of a learning rate.</a:t>
            </a:r>
          </a:p>
          <a:p>
            <a:pPr marL="742950" marR="0" lvl="1" indent="-285750">
              <a:spcBef>
                <a:spcPts val="0"/>
              </a:spcBef>
              <a:spcAft>
                <a:spcPts val="0"/>
              </a:spcAft>
              <a:buFont typeface="Courier New" panose="02070309020205020404" pitchFamily="49" charset="0"/>
              <a:buChar char="o"/>
            </a:pPr>
            <a:r>
              <a:rPr lang="en-US" sz="1100" dirty="0">
                <a:effectLst/>
                <a:latin typeface="Calibri"/>
                <a:ea typeface="Calibri"/>
                <a:cs typeface="Calibri"/>
              </a:rPr>
              <a:t>Learning rate for large reactors was based on prior experience/observation with processing – Used 8%</a:t>
            </a:r>
          </a:p>
          <a:p>
            <a:pPr marL="742950" marR="0" lvl="1" indent="-285750">
              <a:spcBef>
                <a:spcPts val="0"/>
              </a:spcBef>
              <a:spcAft>
                <a:spcPts val="0"/>
              </a:spcAft>
              <a:buFont typeface="Courier New" panose="02070309020205020404" pitchFamily="49" charset="0"/>
              <a:buChar char="o"/>
            </a:pPr>
            <a:r>
              <a:rPr lang="en-US" sz="1100" dirty="0">
                <a:effectLst/>
                <a:latin typeface="Calibri"/>
                <a:ea typeface="Calibri"/>
                <a:cs typeface="Calibri"/>
              </a:rPr>
              <a:t>Learning rate for SMRs was based on a bottom-up learning rate development from literature – Used 9.5%</a:t>
            </a:r>
          </a:p>
          <a:p>
            <a:pPr marL="342900" marR="0" lvl="0" indent="-342900">
              <a:spcBef>
                <a:spcPts val="0"/>
              </a:spcBef>
              <a:spcAft>
                <a:spcPts val="0"/>
              </a:spcAft>
              <a:buFont typeface="Calibri" panose="020F0502020204030204" pitchFamily="34" charset="0"/>
              <a:buChar char="-"/>
            </a:pPr>
            <a:r>
              <a:rPr lang="en-US" sz="1100" dirty="0">
                <a:effectLst/>
                <a:latin typeface="Calibri"/>
                <a:ea typeface="Calibri"/>
                <a:cs typeface="Calibri"/>
              </a:rPr>
              <a:t>Future costs also based on deployment projections. For conservative this was taken to be 12 GW by 2050, moderate is 34 GW by 2050, and advanced is 200 GW by 2050.</a:t>
            </a:r>
          </a:p>
          <a:p>
            <a:pPr marL="342900" marR="0" lvl="0" indent="-342900">
              <a:spcBef>
                <a:spcPts val="0"/>
              </a:spcBef>
              <a:spcAft>
                <a:spcPts val="0"/>
              </a:spcAft>
              <a:buFont typeface="Calibri" panose="020F0502020204030204" pitchFamily="34" charset="0"/>
              <a:buChar char="-"/>
            </a:pPr>
            <a:r>
              <a:rPr lang="en-US" sz="1100" dirty="0">
                <a:effectLst/>
                <a:latin typeface="Calibri"/>
                <a:ea typeface="Calibri"/>
                <a:cs typeface="Calibri"/>
              </a:rPr>
              <a:t>Other considerations include potential reduced costs for Coal-to-Nuclear conversions, LCOE calculations, how subsidies affect costs, and non-electric applications.</a:t>
            </a:r>
          </a:p>
          <a:p>
            <a:pPr marL="342900" marR="0" lvl="0" indent="-342900">
              <a:spcBef>
                <a:spcPts val="0"/>
              </a:spcBef>
              <a:spcAft>
                <a:spcPts val="0"/>
              </a:spcAft>
              <a:buFont typeface="Calibri" panose="020F0502020204030204" pitchFamily="34" charset="0"/>
              <a:buChar char="-"/>
            </a:pPr>
            <a:r>
              <a:rPr lang="en-US" sz="1100" dirty="0">
                <a:effectLst/>
                <a:latin typeface="Calibri"/>
                <a:ea typeface="Calibri"/>
                <a:cs typeface="Calibri"/>
              </a:rPr>
              <a:t>It should be noted that this is the beginning of a larger effort. This is a statistical look at advanced reactor costs. With the framework now setup, more efforts need to be undertaken for bottom-up cost generation and incorporation of  world costs once nuclear projects get underway.</a:t>
            </a:r>
          </a:p>
          <a:p>
            <a:pPr marL="0" marR="0">
              <a:spcBef>
                <a:spcPts val="0"/>
              </a:spcBef>
              <a:spcAft>
                <a:spcPts val="0"/>
              </a:spcAft>
            </a:pPr>
            <a:r>
              <a:rPr lang="en-US" sz="1100" dirty="0">
                <a:effectLst/>
                <a:latin typeface="Calibri"/>
                <a:ea typeface="Calibri"/>
                <a:cs typeface="Calibri"/>
              </a:rPr>
              <a:t> </a:t>
            </a:r>
          </a:p>
          <a:p>
            <a:pPr marL="0" marR="0">
              <a:spcBef>
                <a:spcPts val="0"/>
              </a:spcBef>
              <a:spcAft>
                <a:spcPts val="0"/>
              </a:spcAft>
            </a:pPr>
            <a:r>
              <a:rPr lang="en-US" sz="1100" dirty="0">
                <a:effectLst/>
                <a:latin typeface="Calibri"/>
                <a:ea typeface="Calibri"/>
                <a:cs typeface="Calibri"/>
              </a:rPr>
              <a:t>Takeaways</a:t>
            </a:r>
          </a:p>
          <a:p>
            <a:pPr marL="342900" indent="-342900">
              <a:buFont typeface="Calibri" panose="020F0502020204030204" pitchFamily="34" charset="0"/>
              <a:buChar char="-"/>
            </a:pPr>
            <a:r>
              <a:rPr lang="en-US" sz="1100" dirty="0">
                <a:effectLst/>
                <a:latin typeface="Calibri"/>
                <a:ea typeface="Calibri"/>
                <a:cs typeface="Calibri"/>
              </a:rPr>
              <a:t>Initial 2030 </a:t>
            </a:r>
            <a:r>
              <a:rPr lang="en-US" sz="1100" dirty="0">
                <a:latin typeface="Calibri"/>
                <a:ea typeface="Calibri"/>
                <a:cs typeface="Calibri"/>
              </a:rPr>
              <a:t>Owner Capital Cost (OCC)</a:t>
            </a:r>
            <a:r>
              <a:rPr lang="en-US" sz="1100" dirty="0">
                <a:effectLst/>
                <a:latin typeface="Calibri"/>
                <a:ea typeface="Calibri"/>
                <a:cs typeface="Calibri"/>
              </a:rPr>
              <a:t> values show that there is a difference between SMR and large reactor costs. With SMRs being more expensive on a $/MW basis. This is for overnight costs due to economies of scale and higher uncertainties. Once financing and construction duration are accounted for, along with higher learning, these costs start to converge.</a:t>
            </a:r>
          </a:p>
          <a:p>
            <a:pPr marL="342900" marR="0" lvl="0" indent="-342900">
              <a:spcBef>
                <a:spcPts val="0"/>
              </a:spcBef>
              <a:spcAft>
                <a:spcPts val="0"/>
              </a:spcAft>
              <a:buFont typeface="Calibri" panose="020F0502020204030204" pitchFamily="34" charset="0"/>
              <a:buChar char="-"/>
            </a:pPr>
            <a:r>
              <a:rPr lang="en-US" sz="1100" dirty="0">
                <a:effectLst/>
                <a:latin typeface="Calibri"/>
                <a:ea typeface="Calibri"/>
                <a:cs typeface="Calibri"/>
              </a:rPr>
              <a:t>The first OCC values do not include the effect of learning based on a standardized design deployment. Due to the smaller size of SMRs, learning can accumulate more quickly for the same </a:t>
            </a:r>
            <a:r>
              <a:rPr lang="en-US" sz="1100" dirty="0" err="1">
                <a:effectLst/>
                <a:latin typeface="Calibri"/>
                <a:ea typeface="Calibri"/>
                <a:cs typeface="Calibri"/>
              </a:rPr>
              <a:t>GWe</a:t>
            </a:r>
            <a:r>
              <a:rPr lang="en-US" sz="1100" dirty="0">
                <a:effectLst/>
                <a:latin typeface="Calibri"/>
                <a:ea typeface="Calibri"/>
                <a:cs typeface="Calibri"/>
              </a:rPr>
              <a:t> of nuclear deployment. This means that costs decline more rapidly as deployment picks up.</a:t>
            </a:r>
          </a:p>
          <a:p>
            <a:pPr marL="342900" marR="0" lvl="0" indent="-342900">
              <a:spcBef>
                <a:spcPts val="0"/>
              </a:spcBef>
              <a:spcAft>
                <a:spcPts val="0"/>
              </a:spcAft>
              <a:buFont typeface="Calibri" panose="020F0502020204030204" pitchFamily="34" charset="0"/>
              <a:buChar char="-"/>
            </a:pPr>
            <a:r>
              <a:rPr lang="en-US" sz="1100" dirty="0">
                <a:effectLst/>
                <a:latin typeface="Calibri"/>
                <a:ea typeface="Calibri"/>
                <a:cs typeface="Calibri"/>
              </a:rPr>
              <a:t>The report, and its underlying data and methodology, are sufficiently transparent as to allow users to adjust and project different cost scenarios based on </a:t>
            </a:r>
            <a:r>
              <a:rPr lang="en-US" sz="1100" dirty="0" err="1">
                <a:effectLst/>
                <a:latin typeface="Calibri"/>
                <a:ea typeface="Calibri"/>
                <a:cs typeface="Calibri"/>
              </a:rPr>
              <a:t>differring</a:t>
            </a:r>
            <a:r>
              <a:rPr lang="en-US" sz="1100" dirty="0">
                <a:effectLst/>
                <a:latin typeface="Calibri"/>
                <a:ea typeface="Calibri"/>
                <a:cs typeface="Calibri"/>
              </a:rPr>
              <a:t> assumptions. OCC values and their evolution are provided below .</a:t>
            </a:r>
          </a:p>
          <a:p>
            <a:pPr defTabSz="948507">
              <a:defRPr/>
            </a:pPr>
            <a:endParaRPr lang="en-US" dirty="0">
              <a:solidFill>
                <a:srgbClr val="000000"/>
              </a:solidFill>
              <a:latin typeface="Aria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CFC15B-9A14-B045-AA81-C764A18F836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46104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0" dirty="0"/>
              <a:t>These charts illustrate challenges to meeting net zero emissions by 2050.  </a:t>
            </a:r>
          </a:p>
          <a:p>
            <a:pPr marL="0" indent="0">
              <a:buNone/>
            </a:pPr>
            <a:endParaRPr lang="en-US" b="0" dirty="0"/>
          </a:p>
          <a:p>
            <a:pPr marL="0" indent="0">
              <a:buNone/>
            </a:pPr>
            <a:r>
              <a:rPr lang="en-US" b="0" dirty="0"/>
              <a:t>Here’s the way we normally look at energy: how do we generate it (supply by fuel source) and how do we use it (Demand). Now the complicating factor is the emissions from those activities shown here</a:t>
            </a:r>
          </a:p>
          <a:p>
            <a:pPr marL="0" indent="0">
              <a:buNone/>
            </a:pPr>
            <a:r>
              <a:rPr lang="en-US" b="0" dirty="0"/>
              <a:t>The main difference between the middle pie chart and the one on the far right – electric power consumption 37% of total but only contributes to 25% of emissions. That directly speaks to the p</a:t>
            </a:r>
            <a:r>
              <a:rPr lang="en-US" dirty="0"/>
              <a:t>rogress has been made with renewables, and low hanging fruit is still available given flat demand. </a:t>
            </a:r>
          </a:p>
          <a:p>
            <a:pPr marL="0" indent="0">
              <a:buNone/>
            </a:pPr>
            <a:endParaRPr lang="en-US" b="1" dirty="0"/>
          </a:p>
          <a:p>
            <a:pPr marL="0" indent="0">
              <a:buNone/>
            </a:pPr>
            <a:r>
              <a:rPr lang="en-US" b="1" dirty="0"/>
              <a:t>Transportation: 29%</a:t>
            </a:r>
          </a:p>
          <a:p>
            <a:pPr indent="-400039">
              <a:buSzPct val="100000"/>
            </a:pPr>
            <a:r>
              <a:rPr lang="en-US" dirty="0"/>
              <a:t>Technology exists or is in development, but adoption will require:</a:t>
            </a:r>
          </a:p>
          <a:p>
            <a:pPr lvl="1" indent="-378873">
              <a:buSzPct val="100000"/>
            </a:pPr>
            <a:r>
              <a:rPr lang="en-US" dirty="0"/>
              <a:t>electrification of public transport and personal vehicles and/or</a:t>
            </a:r>
          </a:p>
          <a:p>
            <a:pPr lvl="1" indent="-378873">
              <a:buSzPct val="100000"/>
            </a:pPr>
            <a:r>
              <a:rPr lang="en-US" dirty="0"/>
              <a:t>heat intensive production of carbon neutral fuels and fuel cells</a:t>
            </a:r>
          </a:p>
          <a:p>
            <a:pPr marL="0" indent="0">
              <a:spcBef>
                <a:spcPts val="1600"/>
              </a:spcBef>
              <a:buNone/>
            </a:pPr>
            <a:r>
              <a:rPr lang="en-US" b="1" dirty="0"/>
              <a:t>Industry: 23%</a:t>
            </a:r>
            <a:endParaRPr lang="en-US" dirty="0"/>
          </a:p>
          <a:p>
            <a:pPr indent="-400039">
              <a:buSzPct val="100000"/>
            </a:pPr>
            <a:r>
              <a:rPr lang="en-US" dirty="0"/>
              <a:t>Some processes can be electrified or only require low temperature heat </a:t>
            </a:r>
          </a:p>
          <a:p>
            <a:pPr indent="-400039">
              <a:buSzPct val="100000"/>
            </a:pPr>
            <a:r>
              <a:rPr lang="en-US" dirty="0"/>
              <a:t>Others will require high quality industrial steam or high temperature heat – we need to figure out how to supply this in a fashion that works for both sides (generation and industrial customer)</a:t>
            </a:r>
          </a:p>
          <a:p>
            <a:pPr marL="0" indent="0">
              <a:spcBef>
                <a:spcPts val="1600"/>
              </a:spcBef>
              <a:buNone/>
            </a:pPr>
            <a:r>
              <a:rPr lang="en-US" b="1" dirty="0"/>
              <a:t>Agriculture: 10%</a:t>
            </a:r>
          </a:p>
          <a:p>
            <a:pPr indent="-400039">
              <a:buSzPct val="100000"/>
            </a:pPr>
            <a:r>
              <a:rPr lang="en-US" dirty="0"/>
              <a:t>Will require carbon free 400-500 °C to produce clean ammonia</a:t>
            </a:r>
          </a:p>
          <a:p>
            <a:pPr marL="0" indent="0">
              <a:spcBef>
                <a:spcPts val="1600"/>
              </a:spcBef>
              <a:buNone/>
            </a:pPr>
            <a:r>
              <a:rPr lang="en-US" b="1" dirty="0"/>
              <a:t>Commercial &amp; Residential: 13%</a:t>
            </a:r>
          </a:p>
          <a:p>
            <a:pPr indent="-400039">
              <a:buSzPct val="100000"/>
            </a:pPr>
            <a:r>
              <a:rPr lang="en-US" dirty="0"/>
              <a:t>Will require electrification of heating systems or district heating with carbon free heat source</a:t>
            </a:r>
          </a:p>
          <a:p>
            <a:endParaRPr lang="en-US" dirty="0"/>
          </a:p>
        </p:txBody>
      </p:sp>
      <p:sp>
        <p:nvSpPr>
          <p:cNvPr id="4" name="Slide Number Placeholder 3"/>
          <p:cNvSpPr>
            <a:spLocks noGrp="1"/>
          </p:cNvSpPr>
          <p:nvPr>
            <p:ph type="sldNum" sz="quarter" idx="5"/>
          </p:nvPr>
        </p:nvSpPr>
        <p:spPr/>
        <p:txBody>
          <a:bodyPr/>
          <a:lstStyle/>
          <a:p>
            <a:fld id="{DFCFC15B-9A14-B045-AA81-C764A18F8360}" type="slidenum">
              <a:rPr lang="en-US" smtClean="0"/>
              <a:t>3</a:t>
            </a:fld>
            <a:endParaRPr lang="en-US" dirty="0"/>
          </a:p>
        </p:txBody>
      </p:sp>
    </p:spTree>
    <p:extLst>
      <p:ext uri="{BB962C8B-B14F-4D97-AF65-F5344CB8AC3E}">
        <p14:creationId xmlns:p14="http://schemas.microsoft.com/office/powerpoint/2010/main" val="18681340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7160" indent="0">
              <a:lnSpc>
                <a:spcPct val="100000"/>
              </a:lnSpc>
              <a:spcAft>
                <a:spcPts val="600"/>
              </a:spcAft>
              <a:buFont typeface="Arial" panose="020B0604020202020204" pitchFamily="34" charset="0"/>
              <a:buNone/>
            </a:pPr>
            <a:r>
              <a:rPr lang="en-US" dirty="0"/>
              <a:t>On the left hand side, you have electricity generation by fuel type since 2000trends since 1985 and on the right, you have the resulting carbon emissions </a:t>
            </a:r>
          </a:p>
          <a:p>
            <a:pPr marL="365760" indent="-228600">
              <a:lnSpc>
                <a:spcPct val="100000"/>
              </a:lnSpc>
              <a:spcAft>
                <a:spcPts val="600"/>
              </a:spcAft>
              <a:buFont typeface="Arial" panose="020B0604020202020204" pitchFamily="34" charset="0"/>
              <a:buChar char="•"/>
            </a:pPr>
            <a:r>
              <a:rPr lang="en-US" dirty="0"/>
              <a:t>Decrease in Coal</a:t>
            </a:r>
          </a:p>
          <a:p>
            <a:pPr marL="365760" indent="-228600">
              <a:lnSpc>
                <a:spcPct val="100000"/>
              </a:lnSpc>
              <a:spcAft>
                <a:spcPts val="600"/>
              </a:spcAft>
              <a:buFont typeface="Arial" panose="020B0604020202020204" pitchFamily="34" charset="0"/>
              <a:buChar char="•"/>
            </a:pPr>
            <a:r>
              <a:rPr lang="en-US" dirty="0"/>
              <a:t>Offset by Increase in Gas</a:t>
            </a:r>
          </a:p>
          <a:p>
            <a:pPr marL="365760" indent="-228600">
              <a:lnSpc>
                <a:spcPct val="100000"/>
              </a:lnSpc>
              <a:spcAft>
                <a:spcPts val="600"/>
              </a:spcAft>
              <a:buFont typeface="Arial" panose="020B0604020202020204" pitchFamily="34" charset="0"/>
              <a:buChar char="•"/>
            </a:pPr>
            <a:r>
              <a:rPr lang="en-US" b="1" dirty="0"/>
              <a:t>Overall Less Emissions (blue line on right hand chart)</a:t>
            </a:r>
          </a:p>
          <a:p>
            <a:pPr marL="365760" indent="-228600">
              <a:lnSpc>
                <a:spcPct val="100000"/>
              </a:lnSpc>
              <a:spcAft>
                <a:spcPts val="600"/>
              </a:spcAft>
              <a:buFont typeface="Arial" panose="020B0604020202020204" pitchFamily="34" charset="0"/>
              <a:buChar char="•"/>
            </a:pPr>
            <a:endParaRPr lang="en-US" dirty="0"/>
          </a:p>
          <a:p>
            <a:pPr marL="365760" indent="-228600">
              <a:lnSpc>
                <a:spcPct val="100000"/>
              </a:lnSpc>
              <a:spcAft>
                <a:spcPts val="600"/>
              </a:spcAft>
              <a:buFont typeface="Arial" panose="020B0604020202020204" pitchFamily="34" charset="0"/>
              <a:buChar char="•"/>
            </a:pPr>
            <a:r>
              <a:rPr lang="en-US" dirty="0"/>
              <a:t>Increases in Wind</a:t>
            </a:r>
          </a:p>
          <a:p>
            <a:pPr marL="365760" indent="-228600">
              <a:lnSpc>
                <a:spcPct val="100000"/>
              </a:lnSpc>
              <a:spcAft>
                <a:spcPts val="600"/>
              </a:spcAft>
              <a:buFont typeface="Arial" panose="020B0604020202020204" pitchFamily="34" charset="0"/>
              <a:buChar char="•"/>
            </a:pPr>
            <a:r>
              <a:rPr lang="en-US" dirty="0"/>
              <a:t>Increases in Solar</a:t>
            </a:r>
          </a:p>
          <a:p>
            <a:pPr marL="365760" indent="-228600">
              <a:lnSpc>
                <a:spcPct val="100000"/>
              </a:lnSpc>
              <a:spcAft>
                <a:spcPts val="600"/>
              </a:spcAft>
              <a:buFont typeface="Arial" panose="020B0604020202020204" pitchFamily="34" charset="0"/>
              <a:buChar char="•"/>
            </a:pPr>
            <a:endParaRPr lang="en-US" dirty="0"/>
          </a:p>
          <a:p>
            <a:pPr marL="365760" indent="-228600">
              <a:lnSpc>
                <a:spcPct val="100000"/>
              </a:lnSpc>
              <a:spcAft>
                <a:spcPts val="600"/>
              </a:spcAft>
              <a:buFont typeface="Arial" panose="020B0604020202020204" pitchFamily="34" charset="0"/>
              <a:buChar char="•"/>
            </a:pPr>
            <a:r>
              <a:rPr lang="en-US" dirty="0"/>
              <a:t>Other Clean Generation Sources ~steady</a:t>
            </a:r>
          </a:p>
          <a:p>
            <a:pPr marL="365760" indent="-228600">
              <a:lnSpc>
                <a:spcPct val="100000"/>
              </a:lnSpc>
              <a:spcAft>
                <a:spcPts val="600"/>
              </a:spcAft>
              <a:buFont typeface="Arial" panose="020B0604020202020204" pitchFamily="34" charset="0"/>
              <a:buChar char="•"/>
            </a:pPr>
            <a:endParaRPr lang="en-US" dirty="0"/>
          </a:p>
          <a:p>
            <a:pPr marL="365760" marR="0" lvl="0" indent="-22860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dirty="0"/>
              <a:t>However renewables are not available 100% of the time – solar is only available when the sun is shining, Wind is only available when the wind is blowing, and hydro is based on the flow and tides.  To balance the renewables and provide base-load power where renewables are not available will require dispatchable carbon-free electricity.  Options for dispatchable base load include gas plants with carbon recapture utilization and storage, or nuclear.</a:t>
            </a:r>
          </a:p>
          <a:p>
            <a:pPr marL="365760" indent="-228600">
              <a:lnSpc>
                <a:spcPct val="100000"/>
              </a:lnSpc>
              <a:spcAft>
                <a:spcPts val="600"/>
              </a:spcAft>
              <a:buFont typeface="Arial" panose="020B0604020202020204" pitchFamily="34" charset="0"/>
              <a:buChar char="•"/>
            </a:pPr>
            <a:endParaRPr lang="en-US" dirty="0"/>
          </a:p>
          <a:p>
            <a:pPr marL="365760" indent="-228600">
              <a:lnSpc>
                <a:spcPct val="100000"/>
              </a:lnSpc>
              <a:spcAft>
                <a:spcPts val="600"/>
              </a:spcAft>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DFCFC15B-9A14-B045-AA81-C764A18F8360}" type="slidenum">
              <a:rPr lang="en-US" smtClean="0"/>
              <a:t>4</a:t>
            </a:fld>
            <a:endParaRPr lang="en-US" dirty="0"/>
          </a:p>
        </p:txBody>
      </p:sp>
    </p:spTree>
    <p:extLst>
      <p:ext uri="{BB962C8B-B14F-4D97-AF65-F5344CB8AC3E}">
        <p14:creationId xmlns:p14="http://schemas.microsoft.com/office/powerpoint/2010/main" val="10592459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Required Nuclear Buildout So how do we get there?</a:t>
            </a:r>
          </a:p>
          <a:p>
            <a:r>
              <a:rPr lang="en-US" sz="1000" dirty="0"/>
              <a:t>To achieve ambitious U.S. decarbonization goals by 2050, some ask why these goals cannot be met with wind and solar alone.  As penetration of renewables grows, issues with power generation variability, interconnection congestion, and transmission constraints increasingly necessitate a firm, reliable, zero-carbon power generation source that nuclear is uniquely positioned to offer. That is why most energy growth studies conclude that approximately 200GW needs to be added by 2050 to achieve deep decarbonization goals.</a:t>
            </a:r>
          </a:p>
          <a:p>
            <a:r>
              <a:rPr lang="en-US" sz="1000" dirty="0"/>
              <a:t>What does that scale-up look like?</a:t>
            </a:r>
          </a:p>
          <a:p>
            <a:r>
              <a:rPr lang="en-US" sz="1000" dirty="0"/>
              <a:t>If 2 GW per year of industrial capacity can be added starting in 2029, the required annual capacity addition caps at 13 GW per year from 2035 through 2050. This sounds hard – but we have done this before. Throughout the 1970s and 80s, the US averaged about 5 GW per year of new nuclear capacity with individual years approaching 10 GW. So this buildout is achievable.</a:t>
            </a:r>
          </a:p>
          <a:p>
            <a:r>
              <a:rPr lang="en-US" sz="1000" dirty="0"/>
              <a:t>And let’s take a moment to celebrate the completion of Vogtle Units 3 and 4 – the first domestic deployment of the Westinghouse AP-1000 design. The high upfront costs of this first-of-a-kind nuclear project are a down payment on catalyzing a robust U.S. nuclear sector.  Much broader than the success of one plant, investing in Vogtle has laid the foundation to jumpstart the advanced nuclear industry in the U.S. – establishing supply chains and training a new generation of workers. </a:t>
            </a:r>
          </a:p>
          <a:p>
            <a:r>
              <a:rPr lang="en-US" sz="1000" dirty="0"/>
              <a:t>The Vogtle project has had significant job creation benefits. With more than 9,000 construction jobs at peak and 800 permanent jobs available once the units begin operating, Vogtle is currently the largest jobs-producing construction project in the state of Georgia. </a:t>
            </a:r>
          </a:p>
          <a:p>
            <a:r>
              <a:rPr lang="en-US" sz="1000" dirty="0"/>
              <a:t>Beyond this project, it has helped train a new generation of workers in the U.S. with the skills to build future nuclear plants. These supply chain and workforce investments will enable not only increased domestic production of nuclear power, but will also support the export of U.S. nuclear technology.</a:t>
            </a:r>
          </a:p>
          <a:p>
            <a:endParaRPr lang="en-US" sz="1000" dirty="0"/>
          </a:p>
          <a:p>
            <a:r>
              <a:rPr lang="en-US" sz="1000" dirty="0"/>
              <a:t>DOE Liftoff report:</a:t>
            </a:r>
          </a:p>
          <a:p>
            <a:r>
              <a:rPr lang="en-US" sz="1000" dirty="0"/>
              <a:t>Advanced Nuclear As a carbon-free, firm power generating resource, nuclear can play a critical role in complementing the buildout of variable renewables and providing a significant portion of the additional clean, firm capacity required in all decarbonization scenarios. System modeling indicates achieving net-zero in the U.S. by 2050 requires adding on the order of 550–770 GW of additional clean, firm power. These same models indicate advanced nuclear is likely to be the economic option for at least 200 GW of this capacity addition assuming expected overnight capital cost reductions, comparing favorably with other clean, firm options (e.g., renewables paired with long duration energy storage, fossil with carbon capture, geothermal). Deploying ~200 GW of nuclear capacity in the U.S. could require ~$700B in capital formation by 2050, with $35-40B required by 2030. Challenges with transmission expansion, interconnection, land-use intensity, and other factors limiting renewables buildout are likely to make nuclear an even more attractive option. New deployment of advanced reactors at scale, however, will depend heavily on taking action toward building a committed orderbook of 5-10 projects by 2030; and achieving predictable construction timelines and cost profiles, by incorporating lessons learned from Units 3 and 4 at the Alvin W. Vogtle Electric Generating Plant, two Westinghouse AP1000 pressurized water reactors.</a:t>
            </a:r>
          </a:p>
          <a:p>
            <a:endParaRPr lang="en-US" sz="1000" dirty="0"/>
          </a:p>
          <a:p>
            <a:endParaRPr lang="en-US" sz="10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9D5344-A8E7-4B76-9BB4-B35E3D913B84}" type="slidenum">
              <a:rPr kumimoji="0" lang="en-US" alt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alt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477015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Currently the U.S. has 94 operating reactors with Vogtle Units 3 and 4 online.  The graph shows the impact of climate change and the need for clean energy on the retirements on our existing fleet.  Prior</a:t>
            </a:r>
            <a:r>
              <a:rPr lang="en-US" baseline="0"/>
              <a:t> to 2021 12 units were prematurely closed and all unit’s would only operate to their original 40 year license.  As of 2024 the value of our existing assets has been recognized by states and utilities and there has been increasing investment to support subsequent license extensions and extended power uprates on our existing fleets which were not economical just 3 years ago.  To date 6 units have approved license extension to 80 years and the orange line shows how extending our entire fleet to 80 years will ensure we have clean energy available through 2050.  This will allow us to continue utilizing our current nuclear workforce to support clean energy and look for ways to support their continued safe operation.</a:t>
            </a:r>
            <a:endParaRPr lang="en-US"/>
          </a:p>
        </p:txBody>
      </p:sp>
      <p:sp>
        <p:nvSpPr>
          <p:cNvPr id="4" name="Slide Number Placeholder 3"/>
          <p:cNvSpPr>
            <a:spLocks noGrp="1"/>
          </p:cNvSpPr>
          <p:nvPr>
            <p:ph type="sldNum" sz="quarter" idx="5"/>
          </p:nvPr>
        </p:nvSpPr>
        <p:spPr/>
        <p:txBody>
          <a:bodyPr/>
          <a:lstStyle/>
          <a:p>
            <a:fld id="{5933B169-2104-401E-ADDE-52C835C6984F}" type="slidenum">
              <a:rPr lang="en-US" smtClean="0"/>
              <a:t>6</a:t>
            </a:fld>
            <a:endParaRPr lang="en-US"/>
          </a:p>
        </p:txBody>
      </p:sp>
    </p:spTree>
    <p:extLst>
      <p:ext uri="{BB962C8B-B14F-4D97-AF65-F5344CB8AC3E}">
        <p14:creationId xmlns:p14="http://schemas.microsoft.com/office/powerpoint/2010/main" val="9589635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latin typeface="Calibri"/>
                <a:ea typeface="Calibri"/>
                <a:cs typeface="Calibri"/>
              </a:rPr>
              <a:t>Advanced Nuclear comes in a variety of options ranging from a few MW's, to 100's of Meggawatts.  Our current fleet are all Large sizes operating at 1000's of </a:t>
            </a:r>
            <a:r>
              <a:rPr lang="en-US" err="1">
                <a:latin typeface="Calibri"/>
                <a:ea typeface="Calibri"/>
                <a:cs typeface="Calibri"/>
              </a:rPr>
              <a:t>meggawatts</a:t>
            </a:r>
            <a:r>
              <a:rPr lang="en-US">
                <a:latin typeface="Calibri"/>
                <a:ea typeface="Calibri"/>
                <a:cs typeface="Calibri"/>
              </a:rPr>
              <a:t>.</a:t>
            </a:r>
          </a:p>
          <a:p>
            <a:pPr marL="171450" indent="-171450">
              <a:buFont typeface="Arial"/>
              <a:buChar char="•"/>
            </a:pPr>
            <a:r>
              <a:rPr lang="en-US">
                <a:latin typeface="Calibri"/>
                <a:ea typeface="Calibri"/>
                <a:cs typeface="Calibri"/>
              </a:rPr>
              <a:t>This diversity allows communities to consider various options based on their needs.</a:t>
            </a:r>
          </a:p>
          <a:p>
            <a:pPr marL="171450" indent="-171450">
              <a:buFont typeface="Arial"/>
              <a:buChar char="•"/>
            </a:pPr>
            <a:r>
              <a:rPr lang="en-US">
                <a:latin typeface="Calibri"/>
                <a:ea typeface="Calibri"/>
                <a:cs typeface="Calibri"/>
              </a:rPr>
              <a:t>There are various reactor technologies that will be discussed momentarily, however that's not the leading effort</a:t>
            </a:r>
          </a:p>
          <a:p>
            <a:pPr marL="171450" indent="-171450">
              <a:buFont typeface="Arial"/>
              <a:buChar char="•"/>
            </a:pPr>
            <a:r>
              <a:rPr lang="en-US">
                <a:latin typeface="Calibri"/>
                <a:ea typeface="Calibri"/>
                <a:cs typeface="Calibri"/>
              </a:rPr>
              <a:t>Our current leading efforts are looking at the "end uses" of the energy which may impact the technology choice that is desired based on the temperature range required.</a:t>
            </a:r>
          </a:p>
          <a:p>
            <a:pPr marL="171450" indent="-171450">
              <a:buFont typeface="Arial"/>
              <a:buChar char="•"/>
            </a:pPr>
            <a:r>
              <a:rPr lang="en-US">
                <a:latin typeface="Calibri"/>
                <a:ea typeface="Calibri"/>
                <a:cs typeface="Calibri"/>
              </a:rPr>
              <a:t>Various sizes offer various options for use.</a:t>
            </a:r>
          </a:p>
        </p:txBody>
      </p:sp>
      <p:sp>
        <p:nvSpPr>
          <p:cNvPr id="4" name="Slide Number Placeholder 3"/>
          <p:cNvSpPr>
            <a:spLocks noGrp="1"/>
          </p:cNvSpPr>
          <p:nvPr>
            <p:ph type="sldNum" sz="quarter" idx="5"/>
          </p:nvPr>
        </p:nvSpPr>
        <p:spPr/>
        <p:txBody>
          <a:bodyPr/>
          <a:lstStyle/>
          <a:p>
            <a:fld id="{6BB02AD7-901F-468E-BE35-4FB2A9681AC8}" type="slidenum">
              <a:rPr lang="en-US" smtClean="0"/>
              <a:t>7</a:t>
            </a:fld>
            <a:endParaRPr lang="en-US"/>
          </a:p>
        </p:txBody>
      </p:sp>
    </p:spTree>
    <p:extLst>
      <p:ext uri="{BB962C8B-B14F-4D97-AF65-F5344CB8AC3E}">
        <p14:creationId xmlns:p14="http://schemas.microsoft.com/office/powerpoint/2010/main" val="34199768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CFC15B-9A14-B045-AA81-C764A18F8360}" type="slidenum">
              <a:rPr lang="en-US" smtClean="0"/>
              <a:t>8</a:t>
            </a:fld>
            <a:endParaRPr lang="en-US"/>
          </a:p>
        </p:txBody>
      </p:sp>
    </p:spTree>
    <p:extLst>
      <p:ext uri="{BB962C8B-B14F-4D97-AF65-F5344CB8AC3E}">
        <p14:creationId xmlns:p14="http://schemas.microsoft.com/office/powerpoint/2010/main" val="27019029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22-GA50114-R89_FEED*</a:t>
            </a:r>
          </a:p>
          <a:p>
            <a:endParaRPr lang="en-US" dirty="0"/>
          </a:p>
          <a:p>
            <a:r>
              <a:rPr lang="en-US" sz="1100" dirty="0">
                <a:latin typeface="Calibri" panose="020F0502020204030204" pitchFamily="34" charset="0"/>
                <a:ea typeface="Calibri" panose="020F0502020204030204" pitchFamily="34" charset="0"/>
              </a:rPr>
              <a:t>Criteria for timeline inclusion: Reactors that can meet any  3 of the following 4 criteria should be included on the timeline</a:t>
            </a:r>
          </a:p>
          <a:p>
            <a:r>
              <a:rPr lang="en-US" sz="1100" dirty="0">
                <a:latin typeface="Calibri" panose="020F0502020204030204" pitchFamily="34" charset="0"/>
                <a:ea typeface="Calibri" panose="020F0502020204030204" pitchFamily="34" charset="0"/>
              </a:rPr>
              <a:t>• The company is part of a cost sharing government award with a reactor as the direct outcome of that cost share project</a:t>
            </a:r>
            <a:br>
              <a:rPr lang="en-US" sz="1100" dirty="0">
                <a:latin typeface="Calibri" panose="020F0502020204030204" pitchFamily="34" charset="0"/>
                <a:ea typeface="Calibri" panose="020F0502020204030204" pitchFamily="34" charset="0"/>
              </a:rPr>
            </a:br>
            <a:r>
              <a:rPr lang="en-US" sz="1100" dirty="0">
                <a:latin typeface="Calibri" panose="020F0502020204030204" pitchFamily="34" charset="0"/>
                <a:ea typeface="Calibri" panose="020F0502020204030204" pitchFamily="34" charset="0"/>
              </a:rPr>
              <a:t>• There is an identified and concurred on site (note necessarily a site permit or agreement, but a clearly identified site that both the company and the site location acknowledge as the site)</a:t>
            </a:r>
            <a:br>
              <a:rPr lang="en-US" sz="1100" dirty="0">
                <a:latin typeface="Calibri" panose="020F0502020204030204" pitchFamily="34" charset="0"/>
                <a:ea typeface="Calibri" panose="020F0502020204030204" pitchFamily="34" charset="0"/>
              </a:rPr>
            </a:br>
            <a:r>
              <a:rPr lang="en-US" sz="1100" dirty="0">
                <a:latin typeface="Calibri" panose="020F0502020204030204" pitchFamily="34" charset="0"/>
                <a:ea typeface="Calibri" panose="020F0502020204030204" pitchFamily="34" charset="0"/>
              </a:rPr>
              <a:t>• There is an NRC regulatory engagement plan or similarly robust level of pre-licensing engagement with the NRC (minimum is the formal submission of something)</a:t>
            </a:r>
            <a:br>
              <a:rPr lang="en-US" sz="1100" dirty="0">
                <a:latin typeface="Calibri" panose="020F0502020204030204" pitchFamily="34" charset="0"/>
                <a:ea typeface="Calibri" panose="020F0502020204030204" pitchFamily="34" charset="0"/>
              </a:rPr>
            </a:br>
            <a:r>
              <a:rPr lang="en-US" sz="1100" dirty="0">
                <a:latin typeface="Calibri" panose="020F0502020204030204" pitchFamily="34" charset="0"/>
                <a:ea typeface="Calibri" panose="020F0502020204030204" pitchFamily="34" charset="0"/>
              </a:rPr>
              <a:t>• INL engagement of some sort or an agreement with another National Lab</a:t>
            </a:r>
            <a:br>
              <a:rPr lang="en-US" sz="1100" dirty="0">
                <a:latin typeface="Calibri" panose="020F0502020204030204" pitchFamily="34" charset="0"/>
                <a:ea typeface="Calibri" panose="020F0502020204030204" pitchFamily="34" charset="0"/>
              </a:rPr>
            </a:br>
            <a:br>
              <a:rPr lang="en-US" sz="1100" dirty="0">
                <a:latin typeface="Calibri" panose="020F0502020204030204" pitchFamily="34" charset="0"/>
                <a:ea typeface="Calibri" panose="020F0502020204030204" pitchFamily="34" charset="0"/>
              </a:rPr>
            </a:br>
            <a:r>
              <a:rPr lang="en-US" sz="1100" dirty="0">
                <a:latin typeface="Calibri" panose="020F0502020204030204" pitchFamily="34" charset="0"/>
                <a:ea typeface="Calibri" panose="020F0502020204030204" pitchFamily="34" charset="0"/>
              </a:rPr>
              <a:t>Notes: </a:t>
            </a:r>
            <a:br>
              <a:rPr lang="en-US" sz="1100" dirty="0">
                <a:latin typeface="Calibri" panose="020F0502020204030204" pitchFamily="34" charset="0"/>
                <a:ea typeface="Calibri" panose="020F0502020204030204" pitchFamily="34" charset="0"/>
              </a:rPr>
            </a:br>
            <a:r>
              <a:rPr lang="en-US" sz="1100" dirty="0">
                <a:latin typeface="Calibri" panose="020F0502020204030204" pitchFamily="34" charset="0"/>
                <a:ea typeface="Calibri" panose="020F0502020204030204" pitchFamily="34" charset="0"/>
              </a:rPr>
              <a:t>Inclusion in the timeline is limited to reactors to be sited in the United States</a:t>
            </a:r>
            <a:br>
              <a:rPr lang="en-US" sz="1100" dirty="0">
                <a:latin typeface="Calibri" panose="020F0502020204030204" pitchFamily="34" charset="0"/>
                <a:ea typeface="Calibri" panose="020F0502020204030204" pitchFamily="34" charset="0"/>
              </a:rPr>
            </a:br>
            <a:r>
              <a:rPr lang="en-US" sz="1100" dirty="0">
                <a:latin typeface="Calibri" panose="020F0502020204030204" pitchFamily="34" charset="0"/>
                <a:ea typeface="Calibri" panose="020F0502020204030204" pitchFamily="34" charset="0"/>
              </a:rPr>
              <a:t>Timeline dates are those publicly identified by the individual companies</a:t>
            </a:r>
          </a:p>
          <a:p>
            <a:endParaRPr lang="en-US" sz="1100" dirty="0">
              <a:latin typeface="Calibri" panose="020F0502020204030204" pitchFamily="34" charset="0"/>
              <a:ea typeface="Calibri" panose="020F0502020204030204" pitchFamily="34" charset="0"/>
            </a:endParaRPr>
          </a:p>
          <a:p>
            <a:pPr>
              <a:buFont typeface="Arial" panose="020B0604020202020204" pitchFamily="34" charset="0"/>
              <a:buChar char="•"/>
            </a:pPr>
            <a:r>
              <a:rPr lang="en-US" sz="1100" dirty="0">
                <a:solidFill>
                  <a:srgbClr val="242424"/>
                </a:solidFill>
                <a:latin typeface="Calibri" panose="020F0502020204030204" pitchFamily="34" charset="0"/>
              </a:rPr>
              <a:t>MARVEL – </a:t>
            </a:r>
            <a:r>
              <a:rPr lang="en-US" sz="1100" dirty="0">
                <a:solidFill>
                  <a:srgbClr val="FF0000"/>
                </a:solidFill>
                <a:latin typeface="Calibri" panose="020F0502020204030204" pitchFamily="34" charset="0"/>
              </a:rPr>
              <a:t>100 </a:t>
            </a:r>
            <a:r>
              <a:rPr lang="en-US" sz="1100" dirty="0" err="1">
                <a:solidFill>
                  <a:srgbClr val="FF0000"/>
                </a:solidFill>
                <a:latin typeface="Calibri" panose="020F0502020204030204" pitchFamily="34" charset="0"/>
              </a:rPr>
              <a:t>kWth</a:t>
            </a:r>
            <a:r>
              <a:rPr lang="en-US" sz="1100" dirty="0">
                <a:solidFill>
                  <a:srgbClr val="FF0000"/>
                </a:solidFill>
                <a:latin typeface="Calibri" panose="020F0502020204030204" pitchFamily="34" charset="0"/>
              </a:rPr>
              <a:t>, 20kWe</a:t>
            </a:r>
            <a:endParaRPr lang="en-US" sz="1100" dirty="0">
              <a:solidFill>
                <a:srgbClr val="242424"/>
              </a:solidFill>
              <a:latin typeface="Calibri" panose="020F0502020204030204" pitchFamily="34" charset="0"/>
            </a:endParaRPr>
          </a:p>
          <a:p>
            <a:pPr>
              <a:buFont typeface="Arial" panose="020B0604020202020204" pitchFamily="34" charset="0"/>
              <a:buChar char="•"/>
            </a:pPr>
            <a:r>
              <a:rPr lang="en-US" sz="1100" dirty="0">
                <a:solidFill>
                  <a:srgbClr val="242424"/>
                </a:solidFill>
                <a:latin typeface="Calibri" panose="020F0502020204030204" pitchFamily="34" charset="0"/>
              </a:rPr>
              <a:t>Pele – </a:t>
            </a:r>
            <a:r>
              <a:rPr lang="en-US" sz="1100" dirty="0">
                <a:solidFill>
                  <a:srgbClr val="FF0000"/>
                </a:solidFill>
                <a:latin typeface="Calibri" panose="020F0502020204030204" pitchFamily="34" charset="0"/>
              </a:rPr>
              <a:t> 5 </a:t>
            </a:r>
            <a:r>
              <a:rPr lang="en-US" sz="1100" dirty="0" err="1">
                <a:solidFill>
                  <a:srgbClr val="FF0000"/>
                </a:solidFill>
                <a:latin typeface="Calibri" panose="020F0502020204030204" pitchFamily="34" charset="0"/>
              </a:rPr>
              <a:t>MWth</a:t>
            </a:r>
            <a:r>
              <a:rPr lang="en-US" sz="1100" dirty="0">
                <a:solidFill>
                  <a:srgbClr val="FF0000"/>
                </a:solidFill>
                <a:latin typeface="Calibri" panose="020F0502020204030204" pitchFamily="34" charset="0"/>
              </a:rPr>
              <a:t>, 1 MWe</a:t>
            </a:r>
            <a:endParaRPr lang="en-US" sz="1100" dirty="0">
              <a:solidFill>
                <a:srgbClr val="242424"/>
              </a:solidFill>
              <a:latin typeface="Calibri" panose="020F0502020204030204" pitchFamily="34" charset="0"/>
            </a:endParaRPr>
          </a:p>
          <a:p>
            <a:pPr>
              <a:buFont typeface="Arial" panose="020B0604020202020204" pitchFamily="34" charset="0"/>
              <a:buChar char="•"/>
            </a:pPr>
            <a:r>
              <a:rPr lang="en-US" sz="1100" dirty="0">
                <a:solidFill>
                  <a:srgbClr val="242424"/>
                </a:solidFill>
                <a:latin typeface="Calibri" panose="020F0502020204030204" pitchFamily="34" charset="0"/>
              </a:rPr>
              <a:t>Aurora – </a:t>
            </a:r>
            <a:r>
              <a:rPr lang="en-US" sz="1100" dirty="0">
                <a:solidFill>
                  <a:srgbClr val="FF0000"/>
                </a:solidFill>
                <a:latin typeface="Calibri" panose="020F0502020204030204" pitchFamily="34" charset="0"/>
              </a:rPr>
              <a:t>4 </a:t>
            </a:r>
            <a:r>
              <a:rPr lang="en-US" sz="1100" dirty="0" err="1">
                <a:solidFill>
                  <a:srgbClr val="FF0000"/>
                </a:solidFill>
                <a:latin typeface="Calibri" panose="020F0502020204030204" pitchFamily="34" charset="0"/>
              </a:rPr>
              <a:t>MWth</a:t>
            </a:r>
            <a:r>
              <a:rPr lang="en-US" sz="1100" dirty="0">
                <a:solidFill>
                  <a:srgbClr val="FF0000"/>
                </a:solidFill>
                <a:latin typeface="Calibri" panose="020F0502020204030204" pitchFamily="34" charset="0"/>
              </a:rPr>
              <a:t>, 1.5 Mwe (but </a:t>
            </a:r>
            <a:r>
              <a:rPr lang="en-US" sz="1100" dirty="0" err="1">
                <a:solidFill>
                  <a:srgbClr val="FF0000"/>
                </a:solidFill>
                <a:latin typeface="Calibri" panose="020F0502020204030204" pitchFamily="34" charset="0"/>
              </a:rPr>
              <a:t>Oklo</a:t>
            </a:r>
            <a:r>
              <a:rPr lang="en-US" sz="1100" dirty="0">
                <a:solidFill>
                  <a:srgbClr val="FF0000"/>
                </a:solidFill>
                <a:latin typeface="Calibri" panose="020F0502020204030204" pitchFamily="34" charset="0"/>
              </a:rPr>
              <a:t> may be re-branding to their larger version)</a:t>
            </a:r>
            <a:endParaRPr lang="en-US" sz="1100" dirty="0">
              <a:solidFill>
                <a:srgbClr val="242424"/>
              </a:solidFill>
              <a:latin typeface="Calibri" panose="020F0502020204030204" pitchFamily="34" charset="0"/>
            </a:endParaRPr>
          </a:p>
          <a:p>
            <a:pPr>
              <a:buFont typeface="Arial" panose="020B0604020202020204" pitchFamily="34" charset="0"/>
              <a:buChar char="•"/>
            </a:pPr>
            <a:r>
              <a:rPr lang="en-US" sz="1100" dirty="0">
                <a:solidFill>
                  <a:srgbClr val="242424"/>
                </a:solidFill>
                <a:latin typeface="Calibri" panose="020F0502020204030204" pitchFamily="34" charset="0"/>
              </a:rPr>
              <a:t>MCRE – 150 </a:t>
            </a:r>
            <a:r>
              <a:rPr lang="en-US" sz="1100" dirty="0" err="1">
                <a:solidFill>
                  <a:srgbClr val="242424"/>
                </a:solidFill>
                <a:latin typeface="Calibri" panose="020F0502020204030204" pitchFamily="34" charset="0"/>
              </a:rPr>
              <a:t>kWth</a:t>
            </a:r>
            <a:r>
              <a:rPr lang="en-US" sz="1100" dirty="0">
                <a:solidFill>
                  <a:srgbClr val="242424"/>
                </a:solidFill>
                <a:latin typeface="Calibri" panose="020F0502020204030204" pitchFamily="34" charset="0"/>
              </a:rPr>
              <a:t> (not generating energy)Xe-100 – </a:t>
            </a:r>
            <a:r>
              <a:rPr lang="en-US" sz="1100" dirty="0">
                <a:solidFill>
                  <a:srgbClr val="FF0000"/>
                </a:solidFill>
                <a:latin typeface="Calibri" panose="020F0502020204030204" pitchFamily="34" charset="0"/>
              </a:rPr>
              <a:t>each module 80 Mwe (can be scaled to a ‘four-pack’ up to 320 MWe)</a:t>
            </a:r>
            <a:endParaRPr lang="en-US" sz="1100" dirty="0">
              <a:solidFill>
                <a:srgbClr val="242424"/>
              </a:solidFill>
              <a:latin typeface="Calibri" panose="020F0502020204030204" pitchFamily="34" charset="0"/>
            </a:endParaRPr>
          </a:p>
          <a:p>
            <a:pPr>
              <a:buFont typeface="Arial" panose="020B0604020202020204" pitchFamily="34" charset="0"/>
              <a:buChar char="•"/>
            </a:pPr>
            <a:r>
              <a:rPr lang="en-US" sz="1100" dirty="0">
                <a:solidFill>
                  <a:srgbClr val="242424"/>
                </a:solidFill>
                <a:latin typeface="Calibri" panose="020F0502020204030204" pitchFamily="34" charset="0"/>
              </a:rPr>
              <a:t>VOYGR – </a:t>
            </a:r>
            <a:r>
              <a:rPr lang="en-US" sz="1100" dirty="0">
                <a:solidFill>
                  <a:srgbClr val="FF0000"/>
                </a:solidFill>
                <a:latin typeface="Calibri" panose="020F0502020204030204" pitchFamily="34" charset="0"/>
              </a:rPr>
              <a:t>each module 77 Mwe (up to 12 modules, so up to 924 MWe)</a:t>
            </a:r>
            <a:endParaRPr lang="en-US" sz="1100" dirty="0">
              <a:solidFill>
                <a:srgbClr val="242424"/>
              </a:solidFill>
              <a:latin typeface="Calibri" panose="020F0502020204030204" pitchFamily="34" charset="0"/>
            </a:endParaRPr>
          </a:p>
          <a:p>
            <a:pPr>
              <a:buFont typeface="Arial" panose="020B0604020202020204" pitchFamily="34" charset="0"/>
              <a:buChar char="•"/>
            </a:pPr>
            <a:r>
              <a:rPr lang="en-US" sz="1100" dirty="0">
                <a:solidFill>
                  <a:srgbClr val="242424"/>
                </a:solidFill>
                <a:latin typeface="Calibri" panose="020F0502020204030204" pitchFamily="34" charset="0"/>
              </a:rPr>
              <a:t>SMR-160 – </a:t>
            </a:r>
            <a:r>
              <a:rPr lang="en-US" sz="1100" dirty="0">
                <a:solidFill>
                  <a:srgbClr val="FF0000"/>
                </a:solidFill>
                <a:latin typeface="Calibri" panose="020F0502020204030204" pitchFamily="34" charset="0"/>
              </a:rPr>
              <a:t>525 </a:t>
            </a:r>
            <a:r>
              <a:rPr lang="en-US" sz="1100" dirty="0" err="1">
                <a:solidFill>
                  <a:srgbClr val="FF0000"/>
                </a:solidFill>
                <a:latin typeface="Calibri" panose="020F0502020204030204" pitchFamily="34" charset="0"/>
              </a:rPr>
              <a:t>MWth</a:t>
            </a:r>
            <a:r>
              <a:rPr lang="en-US" sz="1100" dirty="0">
                <a:solidFill>
                  <a:srgbClr val="FF0000"/>
                </a:solidFill>
                <a:latin typeface="Calibri" panose="020F0502020204030204" pitchFamily="34" charset="0"/>
              </a:rPr>
              <a:t>, 160 MWe</a:t>
            </a:r>
            <a:endParaRPr lang="en-US" sz="1100" dirty="0">
              <a:solidFill>
                <a:srgbClr val="242424"/>
              </a:solidFill>
              <a:latin typeface="Calibri" panose="020F0502020204030204" pitchFamily="34" charset="0"/>
            </a:endParaRPr>
          </a:p>
          <a:p>
            <a:pPr>
              <a:buFont typeface="Arial" panose="020B0604020202020204" pitchFamily="34" charset="0"/>
              <a:buChar char="•"/>
            </a:pPr>
            <a:r>
              <a:rPr lang="en-US" sz="1100" dirty="0">
                <a:solidFill>
                  <a:srgbClr val="242424"/>
                </a:solidFill>
                <a:latin typeface="Calibri" panose="020F0502020204030204" pitchFamily="34" charset="0"/>
              </a:rPr>
              <a:t>Natrium – </a:t>
            </a:r>
            <a:r>
              <a:rPr lang="en-US" sz="1100" dirty="0">
                <a:solidFill>
                  <a:srgbClr val="FF0000"/>
                </a:solidFill>
                <a:latin typeface="Calibri" panose="020F0502020204030204" pitchFamily="34" charset="0"/>
              </a:rPr>
              <a:t>840 </a:t>
            </a:r>
            <a:r>
              <a:rPr lang="en-US" sz="1100" dirty="0" err="1">
                <a:solidFill>
                  <a:srgbClr val="FF0000"/>
                </a:solidFill>
                <a:latin typeface="Calibri" panose="020F0502020204030204" pitchFamily="34" charset="0"/>
              </a:rPr>
              <a:t>MWth</a:t>
            </a:r>
            <a:r>
              <a:rPr lang="en-US" sz="1100" dirty="0">
                <a:solidFill>
                  <a:srgbClr val="FF0000"/>
                </a:solidFill>
                <a:latin typeface="Calibri" panose="020F0502020204030204" pitchFamily="34" charset="0"/>
              </a:rPr>
              <a:t>, 345 Mwe (variable output (up to 500 Mwe short-term with molten salt storage)</a:t>
            </a:r>
            <a:endParaRPr lang="en-US" sz="1100" dirty="0">
              <a:solidFill>
                <a:srgbClr val="242424"/>
              </a:solidFill>
              <a:latin typeface="Calibri" panose="020F0502020204030204" pitchFamily="34" charset="0"/>
            </a:endParaRPr>
          </a:p>
          <a:p>
            <a:endParaRPr lang="en-US" sz="1300" dirty="0">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0CCFD4-A7F8-054B-8822-BC244B9535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4692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0.emf"/></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pic>
        <p:nvPicPr>
          <p:cNvPr id="4" name="Picture 3" descr="A screenshot of a computer&#10;&#10;Description automatically generated with medium confidence">
            <a:extLst>
              <a:ext uri="{FF2B5EF4-FFF2-40B4-BE49-F238E27FC236}">
                <a16:creationId xmlns:a16="http://schemas.microsoft.com/office/drawing/2014/main" id="{0C73E6B7-D59B-BF4B-B69A-6F177908279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50" y="0"/>
            <a:ext cx="12179300" cy="6858000"/>
          </a:xfrm>
          <a:prstGeom prst="rect">
            <a:avLst/>
          </a:prstGeom>
        </p:spPr>
      </p:pic>
      <p:sp>
        <p:nvSpPr>
          <p:cNvPr id="13314" name="Rectangle 2"/>
          <p:cNvSpPr>
            <a:spLocks noGrp="1" noChangeArrowheads="1"/>
          </p:cNvSpPr>
          <p:nvPr>
            <p:ph type="ctrTitle"/>
          </p:nvPr>
        </p:nvSpPr>
        <p:spPr>
          <a:xfrm>
            <a:off x="2606887" y="1445788"/>
            <a:ext cx="7730067" cy="470898"/>
          </a:xfrm>
        </p:spPr>
        <p:txBody>
          <a:bodyPr anchor="b"/>
          <a:lstStyle>
            <a:lvl1pPr>
              <a:spcBef>
                <a:spcPct val="40000"/>
              </a:spcBef>
              <a:defRPr sz="3600">
                <a:solidFill>
                  <a:srgbClr val="7CBF26"/>
                </a:solidFill>
              </a:defRPr>
            </a:lvl1pPr>
          </a:lstStyle>
          <a:p>
            <a:r>
              <a:rPr lang="en-US"/>
              <a:t>Click to edit Master title style</a:t>
            </a:r>
          </a:p>
        </p:txBody>
      </p:sp>
      <p:sp>
        <p:nvSpPr>
          <p:cNvPr id="13435" name="Rectangle 123"/>
          <p:cNvSpPr>
            <a:spLocks noGrp="1" noChangeArrowheads="1"/>
          </p:cNvSpPr>
          <p:nvPr>
            <p:ph type="subTitle" sz="quarter" idx="1"/>
          </p:nvPr>
        </p:nvSpPr>
        <p:spPr>
          <a:xfrm>
            <a:off x="2890521" y="2283398"/>
            <a:ext cx="7700433" cy="762000"/>
          </a:xfrm>
        </p:spPr>
        <p:txBody>
          <a:bodyPr/>
          <a:lstStyle>
            <a:lvl1pPr marL="0" indent="0">
              <a:spcBef>
                <a:spcPct val="20000"/>
              </a:spcBef>
              <a:buFontTx/>
              <a:buNone/>
              <a:defRPr sz="2400" b="1">
                <a:solidFill>
                  <a:schemeClr val="bg1">
                    <a:lumMod val="75000"/>
                  </a:schemeClr>
                </a:solidFill>
              </a:defRPr>
            </a:lvl1pPr>
          </a:lstStyle>
          <a:p>
            <a:r>
              <a:rPr lang="en-US"/>
              <a:t>Click to edit Master subtitle style</a:t>
            </a:r>
          </a:p>
        </p:txBody>
      </p:sp>
      <p:sp>
        <p:nvSpPr>
          <p:cNvPr id="41" name="Rectangle 124"/>
          <p:cNvSpPr>
            <a:spLocks noGrp="1" noChangeArrowheads="1"/>
          </p:cNvSpPr>
          <p:nvPr>
            <p:ph type="dt" sz="quarter" idx="10"/>
          </p:nvPr>
        </p:nvSpPr>
        <p:spPr bwMode="auto">
          <a:xfrm>
            <a:off x="3215641" y="3205736"/>
            <a:ext cx="7700433" cy="457200"/>
          </a:xfrm>
          <a:prstGeom prst="rect">
            <a:avLst/>
          </a:prstGeom>
          <a:ln>
            <a:miter lim="800000"/>
            <a:headEnd/>
            <a:tailEnd/>
          </a:ln>
        </p:spPr>
        <p:txBody>
          <a:bodyPr vert="horz" wrap="square" lIns="0" tIns="0" rIns="0" bIns="0" numCol="1" anchor="t" anchorCtr="0" compatLnSpc="1">
            <a:prstTxWarp prst="textNoShape">
              <a:avLst/>
            </a:prstTxWarp>
          </a:bodyPr>
          <a:lstStyle>
            <a:lvl1pPr>
              <a:lnSpc>
                <a:spcPct val="85000"/>
              </a:lnSpc>
              <a:spcBef>
                <a:spcPct val="40000"/>
              </a:spcBef>
              <a:defRPr sz="1600">
                <a:solidFill>
                  <a:schemeClr val="bg1">
                    <a:lumMod val="75000"/>
                  </a:schemeClr>
                </a:solidFill>
                <a:latin typeface="+mn-lt"/>
                <a:ea typeface="+mn-ea"/>
              </a:defRPr>
            </a:lvl1pPr>
          </a:lstStyle>
          <a:p>
            <a:fld id="{303E1434-89D5-4136-B205-27008AA1FB2D}" type="datetimeFigureOut">
              <a:rPr lang="en-US" smtClean="0"/>
              <a:pPr/>
              <a:t>11/26/24</a:t>
            </a:fld>
            <a:endParaRPr lang="en-US"/>
          </a:p>
        </p:txBody>
      </p:sp>
      <p:sp>
        <p:nvSpPr>
          <p:cNvPr id="3" name="Rectangle 2"/>
          <p:cNvSpPr/>
          <p:nvPr userDrawn="1"/>
        </p:nvSpPr>
        <p:spPr>
          <a:xfrm>
            <a:off x="10590954" y="6457016"/>
            <a:ext cx="1226618" cy="246221"/>
          </a:xfrm>
          <a:prstGeom prst="rect">
            <a:avLst/>
          </a:prstGeom>
        </p:spPr>
        <p:txBody>
          <a:bodyPr wrap="none">
            <a:spAutoFit/>
          </a:bodyPr>
          <a:lstStyle/>
          <a:p>
            <a:r>
              <a:rPr lang="nl-NL" sz="1000">
                <a:solidFill>
                  <a:schemeClr val="bg1">
                    <a:lumMod val="65000"/>
                  </a:schemeClr>
                </a:solidFill>
              </a:rPr>
              <a:t>INL/MIS-18-50189</a:t>
            </a:r>
            <a:endParaRPr lang="en-US" sz="1000">
              <a:solidFill>
                <a:schemeClr val="bg1">
                  <a:lumMod val="65000"/>
                </a:schemeClr>
              </a:solidFill>
            </a:endParaRPr>
          </a:p>
        </p:txBody>
      </p:sp>
    </p:spTree>
    <p:extLst>
      <p:ext uri="{BB962C8B-B14F-4D97-AF65-F5344CB8AC3E}">
        <p14:creationId xmlns:p14="http://schemas.microsoft.com/office/powerpoint/2010/main" val="27452391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Title, Open Area">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272B45B8-28D5-A513-DCF6-9AFAFEB1A207}"/>
              </a:ext>
            </a:extLst>
          </p:cNvPr>
          <p:cNvSpPr>
            <a:spLocks noGrp="1"/>
          </p:cNvSpPr>
          <p:nvPr>
            <p:ph type="title" hasCustomPrompt="1"/>
          </p:nvPr>
        </p:nvSpPr>
        <p:spPr>
          <a:xfrm>
            <a:off x="421217" y="2"/>
            <a:ext cx="10972800" cy="952244"/>
          </a:xfrm>
          <a:prstGeom prst="rect">
            <a:avLst/>
          </a:prstGeom>
        </p:spPr>
        <p:txBody>
          <a:bodyPr tIns="274320">
            <a:noAutofit/>
          </a:bodyPr>
          <a:lstStyle/>
          <a:p>
            <a:r>
              <a:rPr lang="en-US" sz="3733">
                <a:solidFill>
                  <a:schemeClr val="accent1"/>
                </a:solidFill>
              </a:rPr>
              <a:t>Click to edit text</a:t>
            </a:r>
          </a:p>
        </p:txBody>
      </p:sp>
      <p:sp>
        <p:nvSpPr>
          <p:cNvPr id="2" name="TextBox 1">
            <a:extLst>
              <a:ext uri="{FF2B5EF4-FFF2-40B4-BE49-F238E27FC236}">
                <a16:creationId xmlns:a16="http://schemas.microsoft.com/office/drawing/2014/main" id="{CC3C520D-EE19-4F16-9F62-AE9DE26C2EEA}"/>
              </a:ext>
            </a:extLst>
          </p:cNvPr>
          <p:cNvSpPr txBox="1">
            <a:spLocks noChangeArrowheads="1"/>
          </p:cNvSpPr>
          <p:nvPr userDrawn="1"/>
        </p:nvSpPr>
        <p:spPr bwMode="auto">
          <a:xfrm>
            <a:off x="9135787" y="6366184"/>
            <a:ext cx="2723220" cy="287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893" tIns="60947" rIns="0" bIns="60947">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marL="0" marR="0" lvl="0" indent="0" algn="r" defTabSz="607454" rtl="0" eaLnBrk="1" fontAlgn="base" latinLnBrk="0" hangingPunct="1">
              <a:lnSpc>
                <a:spcPct val="100000"/>
              </a:lnSpc>
              <a:spcBef>
                <a:spcPct val="0"/>
              </a:spcBef>
              <a:spcAft>
                <a:spcPct val="0"/>
              </a:spcAft>
              <a:buClrTx/>
              <a:buSzTx/>
              <a:buFontTx/>
              <a:buNone/>
              <a:tabLst/>
              <a:defRPr/>
            </a:pPr>
            <a:r>
              <a:rPr lang="en-US" sz="1067">
                <a:solidFill>
                  <a:schemeClr val="accent4"/>
                </a:solidFill>
                <a:latin typeface="Arial" charset="0"/>
                <a:cs typeface="Arial" charset="0"/>
              </a:rPr>
              <a:t>©</a:t>
            </a:r>
            <a:fld id="{C08BCB78-85A0-B24F-995D-EC942C967EFE}" type="datetimeyyyy">
              <a:rPr lang="en-US" sz="1067" smtClean="0">
                <a:solidFill>
                  <a:schemeClr val="accent4"/>
                </a:solidFill>
                <a:latin typeface="Arial" charset="0"/>
                <a:cs typeface="Arial" charset="0"/>
              </a:rPr>
              <a:pPr marL="0" marR="0" lvl="0" indent="0" algn="r" defTabSz="607454" rtl="0" eaLnBrk="1" fontAlgn="base" latinLnBrk="0" hangingPunct="1">
                <a:lnSpc>
                  <a:spcPct val="100000"/>
                </a:lnSpc>
                <a:spcBef>
                  <a:spcPct val="0"/>
                </a:spcBef>
                <a:spcAft>
                  <a:spcPct val="0"/>
                </a:spcAft>
                <a:buClrTx/>
                <a:buSzTx/>
                <a:buFontTx/>
                <a:buNone/>
                <a:tabLst/>
                <a:defRPr/>
              </a:pPr>
              <a:t>2024</a:t>
            </a:fld>
            <a:r>
              <a:rPr lang="en-US" sz="1067">
                <a:solidFill>
                  <a:schemeClr val="accent4"/>
                </a:solidFill>
                <a:latin typeface="Arial" charset="0"/>
                <a:cs typeface="Arial" charset="0"/>
              </a:rPr>
              <a:t> Nuclear Energy Institute </a:t>
            </a:r>
            <a:r>
              <a:rPr lang="en-US" sz="1067" b="1">
                <a:solidFill>
                  <a:schemeClr val="accent1"/>
                </a:solidFill>
                <a:latin typeface="Arial" charset="0"/>
                <a:cs typeface="Arial" charset="0"/>
              </a:rPr>
              <a:t> |  </a:t>
            </a:r>
            <a:fld id="{D519FB55-72DC-5348-8F65-89A86754C178}" type="slidenum">
              <a:rPr lang="en-US" sz="1067" smtClean="0">
                <a:solidFill>
                  <a:schemeClr val="accent4"/>
                </a:solidFill>
                <a:latin typeface="Arial" charset="0"/>
                <a:cs typeface="Arial" charset="0"/>
              </a:rPr>
              <a:pPr marL="0" marR="0" lvl="0" indent="0" algn="r" defTabSz="607454" rtl="0" eaLnBrk="1" fontAlgn="base" latinLnBrk="0" hangingPunct="1">
                <a:lnSpc>
                  <a:spcPct val="100000"/>
                </a:lnSpc>
                <a:spcBef>
                  <a:spcPct val="0"/>
                </a:spcBef>
                <a:spcAft>
                  <a:spcPct val="0"/>
                </a:spcAft>
                <a:buClrTx/>
                <a:buSzTx/>
                <a:buFontTx/>
                <a:buNone/>
                <a:tabLst/>
                <a:defRPr/>
              </a:pPr>
              <a:t>‹#›</a:t>
            </a:fld>
            <a:endParaRPr lang="en-US" sz="1067">
              <a:solidFill>
                <a:schemeClr val="accent4"/>
              </a:solidFill>
              <a:latin typeface="Arial" charset="0"/>
              <a:cs typeface="Arial" charset="0"/>
            </a:endParaRPr>
          </a:p>
        </p:txBody>
      </p:sp>
      <p:pic>
        <p:nvPicPr>
          <p:cNvPr id="4" name="Graphic 3">
            <a:extLst>
              <a:ext uri="{FF2B5EF4-FFF2-40B4-BE49-F238E27FC236}">
                <a16:creationId xmlns:a16="http://schemas.microsoft.com/office/drawing/2014/main" id="{BC608F63-AB6A-0E0D-B99D-4EB147D37C8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87531" y="6187871"/>
            <a:ext cx="746373" cy="576743"/>
          </a:xfrm>
          <a:prstGeom prst="rect">
            <a:avLst/>
          </a:prstGeom>
        </p:spPr>
      </p:pic>
    </p:spTree>
    <p:extLst>
      <p:ext uri="{BB962C8B-B14F-4D97-AF65-F5344CB8AC3E}">
        <p14:creationId xmlns:p14="http://schemas.microsoft.com/office/powerpoint/2010/main" val="24054555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End Slide - Grid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81538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5 image">
    <p:bg>
      <p:bgPr>
        <a:solidFill>
          <a:schemeClr val="bg1"/>
        </a:solidFill>
        <a:effectLst/>
      </p:bgPr>
    </p:bg>
    <p:spTree>
      <p:nvGrpSpPr>
        <p:cNvPr id="1" name=""/>
        <p:cNvGrpSpPr/>
        <p:nvPr/>
      </p:nvGrpSpPr>
      <p:grpSpPr>
        <a:xfrm>
          <a:off x="0" y="0"/>
          <a:ext cx="0" cy="0"/>
          <a:chOff x="0" y="0"/>
          <a:chExt cx="0" cy="0"/>
        </a:xfrm>
      </p:grpSpPr>
      <p:sp>
        <p:nvSpPr>
          <p:cNvPr id="23" name="Picture Placeholder 5">
            <a:extLst>
              <a:ext uri="{FF2B5EF4-FFF2-40B4-BE49-F238E27FC236}">
                <a16:creationId xmlns:a16="http://schemas.microsoft.com/office/drawing/2014/main" id="{2AC4C69B-9B36-3C4E-8338-B960738E03F5}"/>
              </a:ext>
            </a:extLst>
          </p:cNvPr>
          <p:cNvSpPr>
            <a:spLocks noGrp="1"/>
          </p:cNvSpPr>
          <p:nvPr>
            <p:ph type="pic" sz="quarter" idx="21" hasCustomPrompt="1"/>
          </p:nvPr>
        </p:nvSpPr>
        <p:spPr>
          <a:xfrm>
            <a:off x="-1" y="1"/>
            <a:ext cx="8136501" cy="5340349"/>
          </a:xfrm>
        </p:spPr>
        <p:txBody>
          <a:bodyPr>
            <a:normAutofit/>
          </a:bodyPr>
          <a:lstStyle>
            <a:lvl1pPr marL="0" marR="0" indent="0" algn="l" defTabSz="914400" rtl="0" eaLnBrk="1" fontAlgn="auto" latinLnBrk="0" hangingPunct="1">
              <a:lnSpc>
                <a:spcPct val="90000"/>
              </a:lnSpc>
              <a:spcBef>
                <a:spcPts val="1000"/>
              </a:spcBef>
              <a:spcAft>
                <a:spcPts val="0"/>
              </a:spcAft>
              <a:buClr>
                <a:schemeClr val="bg2"/>
              </a:buClr>
              <a:buSzTx/>
              <a:buFontTx/>
              <a:buNone/>
              <a:tabLst/>
              <a:defRPr sz="1800">
                <a:solidFill>
                  <a:schemeClr val="bg1">
                    <a:lumMod val="65000"/>
                  </a:schemeClr>
                </a:solidFill>
              </a:defRPr>
            </a:lvl1pPr>
          </a:lstStyle>
          <a:p>
            <a:pPr lvl="0"/>
            <a:r>
              <a:rPr lang="en-US"/>
              <a:t>Click photo icon below to insert picture</a:t>
            </a:r>
            <a:br>
              <a:rPr lang="en-US"/>
            </a:br>
            <a:r>
              <a:rPr lang="en-US"/>
              <a:t>(if replacing picture, you will have to reset your crop area)</a:t>
            </a:r>
          </a:p>
          <a:p>
            <a:endParaRPr lang="en-US"/>
          </a:p>
        </p:txBody>
      </p:sp>
      <p:pic>
        <p:nvPicPr>
          <p:cNvPr id="35" name="Picture 34">
            <a:extLst>
              <a:ext uri="{FF2B5EF4-FFF2-40B4-BE49-F238E27FC236}">
                <a16:creationId xmlns:a16="http://schemas.microsoft.com/office/drawing/2014/main" id="{F1A9CEB5-4DCA-2549-B149-80C6AFE7CA6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36501" y="0"/>
            <a:ext cx="4055498" cy="3048000"/>
          </a:xfrm>
          <a:prstGeom prst="rect">
            <a:avLst/>
          </a:prstGeom>
        </p:spPr>
      </p:pic>
      <p:grpSp>
        <p:nvGrpSpPr>
          <p:cNvPr id="13" name="blue/green box bottom">
            <a:extLst>
              <a:ext uri="{FF2B5EF4-FFF2-40B4-BE49-F238E27FC236}">
                <a16:creationId xmlns:a16="http://schemas.microsoft.com/office/drawing/2014/main" id="{01F9400E-D49A-AA40-B4BD-53F03EC31D76}"/>
              </a:ext>
            </a:extLst>
          </p:cNvPr>
          <p:cNvGrpSpPr/>
          <p:nvPr userDrawn="1"/>
        </p:nvGrpSpPr>
        <p:grpSpPr>
          <a:xfrm>
            <a:off x="0" y="5340350"/>
            <a:ext cx="12192000" cy="1517650"/>
            <a:chOff x="0" y="5340350"/>
            <a:chExt cx="12192000" cy="1517650"/>
          </a:xfrm>
        </p:grpSpPr>
        <p:sp>
          <p:nvSpPr>
            <p:cNvPr id="11" name="Rectangle 10">
              <a:extLst>
                <a:ext uri="{FF2B5EF4-FFF2-40B4-BE49-F238E27FC236}">
                  <a16:creationId xmlns:a16="http://schemas.microsoft.com/office/drawing/2014/main" id="{7C04B8F3-C379-C04D-8634-1CDEC81586E2}"/>
                </a:ext>
              </a:extLst>
            </p:cNvPr>
            <p:cNvSpPr/>
            <p:nvPr userDrawn="1"/>
          </p:nvSpPr>
          <p:spPr bwMode="auto">
            <a:xfrm>
              <a:off x="0" y="5444519"/>
              <a:ext cx="12192000" cy="1413481"/>
            </a:xfrm>
            <a:prstGeom prst="rect">
              <a:avLst/>
            </a:prstGeom>
            <a:solidFill>
              <a:srgbClr val="07519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2" name="Rectangle 11">
              <a:extLst>
                <a:ext uri="{FF2B5EF4-FFF2-40B4-BE49-F238E27FC236}">
                  <a16:creationId xmlns:a16="http://schemas.microsoft.com/office/drawing/2014/main" id="{003207E4-91BC-AB48-939F-AAC2AA29BF23}"/>
                </a:ext>
              </a:extLst>
            </p:cNvPr>
            <p:cNvSpPr/>
            <p:nvPr userDrawn="1"/>
          </p:nvSpPr>
          <p:spPr bwMode="auto">
            <a:xfrm>
              <a:off x="0" y="5340350"/>
              <a:ext cx="12192000" cy="104169"/>
            </a:xfrm>
            <a:prstGeom prst="rect">
              <a:avLst/>
            </a:prstGeom>
            <a:solidFill>
              <a:srgbClr val="8EC42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sp>
        <p:nvSpPr>
          <p:cNvPr id="41" name="Rectangle 40">
            <a:extLst>
              <a:ext uri="{FF2B5EF4-FFF2-40B4-BE49-F238E27FC236}">
                <a16:creationId xmlns:a16="http://schemas.microsoft.com/office/drawing/2014/main" id="{1CEF456F-8BC0-384F-83F0-E5A07493A1DB}"/>
              </a:ext>
            </a:extLst>
          </p:cNvPr>
          <p:cNvSpPr/>
          <p:nvPr userDrawn="1"/>
        </p:nvSpPr>
        <p:spPr>
          <a:xfrm>
            <a:off x="8127999" y="3048000"/>
            <a:ext cx="4064001" cy="2292350"/>
          </a:xfrm>
          <a:prstGeom prst="rect">
            <a:avLst/>
          </a:prstGeom>
          <a:solidFill>
            <a:srgbClr val="2DA9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2DE6E80B-AE42-7F4B-8C4C-ACBD3261A904}"/>
              </a:ext>
            </a:extLst>
          </p:cNvPr>
          <p:cNvSpPr/>
          <p:nvPr userDrawn="1"/>
        </p:nvSpPr>
        <p:spPr>
          <a:xfrm>
            <a:off x="4063999" y="3048000"/>
            <a:ext cx="8136503" cy="2292350"/>
          </a:xfrm>
          <a:prstGeom prst="rect">
            <a:avLst/>
          </a:prstGeom>
          <a:gradFill>
            <a:gsLst>
              <a:gs pos="50000">
                <a:srgbClr val="2DA9E1"/>
              </a:gs>
              <a:gs pos="0">
                <a:srgbClr val="2DA9E1">
                  <a:alpha val="0"/>
                </a:srgbClr>
              </a:gs>
              <a:gs pos="100000">
                <a:srgbClr val="2DA9E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20">
            <a:extLst>
              <a:ext uri="{FF2B5EF4-FFF2-40B4-BE49-F238E27FC236}">
                <a16:creationId xmlns:a16="http://schemas.microsoft.com/office/drawing/2014/main" id="{E1DFF24A-6025-2847-8C93-29954BFB7B89}"/>
              </a:ext>
            </a:extLst>
          </p:cNvPr>
          <p:cNvSpPr>
            <a:spLocks noGrp="1"/>
          </p:cNvSpPr>
          <p:nvPr>
            <p:ph type="body" sz="quarter" idx="13" hasCustomPrompt="1"/>
          </p:nvPr>
        </p:nvSpPr>
        <p:spPr>
          <a:xfrm>
            <a:off x="4063999" y="3048000"/>
            <a:ext cx="8128000" cy="2292350"/>
          </a:xfrm>
          <a:solidFill>
            <a:srgbClr val="2DA9E1">
              <a:alpha val="89000"/>
            </a:srgbClr>
          </a:solidFill>
        </p:spPr>
        <p:txBody>
          <a:bodyPr wrap="square" lIns="365760" tIns="822960" rIns="274320" bIns="822960" anchor="ctr" anchorCtr="0">
            <a:noAutofit/>
          </a:bodyPr>
          <a:lstStyle>
            <a:lvl1pPr marL="0" indent="0">
              <a:buFont typeface="Arial" panose="020B0604020202020204" pitchFamily="34" charset="0"/>
              <a:buNone/>
              <a:tabLst/>
              <a:defRPr sz="3600" b="1" i="0">
                <a:solidFill>
                  <a:schemeClr val="bg1"/>
                </a:solidFill>
                <a:latin typeface="Arial" panose="020B0604020202020204" pitchFamily="34" charset="0"/>
                <a:cs typeface="Arial" panose="020B0604020202020204" pitchFamily="34" charset="0"/>
              </a:defRPr>
            </a:lvl1pPr>
            <a:lvl2pPr marL="9525" indent="0">
              <a:buFontTx/>
              <a:buNone/>
              <a:tabLst/>
              <a:defRPr sz="2400">
                <a:solidFill>
                  <a:schemeClr val="bg1"/>
                </a:solidFill>
                <a:latin typeface="Arial" panose="020B0604020202020204" pitchFamily="34" charset="0"/>
                <a:cs typeface="Arial" panose="020B0604020202020204" pitchFamily="34" charset="0"/>
              </a:defRPr>
            </a:lvl2pPr>
            <a:lvl3pPr marL="914400" indent="0">
              <a:buFontTx/>
              <a:buNone/>
              <a:defRPr/>
            </a:lvl3pPr>
            <a:lvl4pPr marL="1371600" indent="0">
              <a:buFontTx/>
              <a:buNone/>
              <a:defRPr/>
            </a:lvl4pPr>
            <a:lvl5pPr marL="1828800" indent="0">
              <a:buFontTx/>
              <a:buNone/>
              <a:defRPr/>
            </a:lvl5pPr>
          </a:lstStyle>
          <a:p>
            <a:pPr lvl="0"/>
            <a:r>
              <a:rPr lang="en-US"/>
              <a:t>Click to edit title</a:t>
            </a:r>
          </a:p>
          <a:p>
            <a:pPr lvl="1"/>
            <a:r>
              <a:rPr lang="en-US"/>
              <a:t>Click to edit subtitle</a:t>
            </a:r>
          </a:p>
        </p:txBody>
      </p:sp>
      <p:pic>
        <p:nvPicPr>
          <p:cNvPr id="19" name="Picture 18">
            <a:extLst>
              <a:ext uri="{FF2B5EF4-FFF2-40B4-BE49-F238E27FC236}">
                <a16:creationId xmlns:a16="http://schemas.microsoft.com/office/drawing/2014/main" id="{6FA9D549-6B4F-954D-AF3C-275B28F7C7D6}"/>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8455024" y="5910196"/>
            <a:ext cx="3191255" cy="473702"/>
          </a:xfrm>
          <a:prstGeom prst="rect">
            <a:avLst/>
          </a:prstGeom>
        </p:spPr>
      </p:pic>
      <p:sp>
        <p:nvSpPr>
          <p:cNvPr id="20" name="Text Placeholder 46">
            <a:extLst>
              <a:ext uri="{FF2B5EF4-FFF2-40B4-BE49-F238E27FC236}">
                <a16:creationId xmlns:a16="http://schemas.microsoft.com/office/drawing/2014/main" id="{885C2393-A49E-404D-B096-F9ADA920F578}"/>
              </a:ext>
            </a:extLst>
          </p:cNvPr>
          <p:cNvSpPr>
            <a:spLocks noGrp="1"/>
          </p:cNvSpPr>
          <p:nvPr>
            <p:ph type="body" sz="quarter" idx="25"/>
          </p:nvPr>
        </p:nvSpPr>
        <p:spPr>
          <a:xfrm>
            <a:off x="8630118" y="1209585"/>
            <a:ext cx="3267075" cy="1392237"/>
          </a:xfrm>
          <a:effectLst>
            <a:outerShdw blurRad="50800" dist="38100" dir="2700000" algn="tl" rotWithShape="0">
              <a:prstClr val="black">
                <a:alpha val="40000"/>
              </a:prstClr>
            </a:outerShdw>
          </a:effectLst>
        </p:spPr>
        <p:txBody>
          <a:bodyPr lIns="0" rIns="0" bIns="0" anchor="b" anchorCtr="0">
            <a:noAutofit/>
          </a:bodyPr>
          <a:lstStyle>
            <a:lvl1pPr marL="7938" indent="0">
              <a:buFontTx/>
              <a:buNone/>
              <a:tabLst/>
              <a:defRPr sz="1600" b="1" i="0">
                <a:solidFill>
                  <a:schemeClr val="bg1"/>
                </a:solidFill>
                <a:latin typeface="Arial" panose="020B0604020202020204" pitchFamily="34" charset="0"/>
                <a:cs typeface="Arial" panose="020B0604020202020204" pitchFamily="34" charset="0"/>
              </a:defRPr>
            </a:lvl1pPr>
            <a:lvl2pPr marL="457200" indent="0">
              <a:buFontTx/>
              <a:buNone/>
              <a:defRPr b="0" i="0">
                <a:solidFill>
                  <a:schemeClr val="bg1"/>
                </a:solidFill>
                <a:latin typeface="Myriad Pro Cond" panose="020B0506030403020204" pitchFamily="34" charset="0"/>
              </a:defRPr>
            </a:lvl2pPr>
            <a:lvl3pPr marL="7938" indent="0">
              <a:buFontTx/>
              <a:buNone/>
              <a:tabLst/>
              <a:defRPr sz="1400" b="0" i="0">
                <a:solidFill>
                  <a:schemeClr val="bg1"/>
                </a:solidFill>
                <a:latin typeface="Arial" panose="020B0604020202020204" pitchFamily="34" charset="0"/>
                <a:cs typeface="Arial" panose="020B0604020202020204" pitchFamily="34" charset="0"/>
              </a:defRPr>
            </a:lvl3pPr>
            <a:lvl4pPr marL="1371600" indent="0">
              <a:buFontTx/>
              <a:buNone/>
              <a:defRPr b="0" i="0">
                <a:solidFill>
                  <a:schemeClr val="bg1"/>
                </a:solidFill>
                <a:latin typeface="Myriad Pro Cond" panose="020B0506030403020204" pitchFamily="34" charset="0"/>
              </a:defRPr>
            </a:lvl4pPr>
            <a:lvl5pPr marL="1828800" indent="0">
              <a:buFontTx/>
              <a:buNone/>
              <a:defRPr b="0" i="0">
                <a:solidFill>
                  <a:schemeClr val="bg1"/>
                </a:solidFill>
                <a:latin typeface="Myriad Pro Cond" panose="020B0506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a:extLst>
              <a:ext uri="{FF2B5EF4-FFF2-40B4-BE49-F238E27FC236}">
                <a16:creationId xmlns:a16="http://schemas.microsoft.com/office/drawing/2014/main" id="{2AE7F2B2-AA5D-B893-930D-D080849F8B65}"/>
              </a:ext>
            </a:extLst>
          </p:cNvPr>
          <p:cNvPicPr>
            <a:picLocks noChangeAspect="1"/>
          </p:cNvPicPr>
          <p:nvPr userDrawn="1"/>
        </p:nvPicPr>
        <p:blipFill>
          <a:blip r:embed="rId4">
            <a:alphaModFix amt="50000"/>
          </a:blip>
          <a:stretch>
            <a:fillRect/>
          </a:stretch>
        </p:blipFill>
        <p:spPr>
          <a:xfrm>
            <a:off x="6234422" y="6027702"/>
            <a:ext cx="1968500" cy="317500"/>
          </a:xfrm>
          <a:prstGeom prst="rect">
            <a:avLst/>
          </a:prstGeom>
        </p:spPr>
      </p:pic>
      <p:cxnSp>
        <p:nvCxnSpPr>
          <p:cNvPr id="15" name="Straight Connector 14">
            <a:extLst>
              <a:ext uri="{FF2B5EF4-FFF2-40B4-BE49-F238E27FC236}">
                <a16:creationId xmlns:a16="http://schemas.microsoft.com/office/drawing/2014/main" id="{D4F99CE5-B098-57F9-0B9E-25CE11D2EFC8}"/>
              </a:ext>
            </a:extLst>
          </p:cNvPr>
          <p:cNvCxnSpPr>
            <a:cxnSpLocks/>
          </p:cNvCxnSpPr>
          <p:nvPr userDrawn="1"/>
        </p:nvCxnSpPr>
        <p:spPr>
          <a:xfrm>
            <a:off x="8352766" y="6008183"/>
            <a:ext cx="0" cy="35560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506390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pos="3840">
          <p15:clr>
            <a:srgbClr val="FBAE40"/>
          </p15:clr>
        </p15:guide>
        <p15:guide id="3" orient="horz" pos="1920">
          <p15:clr>
            <a:srgbClr val="FBAE40"/>
          </p15:clr>
        </p15:guide>
        <p15:guide id="4" pos="5328">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a:t>Click to edit title</a:t>
            </a:r>
            <a:br>
              <a:rPr lang="en-US"/>
            </a:br>
            <a:r>
              <a:rPr lang="en-US"/>
              <a:t>(Reduce font for title longer than 2 lines)</a:t>
            </a:r>
          </a:p>
        </p:txBody>
      </p:sp>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27CD4A3B-E186-AB40-96C6-355AF9A6FE76}" type="datetimeFigureOut">
              <a:rPr lang="en-US" smtClean="0"/>
              <a:t>11/26/24</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Tree>
    <p:extLst>
      <p:ext uri="{BB962C8B-B14F-4D97-AF65-F5344CB8AC3E}">
        <p14:creationId xmlns:p14="http://schemas.microsoft.com/office/powerpoint/2010/main" val="18010550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Full Foot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2365512-1A58-B241-838D-EFAB0E25F8AF}"/>
              </a:ext>
            </a:extLst>
          </p:cNvPr>
          <p:cNvSpPr/>
          <p:nvPr userDrawn="1"/>
        </p:nvSpPr>
        <p:spPr>
          <a:xfrm>
            <a:off x="0" y="6335712"/>
            <a:ext cx="12192000" cy="5222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EE89965-9C98-C446-B0C8-8151A52702B5}"/>
              </a:ext>
            </a:extLst>
          </p:cNvPr>
          <p:cNvSpPr/>
          <p:nvPr userDrawn="1"/>
        </p:nvSpPr>
        <p:spPr>
          <a:xfrm>
            <a:off x="0" y="6237795"/>
            <a:ext cx="12192000" cy="979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IDAHO NATIONAL LABORATORY">
            <a:extLst>
              <a:ext uri="{FF2B5EF4-FFF2-40B4-BE49-F238E27FC236}">
                <a16:creationId xmlns:a16="http://schemas.microsoft.com/office/drawing/2014/main" id="{C9B294FD-1F7F-4240-B2BD-1DD570DF2ECD}"/>
              </a:ext>
            </a:extLst>
          </p:cNvPr>
          <p:cNvPicPr>
            <a:picLocks noChangeAspect="1"/>
          </p:cNvPicPr>
          <p:nvPr userDrawn="1"/>
        </p:nvPicPr>
        <p:blipFill>
          <a:blip r:embed="rId2"/>
          <a:stretch>
            <a:fillRect/>
          </a:stretch>
        </p:blipFill>
        <p:spPr>
          <a:xfrm>
            <a:off x="8944584" y="6543675"/>
            <a:ext cx="2768600" cy="127000"/>
          </a:xfrm>
          <a:prstGeom prst="rect">
            <a:avLst/>
          </a:prstGeom>
        </p:spPr>
      </p:pic>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a:t>Click to edit title</a:t>
            </a:r>
            <a:br>
              <a:rPr lang="en-US"/>
            </a:br>
            <a:r>
              <a:rPr lang="en-US"/>
              <a:t>(Reduce font for title longer than 2 lines)</a:t>
            </a:r>
          </a:p>
        </p:txBody>
      </p:sp>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27CD4A3B-E186-AB40-96C6-355AF9A6FE76}" type="datetimeFigureOut">
              <a:rPr lang="en-US" smtClean="0"/>
              <a:t>11/26/24</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Tree>
    <p:extLst>
      <p:ext uri="{BB962C8B-B14F-4D97-AF65-F5344CB8AC3E}">
        <p14:creationId xmlns:p14="http://schemas.microsoft.com/office/powerpoint/2010/main" val="13057554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a:t>Click to edit title</a:t>
            </a:r>
            <a:br>
              <a:rPr lang="en-US"/>
            </a:br>
            <a:r>
              <a:rPr lang="en-US"/>
              <a:t>(Reduce font for title longer than 2 lines)</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27CD4A3B-E186-AB40-96C6-355AF9A6FE76}" type="datetimeFigureOut">
              <a:rPr lang="en-US" smtClean="0"/>
              <a:t>11/26/24</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7" name="Picture Placeholder 6">
            <a:extLst>
              <a:ext uri="{FF2B5EF4-FFF2-40B4-BE49-F238E27FC236}">
                <a16:creationId xmlns:a16="http://schemas.microsoft.com/office/drawing/2014/main" id="{EE6D6083-77A6-334A-8C7F-A5F18D4F5F87}"/>
              </a:ext>
            </a:extLst>
          </p:cNvPr>
          <p:cNvSpPr>
            <a:spLocks noGrp="1"/>
          </p:cNvSpPr>
          <p:nvPr>
            <p:ph type="pic" sz="quarter" idx="13" hasCustomPrompt="1"/>
          </p:nvPr>
        </p:nvSpPr>
        <p:spPr>
          <a:xfrm>
            <a:off x="938213" y="1739901"/>
            <a:ext cx="10415587" cy="4327523"/>
          </a:xfrm>
          <a:prstGeom prst="rect">
            <a:avLst/>
          </a:prstGeom>
        </p:spPr>
        <p:txBody>
          <a:bodyPr/>
          <a:lstStyle>
            <a:lvl1pPr marL="0" marR="0" indent="0" algn="l" defTabSz="914400" rtl="0" eaLnBrk="1" fontAlgn="auto" latinLnBrk="0" hangingPunct="1">
              <a:lnSpc>
                <a:spcPct val="90000"/>
              </a:lnSpc>
              <a:spcBef>
                <a:spcPts val="1000"/>
              </a:spcBef>
              <a:spcAft>
                <a:spcPts val="0"/>
              </a:spcAft>
              <a:buClr>
                <a:schemeClr val="bg2"/>
              </a:buClr>
              <a:buSzTx/>
              <a:buFontTx/>
              <a:buNone/>
              <a:tabLst/>
              <a:defRPr sz="2000">
                <a:solidFill>
                  <a:schemeClr val="bg1">
                    <a:lumMod val="65000"/>
                  </a:schemeClr>
                </a:solidFill>
              </a:defRPr>
            </a:lvl1pPr>
          </a:lstStyle>
          <a:p>
            <a:r>
              <a:rPr lang="en-US"/>
              <a:t>Click photo icon below to insert picture</a:t>
            </a:r>
            <a:br>
              <a:rPr lang="en-US"/>
            </a:br>
            <a:r>
              <a:rPr lang="en-US"/>
              <a:t>(if replacing picture, you will have to reset your crop area)</a:t>
            </a:r>
          </a:p>
          <a:p>
            <a:endParaRPr lang="en-US"/>
          </a:p>
        </p:txBody>
      </p:sp>
    </p:spTree>
    <p:extLst>
      <p:ext uri="{BB962C8B-B14F-4D97-AF65-F5344CB8AC3E}">
        <p14:creationId xmlns:p14="http://schemas.microsoft.com/office/powerpoint/2010/main" val="7175623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Blank Full Foot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2365512-1A58-B241-838D-EFAB0E25F8AF}"/>
              </a:ext>
            </a:extLst>
          </p:cNvPr>
          <p:cNvSpPr/>
          <p:nvPr userDrawn="1"/>
        </p:nvSpPr>
        <p:spPr>
          <a:xfrm>
            <a:off x="0" y="6335712"/>
            <a:ext cx="12192000" cy="5222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EE89965-9C98-C446-B0C8-8151A52702B5}"/>
              </a:ext>
            </a:extLst>
          </p:cNvPr>
          <p:cNvSpPr/>
          <p:nvPr userDrawn="1"/>
        </p:nvSpPr>
        <p:spPr>
          <a:xfrm>
            <a:off x="0" y="6237795"/>
            <a:ext cx="12192000" cy="979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IDAHO NATIONAL LABORATORY">
            <a:extLst>
              <a:ext uri="{FF2B5EF4-FFF2-40B4-BE49-F238E27FC236}">
                <a16:creationId xmlns:a16="http://schemas.microsoft.com/office/drawing/2014/main" id="{C9B294FD-1F7F-4240-B2BD-1DD570DF2ECD}"/>
              </a:ext>
            </a:extLst>
          </p:cNvPr>
          <p:cNvPicPr>
            <a:picLocks noChangeAspect="1"/>
          </p:cNvPicPr>
          <p:nvPr userDrawn="1"/>
        </p:nvPicPr>
        <p:blipFill>
          <a:blip r:embed="rId2"/>
          <a:stretch>
            <a:fillRect/>
          </a:stretch>
        </p:blipFill>
        <p:spPr>
          <a:xfrm>
            <a:off x="8944584" y="6543675"/>
            <a:ext cx="2768600" cy="127000"/>
          </a:xfrm>
          <a:prstGeom prst="rect">
            <a:avLst/>
          </a:prstGeom>
        </p:spPr>
      </p:pic>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a:t>Click to edit title</a:t>
            </a:r>
            <a:br>
              <a:rPr lang="en-US"/>
            </a:br>
            <a:r>
              <a:rPr lang="en-US"/>
              <a:t>(Reduce font for title longer than 2 lines)</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27CD4A3B-E186-AB40-96C6-355AF9A6FE76}" type="datetimeFigureOut">
              <a:rPr lang="en-US" smtClean="0"/>
              <a:t>11/26/24</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Tree>
    <p:extLst>
      <p:ext uri="{BB962C8B-B14F-4D97-AF65-F5344CB8AC3E}">
        <p14:creationId xmlns:p14="http://schemas.microsoft.com/office/powerpoint/2010/main" val="14952926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oto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a:t>Click to edit title</a:t>
            </a:r>
            <a:br>
              <a:rPr lang="en-US"/>
            </a:br>
            <a:r>
              <a:rPr lang="en-US"/>
              <a:t>(Reduce font for title longer than 2 lines)</a:t>
            </a:r>
          </a:p>
        </p:txBody>
      </p:sp>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a:xfrm>
            <a:off x="6340345" y="1739901"/>
            <a:ext cx="5013454" cy="4207040"/>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27CD4A3B-E186-AB40-96C6-355AF9A6FE76}" type="datetimeFigureOut">
              <a:rPr lang="en-US" smtClean="0"/>
              <a:t>11/26/24</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7" name="Picture Placeholder 5">
            <a:extLst>
              <a:ext uri="{FF2B5EF4-FFF2-40B4-BE49-F238E27FC236}">
                <a16:creationId xmlns:a16="http://schemas.microsoft.com/office/drawing/2014/main" id="{705329EE-4FB4-5A4D-AB92-8FB39F637855}"/>
              </a:ext>
            </a:extLst>
          </p:cNvPr>
          <p:cNvSpPr>
            <a:spLocks noGrp="1"/>
          </p:cNvSpPr>
          <p:nvPr>
            <p:ph type="pic" sz="quarter" idx="13" hasCustomPrompt="1"/>
          </p:nvPr>
        </p:nvSpPr>
        <p:spPr>
          <a:xfrm>
            <a:off x="938150" y="1739901"/>
            <a:ext cx="5081650" cy="4207040"/>
          </a:xfrm>
          <a:prstGeom prst="rect">
            <a:avLst/>
          </a:prstGeom>
        </p:spPr>
        <p:txBody>
          <a:bodyPr>
            <a:normAutofit/>
          </a:bodyPr>
          <a:lstStyle>
            <a:lvl1pPr marL="0" indent="0">
              <a:buFontTx/>
              <a:buNone/>
              <a:defRPr sz="2000">
                <a:solidFill>
                  <a:schemeClr val="bg1">
                    <a:lumMod val="65000"/>
                  </a:schemeClr>
                </a:solidFill>
              </a:defRPr>
            </a:lvl1pPr>
          </a:lstStyle>
          <a:p>
            <a:r>
              <a:rPr lang="en-US"/>
              <a:t>Click photo icon below to insert picture</a:t>
            </a:r>
            <a:br>
              <a:rPr lang="en-US"/>
            </a:br>
            <a:r>
              <a:rPr lang="en-US"/>
              <a:t>(if replacing picture, you will have to reset your crop area)</a:t>
            </a:r>
          </a:p>
        </p:txBody>
      </p:sp>
    </p:spTree>
    <p:extLst>
      <p:ext uri="{BB962C8B-B14F-4D97-AF65-F5344CB8AC3E}">
        <p14:creationId xmlns:p14="http://schemas.microsoft.com/office/powerpoint/2010/main" val="31986173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hoto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a:t>Click to edit title</a:t>
            </a:r>
            <a:br>
              <a:rPr lang="en-US"/>
            </a:br>
            <a:r>
              <a:rPr lang="en-US"/>
              <a:t>(Reduce font for title longer than 2 lines)</a:t>
            </a:r>
          </a:p>
        </p:txBody>
      </p:sp>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a:xfrm>
            <a:off x="938150" y="1739901"/>
            <a:ext cx="5013454" cy="4207040"/>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27CD4A3B-E186-AB40-96C6-355AF9A6FE76}" type="datetimeFigureOut">
              <a:rPr lang="en-US" smtClean="0"/>
              <a:t>11/26/24</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7" name="Picture Placeholder 5">
            <a:extLst>
              <a:ext uri="{FF2B5EF4-FFF2-40B4-BE49-F238E27FC236}">
                <a16:creationId xmlns:a16="http://schemas.microsoft.com/office/drawing/2014/main" id="{705329EE-4FB4-5A4D-AB92-8FB39F637855}"/>
              </a:ext>
            </a:extLst>
          </p:cNvPr>
          <p:cNvSpPr>
            <a:spLocks noGrp="1"/>
          </p:cNvSpPr>
          <p:nvPr>
            <p:ph type="pic" sz="quarter" idx="13" hasCustomPrompt="1"/>
          </p:nvPr>
        </p:nvSpPr>
        <p:spPr>
          <a:xfrm>
            <a:off x="6272149" y="1739901"/>
            <a:ext cx="5081650" cy="4207040"/>
          </a:xfrm>
          <a:prstGeom prst="rect">
            <a:avLst/>
          </a:prstGeom>
        </p:spPr>
        <p:txBody>
          <a:bodyPr>
            <a:normAutofit/>
          </a:bodyPr>
          <a:lstStyle>
            <a:lvl1pPr marL="0" indent="0">
              <a:buFontTx/>
              <a:buNone/>
              <a:defRPr sz="2000">
                <a:solidFill>
                  <a:schemeClr val="bg1">
                    <a:lumMod val="65000"/>
                  </a:schemeClr>
                </a:solidFill>
              </a:defRPr>
            </a:lvl1pPr>
          </a:lstStyle>
          <a:p>
            <a:r>
              <a:rPr lang="en-US"/>
              <a:t>Click photo icon below to insert picture</a:t>
            </a:r>
            <a:br>
              <a:rPr lang="en-US"/>
            </a:br>
            <a:r>
              <a:rPr lang="en-US"/>
              <a:t>(if replacing picture, you will have to reset your crop area)</a:t>
            </a:r>
          </a:p>
        </p:txBody>
      </p:sp>
    </p:spTree>
    <p:extLst>
      <p:ext uri="{BB962C8B-B14F-4D97-AF65-F5344CB8AC3E}">
        <p14:creationId xmlns:p14="http://schemas.microsoft.com/office/powerpoint/2010/main" val="33851431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Grey Box Photo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a:xfrm>
            <a:off x="938151" y="558602"/>
            <a:ext cx="6704151" cy="1005229"/>
          </a:xfrm>
        </p:spPr>
        <p:txBody>
          <a:bodyPr/>
          <a:lstStyle/>
          <a:p>
            <a:r>
              <a:rPr lang="en-US"/>
              <a:t>Click to edit title</a:t>
            </a:r>
            <a:br>
              <a:rPr lang="en-US"/>
            </a:br>
            <a:r>
              <a:rPr lang="en-US"/>
              <a:t>(2 lines max)</a:t>
            </a:r>
          </a:p>
        </p:txBody>
      </p:sp>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a:xfrm>
            <a:off x="938149" y="1739901"/>
            <a:ext cx="6704153" cy="4207040"/>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27CD4A3B-E186-AB40-96C6-355AF9A6FE76}" type="datetimeFigureOut">
              <a:rPr lang="en-US" smtClean="0"/>
              <a:t>11/26/24</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8" name="Rectangle 7">
            <a:extLst>
              <a:ext uri="{FF2B5EF4-FFF2-40B4-BE49-F238E27FC236}">
                <a16:creationId xmlns:a16="http://schemas.microsoft.com/office/drawing/2014/main" id="{9B2EB56D-A175-2340-8316-CB2D73FC70C2}"/>
              </a:ext>
            </a:extLst>
          </p:cNvPr>
          <p:cNvSpPr/>
          <p:nvPr userDrawn="1"/>
        </p:nvSpPr>
        <p:spPr>
          <a:xfrm>
            <a:off x="8465770" y="-1"/>
            <a:ext cx="3726230" cy="623779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5">
            <a:extLst>
              <a:ext uri="{FF2B5EF4-FFF2-40B4-BE49-F238E27FC236}">
                <a16:creationId xmlns:a16="http://schemas.microsoft.com/office/drawing/2014/main" id="{AEB60818-A426-D644-9EEA-D2FB1CBDFB58}"/>
              </a:ext>
            </a:extLst>
          </p:cNvPr>
          <p:cNvSpPr>
            <a:spLocks noGrp="1"/>
          </p:cNvSpPr>
          <p:nvPr>
            <p:ph type="pic" sz="quarter" idx="13" hasCustomPrompt="1"/>
          </p:nvPr>
        </p:nvSpPr>
        <p:spPr>
          <a:xfrm>
            <a:off x="8871283" y="522288"/>
            <a:ext cx="2919664" cy="4351338"/>
          </a:xfrm>
          <a:prstGeom prst="rect">
            <a:avLst/>
          </a:prstGeom>
        </p:spPr>
        <p:txBody>
          <a:bodyPr>
            <a:normAutofit/>
          </a:bodyPr>
          <a:lstStyle>
            <a:lvl1pPr marL="0" indent="0">
              <a:buFontTx/>
              <a:buNone/>
              <a:defRPr sz="2000">
                <a:solidFill>
                  <a:schemeClr val="bg1">
                    <a:lumMod val="65000"/>
                  </a:schemeClr>
                </a:solidFill>
              </a:defRPr>
            </a:lvl1pPr>
          </a:lstStyle>
          <a:p>
            <a:r>
              <a:rPr lang="en-US"/>
              <a:t>Click photo icon below to insert picture</a:t>
            </a:r>
            <a:br>
              <a:rPr lang="en-US"/>
            </a:br>
            <a:r>
              <a:rPr lang="en-US"/>
              <a:t>(if replacing picture, you will have to reset your crop area)</a:t>
            </a:r>
          </a:p>
        </p:txBody>
      </p:sp>
    </p:spTree>
    <p:extLst>
      <p:ext uri="{BB962C8B-B14F-4D97-AF65-F5344CB8AC3E}">
        <p14:creationId xmlns:p14="http://schemas.microsoft.com/office/powerpoint/2010/main" val="41450256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marL="501333">
              <a:defRPr/>
            </a:lvl2pPr>
            <a:lvl3pPr marL="960120">
              <a:defRPr/>
            </a:lvl3pPr>
            <a:lvl4pPr marL="1417320">
              <a:defRPr/>
            </a:lvl4pPr>
            <a:lvl5pPr marL="187452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5"/>
          <p:cNvSpPr>
            <a:spLocks noGrp="1" noChangeArrowheads="1"/>
          </p:cNvSpPr>
          <p:nvPr>
            <p:ph type="sldNum" sz="quarter" idx="11"/>
          </p:nvPr>
        </p:nvSpPr>
        <p:spPr>
          <a:ln/>
        </p:spPr>
        <p:txBody>
          <a:bodyPr/>
          <a:lstStyle>
            <a:lvl1pPr>
              <a:defRPr/>
            </a:lvl1pPr>
          </a:lstStyle>
          <a:p>
            <a:fld id="{5F868368-EC15-444D-9EFB-42436E21986C}" type="slidenum">
              <a:rPr lang="en-US" smtClean="0"/>
              <a:t>‹#›</a:t>
            </a:fld>
            <a:endParaRPr lang="en-US"/>
          </a:p>
        </p:txBody>
      </p:sp>
      <p:sp>
        <p:nvSpPr>
          <p:cNvPr id="8" name="Rectangle 84"/>
          <p:cNvSpPr>
            <a:spLocks noGrp="1" noChangeArrowheads="1"/>
          </p:cNvSpPr>
          <p:nvPr>
            <p:ph type="ftr" sz="quarter" idx="3"/>
          </p:nvPr>
        </p:nvSpPr>
        <p:spPr bwMode="auto">
          <a:xfrm>
            <a:off x="9211733" y="6553201"/>
            <a:ext cx="2406651" cy="123111"/>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lvl1pPr algn="r">
              <a:defRPr sz="800">
                <a:latin typeface="+mn-lt"/>
                <a:ea typeface="+mn-ea"/>
              </a:defRPr>
            </a:lvl1pPr>
          </a:lstStyle>
          <a:p>
            <a:endParaRPr lang="en-US"/>
          </a:p>
        </p:txBody>
      </p:sp>
    </p:spTree>
    <p:extLst>
      <p:ext uri="{BB962C8B-B14F-4D97-AF65-F5344CB8AC3E}">
        <p14:creationId xmlns:p14="http://schemas.microsoft.com/office/powerpoint/2010/main" val="6398023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ue Box Photo Righ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a:xfrm>
            <a:off x="938149" y="1739901"/>
            <a:ext cx="6704153" cy="4207040"/>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27CD4A3B-E186-AB40-96C6-355AF9A6FE76}" type="datetimeFigureOut">
              <a:rPr lang="en-US" smtClean="0"/>
              <a:t>11/26/24</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8" name="Rectangle 7">
            <a:extLst>
              <a:ext uri="{FF2B5EF4-FFF2-40B4-BE49-F238E27FC236}">
                <a16:creationId xmlns:a16="http://schemas.microsoft.com/office/drawing/2014/main" id="{9B2EB56D-A175-2340-8316-CB2D73FC70C2}"/>
              </a:ext>
            </a:extLst>
          </p:cNvPr>
          <p:cNvSpPr/>
          <p:nvPr userDrawn="1"/>
        </p:nvSpPr>
        <p:spPr>
          <a:xfrm>
            <a:off x="8465770" y="-1"/>
            <a:ext cx="3726230" cy="62377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5">
            <a:extLst>
              <a:ext uri="{FF2B5EF4-FFF2-40B4-BE49-F238E27FC236}">
                <a16:creationId xmlns:a16="http://schemas.microsoft.com/office/drawing/2014/main" id="{AEB60818-A426-D644-9EEA-D2FB1CBDFB58}"/>
              </a:ext>
            </a:extLst>
          </p:cNvPr>
          <p:cNvSpPr>
            <a:spLocks noGrp="1"/>
          </p:cNvSpPr>
          <p:nvPr>
            <p:ph type="pic" sz="quarter" idx="13" hasCustomPrompt="1"/>
          </p:nvPr>
        </p:nvSpPr>
        <p:spPr>
          <a:xfrm>
            <a:off x="8871283" y="522288"/>
            <a:ext cx="2919664" cy="4351338"/>
          </a:xfrm>
          <a:prstGeom prst="rect">
            <a:avLst/>
          </a:prstGeom>
        </p:spPr>
        <p:txBody>
          <a:bodyPr>
            <a:normAutofit/>
          </a:bodyPr>
          <a:lstStyle>
            <a:lvl1pPr marL="0" indent="0">
              <a:buFontTx/>
              <a:buNone/>
              <a:defRPr sz="2000">
                <a:solidFill>
                  <a:schemeClr val="bg1">
                    <a:lumMod val="65000"/>
                  </a:schemeClr>
                </a:solidFill>
              </a:defRPr>
            </a:lvl1pPr>
          </a:lstStyle>
          <a:p>
            <a:r>
              <a:rPr lang="en-US"/>
              <a:t>Click photo icon below to insert picture</a:t>
            </a:r>
            <a:br>
              <a:rPr lang="en-US"/>
            </a:br>
            <a:r>
              <a:rPr lang="en-US"/>
              <a:t>(if replacing picture, you will have to reset your crop area)</a:t>
            </a:r>
          </a:p>
        </p:txBody>
      </p:sp>
      <p:sp>
        <p:nvSpPr>
          <p:cNvPr id="10" name="Title 1">
            <a:extLst>
              <a:ext uri="{FF2B5EF4-FFF2-40B4-BE49-F238E27FC236}">
                <a16:creationId xmlns:a16="http://schemas.microsoft.com/office/drawing/2014/main" id="{2EFBD4CC-FEFF-654C-B1A3-229DA69D10FE}"/>
              </a:ext>
            </a:extLst>
          </p:cNvPr>
          <p:cNvSpPr>
            <a:spLocks noGrp="1"/>
          </p:cNvSpPr>
          <p:nvPr>
            <p:ph type="title" hasCustomPrompt="1"/>
          </p:nvPr>
        </p:nvSpPr>
        <p:spPr>
          <a:xfrm>
            <a:off x="938151" y="558602"/>
            <a:ext cx="6704151" cy="1005229"/>
          </a:xfrm>
        </p:spPr>
        <p:txBody>
          <a:bodyPr/>
          <a:lstStyle/>
          <a:p>
            <a:r>
              <a:rPr lang="en-US"/>
              <a:t>Click to edit title</a:t>
            </a:r>
            <a:br>
              <a:rPr lang="en-US"/>
            </a:br>
            <a:r>
              <a:rPr lang="en-US"/>
              <a:t>(2 lines max)</a:t>
            </a:r>
          </a:p>
        </p:txBody>
      </p:sp>
    </p:spTree>
    <p:extLst>
      <p:ext uri="{BB962C8B-B14F-4D97-AF65-F5344CB8AC3E}">
        <p14:creationId xmlns:p14="http://schemas.microsoft.com/office/powerpoint/2010/main" val="24199666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ight Blue Box Photo Righ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a:xfrm>
            <a:off x="938149" y="1739901"/>
            <a:ext cx="6704153" cy="4207040"/>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27CD4A3B-E186-AB40-96C6-355AF9A6FE76}" type="datetimeFigureOut">
              <a:rPr lang="en-US" smtClean="0"/>
              <a:t>11/26/24</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8" name="Rectangle 7">
            <a:extLst>
              <a:ext uri="{FF2B5EF4-FFF2-40B4-BE49-F238E27FC236}">
                <a16:creationId xmlns:a16="http://schemas.microsoft.com/office/drawing/2014/main" id="{9B2EB56D-A175-2340-8316-CB2D73FC70C2}"/>
              </a:ext>
            </a:extLst>
          </p:cNvPr>
          <p:cNvSpPr/>
          <p:nvPr userDrawn="1"/>
        </p:nvSpPr>
        <p:spPr>
          <a:xfrm>
            <a:off x="8465770" y="-1"/>
            <a:ext cx="3726230" cy="623779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5">
            <a:extLst>
              <a:ext uri="{FF2B5EF4-FFF2-40B4-BE49-F238E27FC236}">
                <a16:creationId xmlns:a16="http://schemas.microsoft.com/office/drawing/2014/main" id="{AEB60818-A426-D644-9EEA-D2FB1CBDFB58}"/>
              </a:ext>
            </a:extLst>
          </p:cNvPr>
          <p:cNvSpPr>
            <a:spLocks noGrp="1"/>
          </p:cNvSpPr>
          <p:nvPr>
            <p:ph type="pic" sz="quarter" idx="13" hasCustomPrompt="1"/>
          </p:nvPr>
        </p:nvSpPr>
        <p:spPr>
          <a:xfrm>
            <a:off x="8871283" y="522288"/>
            <a:ext cx="2919664" cy="4351338"/>
          </a:xfrm>
          <a:prstGeom prst="rect">
            <a:avLst/>
          </a:prstGeom>
        </p:spPr>
        <p:txBody>
          <a:bodyPr>
            <a:normAutofit/>
          </a:bodyPr>
          <a:lstStyle>
            <a:lvl1pPr marL="0" indent="0">
              <a:buFontTx/>
              <a:buNone/>
              <a:defRPr sz="2000">
                <a:solidFill>
                  <a:schemeClr val="tx1">
                    <a:lumMod val="65000"/>
                    <a:lumOff val="35000"/>
                  </a:schemeClr>
                </a:solidFill>
              </a:defRPr>
            </a:lvl1pPr>
          </a:lstStyle>
          <a:p>
            <a:r>
              <a:rPr lang="en-US"/>
              <a:t>Click photo icon below to insert picture</a:t>
            </a:r>
            <a:br>
              <a:rPr lang="en-US"/>
            </a:br>
            <a:r>
              <a:rPr lang="en-US"/>
              <a:t>(if replacing picture, you will have to reset your crop area)</a:t>
            </a:r>
          </a:p>
        </p:txBody>
      </p:sp>
      <p:sp>
        <p:nvSpPr>
          <p:cNvPr id="10" name="Title 1">
            <a:extLst>
              <a:ext uri="{FF2B5EF4-FFF2-40B4-BE49-F238E27FC236}">
                <a16:creationId xmlns:a16="http://schemas.microsoft.com/office/drawing/2014/main" id="{080018A3-14FE-A04B-A3B4-D9AA55483B48}"/>
              </a:ext>
            </a:extLst>
          </p:cNvPr>
          <p:cNvSpPr>
            <a:spLocks noGrp="1"/>
          </p:cNvSpPr>
          <p:nvPr>
            <p:ph type="title" hasCustomPrompt="1"/>
          </p:nvPr>
        </p:nvSpPr>
        <p:spPr>
          <a:xfrm>
            <a:off x="938151" y="558602"/>
            <a:ext cx="6704151" cy="1005229"/>
          </a:xfrm>
        </p:spPr>
        <p:txBody>
          <a:bodyPr/>
          <a:lstStyle/>
          <a:p>
            <a:r>
              <a:rPr lang="en-US"/>
              <a:t>Click to edit title</a:t>
            </a:r>
            <a:br>
              <a:rPr lang="en-US"/>
            </a:br>
            <a:r>
              <a:rPr lang="en-US"/>
              <a:t>(2 lines max)</a:t>
            </a:r>
          </a:p>
        </p:txBody>
      </p:sp>
    </p:spTree>
    <p:extLst>
      <p:ext uri="{BB962C8B-B14F-4D97-AF65-F5344CB8AC3E}">
        <p14:creationId xmlns:p14="http://schemas.microsoft.com/office/powerpoint/2010/main" val="23105965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Big Blue Box Bullets Righ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2CB96BB-242F-BC47-80BF-E45DB97245BA}"/>
              </a:ext>
            </a:extLst>
          </p:cNvPr>
          <p:cNvSpPr/>
          <p:nvPr userDrawn="1"/>
        </p:nvSpPr>
        <p:spPr>
          <a:xfrm>
            <a:off x="6843714" y="0"/>
            <a:ext cx="5346699" cy="623779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72FA9CB-507A-AA48-963A-8D5E37B7CF5B}"/>
              </a:ext>
            </a:extLst>
          </p:cNvPr>
          <p:cNvSpPr/>
          <p:nvPr userDrawn="1"/>
        </p:nvSpPr>
        <p:spPr>
          <a:xfrm>
            <a:off x="0" y="6335712"/>
            <a:ext cx="12192000" cy="5222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E79016F-99B0-6B40-B3F7-87F0068FC0E5}"/>
              </a:ext>
            </a:extLst>
          </p:cNvPr>
          <p:cNvSpPr/>
          <p:nvPr userDrawn="1"/>
        </p:nvSpPr>
        <p:spPr>
          <a:xfrm>
            <a:off x="0" y="6237795"/>
            <a:ext cx="12192000" cy="979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IDAHO NATIONAL LABORATORY">
            <a:extLst>
              <a:ext uri="{FF2B5EF4-FFF2-40B4-BE49-F238E27FC236}">
                <a16:creationId xmlns:a16="http://schemas.microsoft.com/office/drawing/2014/main" id="{BD942965-6C07-5D4A-809D-5FC754D5902D}"/>
              </a:ext>
            </a:extLst>
          </p:cNvPr>
          <p:cNvPicPr>
            <a:picLocks noChangeAspect="1"/>
          </p:cNvPicPr>
          <p:nvPr userDrawn="1"/>
        </p:nvPicPr>
        <p:blipFill>
          <a:blip r:embed="rId2"/>
          <a:stretch>
            <a:fillRect/>
          </a:stretch>
        </p:blipFill>
        <p:spPr>
          <a:xfrm>
            <a:off x="8944584" y="6543675"/>
            <a:ext cx="2768600" cy="127000"/>
          </a:xfrm>
          <a:prstGeom prst="rect">
            <a:avLst/>
          </a:prstGeom>
        </p:spPr>
      </p:pic>
      <p:sp>
        <p:nvSpPr>
          <p:cNvPr id="14" name="Title Placeholder BIG box blue right">
            <a:extLst>
              <a:ext uri="{FF2B5EF4-FFF2-40B4-BE49-F238E27FC236}">
                <a16:creationId xmlns:a16="http://schemas.microsoft.com/office/drawing/2014/main" id="{AB7EA1D9-8A57-3143-9688-4BB8599F986F}"/>
              </a:ext>
            </a:extLst>
          </p:cNvPr>
          <p:cNvSpPr>
            <a:spLocks noGrp="1"/>
          </p:cNvSpPr>
          <p:nvPr>
            <p:ph type="body" sz="quarter" idx="14" hasCustomPrompt="1"/>
          </p:nvPr>
        </p:nvSpPr>
        <p:spPr>
          <a:xfrm>
            <a:off x="6850063" y="0"/>
            <a:ext cx="5340350" cy="907549"/>
          </a:xfrm>
          <a:prstGeom prst="rect">
            <a:avLst/>
          </a:prstGeom>
          <a:noFill/>
        </p:spPr>
        <p:txBody>
          <a:bodyPr lIns="274320" tIns="365760" rIns="274320">
            <a:normAutofit/>
          </a:bodyPr>
          <a:lstStyle>
            <a:lvl1pPr marL="0" indent="0">
              <a:buFontTx/>
              <a:buNone/>
              <a:defRPr sz="3200" b="1" i="0">
                <a:solidFill>
                  <a:schemeClr val="bg1"/>
                </a:solidFill>
                <a:latin typeface="Arial" panose="020B0604020202020204" pitchFamily="34" charset="0"/>
                <a:cs typeface="Arial" panose="020B06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box title</a:t>
            </a:r>
          </a:p>
        </p:txBody>
      </p:sp>
      <p:sp>
        <p:nvSpPr>
          <p:cNvPr id="15" name="Text Placeholder 2">
            <a:extLst>
              <a:ext uri="{FF2B5EF4-FFF2-40B4-BE49-F238E27FC236}">
                <a16:creationId xmlns:a16="http://schemas.microsoft.com/office/drawing/2014/main" id="{538B584E-1ECA-5646-9DA7-61B8110256F2}"/>
              </a:ext>
            </a:extLst>
          </p:cNvPr>
          <p:cNvSpPr>
            <a:spLocks noGrp="1"/>
          </p:cNvSpPr>
          <p:nvPr>
            <p:ph type="body" sz="quarter" idx="15" hasCustomPrompt="1"/>
          </p:nvPr>
        </p:nvSpPr>
        <p:spPr>
          <a:xfrm>
            <a:off x="7116947" y="1064712"/>
            <a:ext cx="4598987" cy="4515349"/>
          </a:xfrm>
          <a:prstGeom prst="rect">
            <a:avLst/>
          </a:prstGeom>
        </p:spPr>
        <p:txBody>
          <a:bodyPr lIns="0">
            <a:normAutofit/>
          </a:bodyPr>
          <a:lstStyle>
            <a:lvl1pPr marL="347663" indent="-342900">
              <a:buClr>
                <a:schemeClr val="bg1"/>
              </a:buClr>
              <a:tabLst/>
              <a:defRPr sz="2400">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bullet list</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27CD4A3B-E186-AB40-96C6-355AF9A6FE76}" type="datetimeFigureOut">
              <a:rPr lang="en-US" smtClean="0"/>
              <a:t>11/26/24</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16" name="Picture Placeholder">
            <a:extLst>
              <a:ext uri="{FF2B5EF4-FFF2-40B4-BE49-F238E27FC236}">
                <a16:creationId xmlns:a16="http://schemas.microsoft.com/office/drawing/2014/main" id="{6EF42CC7-103E-EA4C-89A2-543032DA331C}"/>
              </a:ext>
            </a:extLst>
          </p:cNvPr>
          <p:cNvSpPr>
            <a:spLocks noGrp="1"/>
          </p:cNvSpPr>
          <p:nvPr>
            <p:ph type="pic" sz="quarter" idx="13" hasCustomPrompt="1"/>
          </p:nvPr>
        </p:nvSpPr>
        <p:spPr>
          <a:xfrm>
            <a:off x="0" y="0"/>
            <a:ext cx="6843714" cy="6228267"/>
          </a:xfrm>
          <a:prstGeom prst="rect">
            <a:avLst/>
          </a:prstGeom>
        </p:spPr>
        <p:txBody>
          <a:bodyPr>
            <a:normAutofit/>
          </a:bodyPr>
          <a:lstStyle>
            <a:lvl1pPr marL="0" indent="0">
              <a:buFontTx/>
              <a:buNone/>
              <a:defRPr sz="2000">
                <a:solidFill>
                  <a:schemeClr val="bg1">
                    <a:lumMod val="65000"/>
                  </a:schemeClr>
                </a:solidFill>
              </a:defRPr>
            </a:lvl1pPr>
          </a:lstStyle>
          <a:p>
            <a:r>
              <a:rPr lang="en-US"/>
              <a:t>Click photo icon below to insert picture</a:t>
            </a:r>
            <a:br>
              <a:rPr lang="en-US"/>
            </a:br>
            <a:r>
              <a:rPr lang="en-US"/>
              <a:t>(if replacing picture, you will have to reset your crop area)</a:t>
            </a:r>
          </a:p>
        </p:txBody>
      </p:sp>
    </p:spTree>
    <p:extLst>
      <p:ext uri="{BB962C8B-B14F-4D97-AF65-F5344CB8AC3E}">
        <p14:creationId xmlns:p14="http://schemas.microsoft.com/office/powerpoint/2010/main" val="5901514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25992-890C-EC4B-B676-6CCEF133B8F2}"/>
              </a:ext>
            </a:extLst>
          </p:cNvPr>
          <p:cNvSpPr>
            <a:spLocks noGrp="1"/>
          </p:cNvSpPr>
          <p:nvPr>
            <p:ph type="title" hasCustomPrompt="1"/>
          </p:nvPr>
        </p:nvSpPr>
        <p:spPr>
          <a:xfrm>
            <a:off x="938150" y="1709738"/>
            <a:ext cx="10409299" cy="2852737"/>
          </a:xfrm>
        </p:spPr>
        <p:txBody>
          <a:bodyPr anchor="ctr" anchorCtr="0"/>
          <a:lstStyle>
            <a:lvl1pPr>
              <a:defRPr sz="4800"/>
            </a:lvl1pPr>
          </a:lstStyle>
          <a:p>
            <a:r>
              <a:rPr lang="en-US"/>
              <a:t>Click to edit title</a:t>
            </a:r>
          </a:p>
        </p:txBody>
      </p:sp>
      <p:sp>
        <p:nvSpPr>
          <p:cNvPr id="3" name="Text Placeholder 2">
            <a:extLst>
              <a:ext uri="{FF2B5EF4-FFF2-40B4-BE49-F238E27FC236}">
                <a16:creationId xmlns:a16="http://schemas.microsoft.com/office/drawing/2014/main" id="{E55303FD-B916-FD4E-85C2-3EBF655BC1FB}"/>
              </a:ext>
            </a:extLst>
          </p:cNvPr>
          <p:cNvSpPr>
            <a:spLocks noGrp="1"/>
          </p:cNvSpPr>
          <p:nvPr>
            <p:ph type="body" idx="1" hasCustomPrompt="1"/>
          </p:nvPr>
        </p:nvSpPr>
        <p:spPr>
          <a:xfrm>
            <a:off x="938150" y="4589463"/>
            <a:ext cx="104093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subhead</a:t>
            </a:r>
          </a:p>
        </p:txBody>
      </p:sp>
      <p:sp>
        <p:nvSpPr>
          <p:cNvPr id="4" name="Date Placeholder 3">
            <a:extLst>
              <a:ext uri="{FF2B5EF4-FFF2-40B4-BE49-F238E27FC236}">
                <a16:creationId xmlns:a16="http://schemas.microsoft.com/office/drawing/2014/main" id="{2C8FDE18-9616-B043-9C71-522DAD29B023}"/>
              </a:ext>
            </a:extLst>
          </p:cNvPr>
          <p:cNvSpPr>
            <a:spLocks noGrp="1"/>
          </p:cNvSpPr>
          <p:nvPr>
            <p:ph type="dt" sz="half" idx="10"/>
          </p:nvPr>
        </p:nvSpPr>
        <p:spPr/>
        <p:txBody>
          <a:bodyPr/>
          <a:lstStyle/>
          <a:p>
            <a:fld id="{27CD4A3B-E186-AB40-96C6-355AF9A6FE76}" type="datetimeFigureOut">
              <a:rPr lang="en-US" smtClean="0"/>
              <a:t>11/26/24</a:t>
            </a:fld>
            <a:endParaRPr lang="en-US"/>
          </a:p>
        </p:txBody>
      </p:sp>
      <p:sp>
        <p:nvSpPr>
          <p:cNvPr id="5" name="Footer Placeholder 4">
            <a:extLst>
              <a:ext uri="{FF2B5EF4-FFF2-40B4-BE49-F238E27FC236}">
                <a16:creationId xmlns:a16="http://schemas.microsoft.com/office/drawing/2014/main" id="{D832FF7A-5905-EB40-919B-9225D0871D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C7509E-6005-DB4B-9578-84532E5F8BFF}"/>
              </a:ext>
            </a:extLst>
          </p:cNvPr>
          <p:cNvSpPr>
            <a:spLocks noGrp="1"/>
          </p:cNvSpPr>
          <p:nvPr>
            <p:ph type="sldNum" sz="quarter" idx="12"/>
          </p:nvPr>
        </p:nvSpPr>
        <p:spPr/>
        <p:txBody>
          <a:bodyPr/>
          <a:lstStyle/>
          <a:p>
            <a:fld id="{82B577FA-F7D9-2C48-919F-F962E3BF952F}" type="slidenum">
              <a:rPr lang="en-US" smtClean="0"/>
              <a:t>‹#›</a:t>
            </a:fld>
            <a:endParaRPr lang="en-US"/>
          </a:p>
        </p:txBody>
      </p:sp>
    </p:spTree>
    <p:extLst>
      <p:ext uri="{BB962C8B-B14F-4D97-AF65-F5344CB8AC3E}">
        <p14:creationId xmlns:p14="http://schemas.microsoft.com/office/powerpoint/2010/main" val="20095594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C0D34-E50C-7946-9657-29EA34F401D8}"/>
              </a:ext>
            </a:extLst>
          </p:cNvPr>
          <p:cNvSpPr>
            <a:spLocks noGrp="1"/>
          </p:cNvSpPr>
          <p:nvPr>
            <p:ph type="title" hasCustomPrompt="1"/>
          </p:nvPr>
        </p:nvSpPr>
        <p:spPr/>
        <p:txBody>
          <a:bodyPr/>
          <a:lstStyle/>
          <a:p>
            <a:r>
              <a:rPr lang="en-US"/>
              <a:t>Click to edit title</a:t>
            </a:r>
            <a:br>
              <a:rPr lang="en-US"/>
            </a:br>
            <a:r>
              <a:rPr lang="en-US"/>
              <a:t>(Reduce font for title longer than 2 lines)</a:t>
            </a:r>
          </a:p>
        </p:txBody>
      </p:sp>
      <p:sp>
        <p:nvSpPr>
          <p:cNvPr id="3" name="Content Placeholder 2">
            <a:extLst>
              <a:ext uri="{FF2B5EF4-FFF2-40B4-BE49-F238E27FC236}">
                <a16:creationId xmlns:a16="http://schemas.microsoft.com/office/drawing/2014/main" id="{3FBFFB48-1F38-8C46-B4B3-0871CA9880E3}"/>
              </a:ext>
            </a:extLst>
          </p:cNvPr>
          <p:cNvSpPr>
            <a:spLocks noGrp="1"/>
          </p:cNvSpPr>
          <p:nvPr>
            <p:ph sz="half" idx="1" hasCustomPrompt="1"/>
          </p:nvPr>
        </p:nvSpPr>
        <p:spPr>
          <a:xfrm>
            <a:off x="938150" y="1739901"/>
            <a:ext cx="5081650" cy="4351338"/>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C7F5AB-BF51-4044-8164-B8ADFB34B0A6}"/>
              </a:ext>
            </a:extLst>
          </p:cNvPr>
          <p:cNvSpPr>
            <a:spLocks noGrp="1"/>
          </p:cNvSpPr>
          <p:nvPr>
            <p:ph sz="half" idx="2" hasCustomPrompt="1"/>
          </p:nvPr>
        </p:nvSpPr>
        <p:spPr>
          <a:xfrm>
            <a:off x="6272148" y="1739901"/>
            <a:ext cx="5081651" cy="4351338"/>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973E568-D8E9-CE46-B564-4CAF0B6E4511}"/>
              </a:ext>
            </a:extLst>
          </p:cNvPr>
          <p:cNvSpPr>
            <a:spLocks noGrp="1"/>
          </p:cNvSpPr>
          <p:nvPr>
            <p:ph type="dt" sz="half" idx="10"/>
          </p:nvPr>
        </p:nvSpPr>
        <p:spPr/>
        <p:txBody>
          <a:bodyPr/>
          <a:lstStyle/>
          <a:p>
            <a:fld id="{27CD4A3B-E186-AB40-96C6-355AF9A6FE76}" type="datetimeFigureOut">
              <a:rPr lang="en-US" smtClean="0"/>
              <a:t>11/26/24</a:t>
            </a:fld>
            <a:endParaRPr lang="en-US"/>
          </a:p>
        </p:txBody>
      </p:sp>
      <p:sp>
        <p:nvSpPr>
          <p:cNvPr id="6" name="Footer Placeholder 5">
            <a:extLst>
              <a:ext uri="{FF2B5EF4-FFF2-40B4-BE49-F238E27FC236}">
                <a16:creationId xmlns:a16="http://schemas.microsoft.com/office/drawing/2014/main" id="{7C3C80FD-FB7C-F246-A242-07AFCB295C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FBDEBE-950D-C343-A00C-8D9FA1E33CE7}"/>
              </a:ext>
            </a:extLst>
          </p:cNvPr>
          <p:cNvSpPr>
            <a:spLocks noGrp="1"/>
          </p:cNvSpPr>
          <p:nvPr>
            <p:ph type="sldNum" sz="quarter" idx="12"/>
          </p:nvPr>
        </p:nvSpPr>
        <p:spPr/>
        <p:txBody>
          <a:bodyPr/>
          <a:lstStyle/>
          <a:p>
            <a:fld id="{82B577FA-F7D9-2C48-919F-F962E3BF952F}" type="slidenum">
              <a:rPr lang="en-US" smtClean="0"/>
              <a:t>‹#›</a:t>
            </a:fld>
            <a:endParaRPr lang="en-US"/>
          </a:p>
        </p:txBody>
      </p:sp>
    </p:spTree>
    <p:extLst>
      <p:ext uri="{BB962C8B-B14F-4D97-AF65-F5344CB8AC3E}">
        <p14:creationId xmlns:p14="http://schemas.microsoft.com/office/powerpoint/2010/main" val="34008819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mparison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C0D34-E50C-7946-9657-29EA34F401D8}"/>
              </a:ext>
            </a:extLst>
          </p:cNvPr>
          <p:cNvSpPr>
            <a:spLocks noGrp="1"/>
          </p:cNvSpPr>
          <p:nvPr>
            <p:ph type="title" hasCustomPrompt="1"/>
          </p:nvPr>
        </p:nvSpPr>
        <p:spPr/>
        <p:txBody>
          <a:bodyPr/>
          <a:lstStyle/>
          <a:p>
            <a:r>
              <a:rPr lang="en-US"/>
              <a:t>Click to edit title</a:t>
            </a:r>
            <a:br>
              <a:rPr lang="en-US"/>
            </a:br>
            <a:r>
              <a:rPr lang="en-US"/>
              <a:t>(Reduce font for title longer than 2 lines)</a:t>
            </a:r>
          </a:p>
        </p:txBody>
      </p:sp>
      <p:sp>
        <p:nvSpPr>
          <p:cNvPr id="3" name="Content Placeholder 2">
            <a:extLst>
              <a:ext uri="{FF2B5EF4-FFF2-40B4-BE49-F238E27FC236}">
                <a16:creationId xmlns:a16="http://schemas.microsoft.com/office/drawing/2014/main" id="{3FBFFB48-1F38-8C46-B4B3-0871CA9880E3}"/>
              </a:ext>
            </a:extLst>
          </p:cNvPr>
          <p:cNvSpPr>
            <a:spLocks noGrp="1"/>
          </p:cNvSpPr>
          <p:nvPr>
            <p:ph sz="half" idx="1" hasCustomPrompt="1"/>
          </p:nvPr>
        </p:nvSpPr>
        <p:spPr>
          <a:xfrm>
            <a:off x="938150" y="2412999"/>
            <a:ext cx="5081650" cy="3763963"/>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C7F5AB-BF51-4044-8164-B8ADFB34B0A6}"/>
              </a:ext>
            </a:extLst>
          </p:cNvPr>
          <p:cNvSpPr>
            <a:spLocks noGrp="1"/>
          </p:cNvSpPr>
          <p:nvPr>
            <p:ph sz="half" idx="2" hasCustomPrompt="1"/>
          </p:nvPr>
        </p:nvSpPr>
        <p:spPr>
          <a:xfrm>
            <a:off x="6272148" y="2412999"/>
            <a:ext cx="5081651" cy="3763963"/>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973E568-D8E9-CE46-B564-4CAF0B6E4511}"/>
              </a:ext>
            </a:extLst>
          </p:cNvPr>
          <p:cNvSpPr>
            <a:spLocks noGrp="1"/>
          </p:cNvSpPr>
          <p:nvPr>
            <p:ph type="dt" sz="half" idx="10"/>
          </p:nvPr>
        </p:nvSpPr>
        <p:spPr/>
        <p:txBody>
          <a:bodyPr/>
          <a:lstStyle/>
          <a:p>
            <a:fld id="{27CD4A3B-E186-AB40-96C6-355AF9A6FE76}" type="datetimeFigureOut">
              <a:rPr lang="en-US" smtClean="0"/>
              <a:t>11/26/24</a:t>
            </a:fld>
            <a:endParaRPr lang="en-US"/>
          </a:p>
        </p:txBody>
      </p:sp>
      <p:sp>
        <p:nvSpPr>
          <p:cNvPr id="6" name="Footer Placeholder 5">
            <a:extLst>
              <a:ext uri="{FF2B5EF4-FFF2-40B4-BE49-F238E27FC236}">
                <a16:creationId xmlns:a16="http://schemas.microsoft.com/office/drawing/2014/main" id="{7C3C80FD-FB7C-F246-A242-07AFCB295C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FBDEBE-950D-C343-A00C-8D9FA1E33CE7}"/>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9" name="Text Placeholder 2">
            <a:extLst>
              <a:ext uri="{FF2B5EF4-FFF2-40B4-BE49-F238E27FC236}">
                <a16:creationId xmlns:a16="http://schemas.microsoft.com/office/drawing/2014/main" id="{172D795B-85F6-1F49-922A-F41317873070}"/>
              </a:ext>
            </a:extLst>
          </p:cNvPr>
          <p:cNvSpPr>
            <a:spLocks noGrp="1"/>
          </p:cNvSpPr>
          <p:nvPr>
            <p:ph type="body" idx="13" hasCustomPrompt="1"/>
          </p:nvPr>
        </p:nvSpPr>
        <p:spPr>
          <a:xfrm>
            <a:off x="938213" y="1589087"/>
            <a:ext cx="5081587" cy="766763"/>
          </a:xfrm>
        </p:spPr>
        <p:txBody>
          <a:bodyPr anchor="b"/>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 1</a:t>
            </a:r>
          </a:p>
        </p:txBody>
      </p:sp>
      <p:sp>
        <p:nvSpPr>
          <p:cNvPr id="10" name="Text Placeholder 4">
            <a:extLst>
              <a:ext uri="{FF2B5EF4-FFF2-40B4-BE49-F238E27FC236}">
                <a16:creationId xmlns:a16="http://schemas.microsoft.com/office/drawing/2014/main" id="{B4E34B4F-F908-104C-90F3-5135E2E8C74D}"/>
              </a:ext>
            </a:extLst>
          </p:cNvPr>
          <p:cNvSpPr>
            <a:spLocks noGrp="1"/>
          </p:cNvSpPr>
          <p:nvPr>
            <p:ph type="body" sz="quarter" idx="3" hasCustomPrompt="1"/>
          </p:nvPr>
        </p:nvSpPr>
        <p:spPr>
          <a:xfrm>
            <a:off x="6270625" y="1589087"/>
            <a:ext cx="5081587" cy="766763"/>
          </a:xfrm>
        </p:spPr>
        <p:txBody>
          <a:bodyPr anchor="b"/>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 2 </a:t>
            </a:r>
          </a:p>
        </p:txBody>
      </p:sp>
    </p:spTree>
    <p:extLst>
      <p:ext uri="{BB962C8B-B14F-4D97-AF65-F5344CB8AC3E}">
        <p14:creationId xmlns:p14="http://schemas.microsoft.com/office/powerpoint/2010/main" val="6191930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losing Slide Static">
    <p:spTree>
      <p:nvGrpSpPr>
        <p:cNvPr id="1" name=""/>
        <p:cNvGrpSpPr/>
        <p:nvPr/>
      </p:nvGrpSpPr>
      <p:grpSpPr>
        <a:xfrm>
          <a:off x="0" y="0"/>
          <a:ext cx="0" cy="0"/>
          <a:chOff x="0" y="0"/>
          <a:chExt cx="0" cy="0"/>
        </a:xfrm>
      </p:grpSpPr>
      <p:pic>
        <p:nvPicPr>
          <p:cNvPr id="10" name="07">
            <a:extLst>
              <a:ext uri="{FF2B5EF4-FFF2-40B4-BE49-F238E27FC236}">
                <a16:creationId xmlns:a16="http://schemas.microsoft.com/office/drawing/2014/main" id="{4647A912-5093-6043-8161-0D98167F242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336550"/>
            <a:ext cx="12192000" cy="6858000"/>
          </a:xfrm>
          <a:prstGeom prst="rect">
            <a:avLst/>
          </a:prstGeom>
        </p:spPr>
      </p:pic>
      <p:grpSp>
        <p:nvGrpSpPr>
          <p:cNvPr id="11" name="Bottom Bar">
            <a:extLst>
              <a:ext uri="{FF2B5EF4-FFF2-40B4-BE49-F238E27FC236}">
                <a16:creationId xmlns:a16="http://schemas.microsoft.com/office/drawing/2014/main" id="{DC935C4B-E372-E04B-8493-E90A79CBC7F4}"/>
              </a:ext>
            </a:extLst>
          </p:cNvPr>
          <p:cNvGrpSpPr/>
          <p:nvPr userDrawn="1"/>
        </p:nvGrpSpPr>
        <p:grpSpPr>
          <a:xfrm>
            <a:off x="0" y="6247747"/>
            <a:ext cx="12192000" cy="610252"/>
            <a:chOff x="0" y="6247747"/>
            <a:chExt cx="12192000" cy="610252"/>
          </a:xfrm>
        </p:grpSpPr>
        <p:sp>
          <p:nvSpPr>
            <p:cNvPr id="12" name="Rectangle 11">
              <a:extLst>
                <a:ext uri="{FF2B5EF4-FFF2-40B4-BE49-F238E27FC236}">
                  <a16:creationId xmlns:a16="http://schemas.microsoft.com/office/drawing/2014/main" id="{9A574F32-F3B5-224E-B6D3-DC767B30A5BE}"/>
                </a:ext>
              </a:extLst>
            </p:cNvPr>
            <p:cNvSpPr/>
            <p:nvPr/>
          </p:nvSpPr>
          <p:spPr>
            <a:xfrm>
              <a:off x="0" y="6334125"/>
              <a:ext cx="12192000" cy="5238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8EE050A-3114-2641-96C8-48D281A062A0}"/>
                </a:ext>
              </a:extLst>
            </p:cNvPr>
            <p:cNvSpPr/>
            <p:nvPr/>
          </p:nvSpPr>
          <p:spPr>
            <a:xfrm>
              <a:off x="0" y="6247747"/>
              <a:ext cx="12192000" cy="863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a:extLst>
              <a:ext uri="{FF2B5EF4-FFF2-40B4-BE49-F238E27FC236}">
                <a16:creationId xmlns:a16="http://schemas.microsoft.com/office/drawing/2014/main" id="{7F59F24B-A93D-B046-B78A-2C31137D1AC5}"/>
              </a:ext>
            </a:extLst>
          </p:cNvPr>
          <p:cNvSpPr txBox="1"/>
          <p:nvPr userDrawn="1"/>
        </p:nvSpPr>
        <p:spPr>
          <a:xfrm>
            <a:off x="2872408" y="5178483"/>
            <a:ext cx="6447184" cy="577081"/>
          </a:xfrm>
          <a:prstGeom prst="rect">
            <a:avLst/>
          </a:prstGeom>
          <a:noFill/>
        </p:spPr>
        <p:txBody>
          <a:bodyPr wrap="square" rtlCol="0">
            <a:spAutoFit/>
          </a:bodyPr>
          <a:lstStyle/>
          <a:p>
            <a:pPr algn="ctr"/>
            <a:r>
              <a:rPr lang="en-US" sz="1050" i="1">
                <a:solidFill>
                  <a:schemeClr val="bg1">
                    <a:lumMod val="65000"/>
                  </a:schemeClr>
                </a:solidFill>
              </a:rPr>
              <a:t>Battelle Energy Alliance manages INL for the U.S. Department of Energy’s Office of Nuclear Energy. </a:t>
            </a:r>
            <a:br>
              <a:rPr lang="en-US" sz="1050" i="1">
                <a:solidFill>
                  <a:schemeClr val="bg1">
                    <a:lumMod val="65000"/>
                  </a:schemeClr>
                </a:solidFill>
              </a:rPr>
            </a:br>
            <a:r>
              <a:rPr lang="en-US" sz="1050" i="1">
                <a:solidFill>
                  <a:schemeClr val="bg1">
                    <a:lumMod val="65000"/>
                  </a:schemeClr>
                </a:solidFill>
              </a:rPr>
              <a:t>INL is the nation’s center for nuclear energy research and development, and also performs research </a:t>
            </a:r>
            <a:br>
              <a:rPr lang="en-US" sz="1050" i="1">
                <a:solidFill>
                  <a:schemeClr val="bg1">
                    <a:lumMod val="65000"/>
                  </a:schemeClr>
                </a:solidFill>
              </a:rPr>
            </a:br>
            <a:r>
              <a:rPr lang="en-US" sz="1050" i="1">
                <a:solidFill>
                  <a:schemeClr val="bg1">
                    <a:lumMod val="65000"/>
                  </a:schemeClr>
                </a:solidFill>
              </a:rPr>
              <a:t>in each of DOE’s strategic goal areas: energy, national security, science and the environment.</a:t>
            </a:r>
            <a:endParaRPr lang="en-US" sz="1050">
              <a:solidFill>
                <a:schemeClr val="bg1">
                  <a:lumMod val="65000"/>
                </a:schemeClr>
              </a:solidFill>
            </a:endParaRPr>
          </a:p>
        </p:txBody>
      </p:sp>
      <p:sp>
        <p:nvSpPr>
          <p:cNvPr id="15" name="Web Address">
            <a:extLst>
              <a:ext uri="{FF2B5EF4-FFF2-40B4-BE49-F238E27FC236}">
                <a16:creationId xmlns:a16="http://schemas.microsoft.com/office/drawing/2014/main" id="{53FCC0DF-9440-B040-A076-DF507B404D83}"/>
              </a:ext>
            </a:extLst>
          </p:cNvPr>
          <p:cNvSpPr txBox="1"/>
          <p:nvPr userDrawn="1"/>
        </p:nvSpPr>
        <p:spPr>
          <a:xfrm>
            <a:off x="4100945" y="6417425"/>
            <a:ext cx="3990109" cy="369332"/>
          </a:xfrm>
          <a:prstGeom prst="rect">
            <a:avLst/>
          </a:prstGeom>
          <a:noFill/>
        </p:spPr>
        <p:txBody>
          <a:bodyPr wrap="square" rtlCol="0">
            <a:spAutoFit/>
          </a:bodyPr>
          <a:lstStyle/>
          <a:p>
            <a:pPr algn="ctr"/>
            <a:r>
              <a:rPr lang="en-US" spc="600">
                <a:solidFill>
                  <a:schemeClr val="bg1">
                    <a:alpha val="50000"/>
                  </a:schemeClr>
                </a:solidFill>
                <a:latin typeface="Arial Narrow" panose="020B0604020202020204" pitchFamily="34" charset="0"/>
                <a:cs typeface="Arial Narrow" panose="020B0604020202020204" pitchFamily="34" charset="0"/>
              </a:rPr>
              <a:t>WWW.INL.GOV</a:t>
            </a:r>
          </a:p>
        </p:txBody>
      </p:sp>
    </p:spTree>
    <p:extLst>
      <p:ext uri="{BB962C8B-B14F-4D97-AF65-F5344CB8AC3E}">
        <p14:creationId xmlns:p14="http://schemas.microsoft.com/office/powerpoint/2010/main" val="13927721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le Slide 5 image">
    <p:bg>
      <p:bgPr>
        <a:solidFill>
          <a:schemeClr val="bg1"/>
        </a:solidFill>
        <a:effectLst/>
      </p:bgPr>
    </p:bg>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F1A9CEB5-4DCA-2549-B149-80C6AFE7CA6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36501" y="0"/>
            <a:ext cx="4055498" cy="3048000"/>
          </a:xfrm>
          <a:prstGeom prst="rect">
            <a:avLst/>
          </a:prstGeom>
        </p:spPr>
      </p:pic>
      <p:grpSp>
        <p:nvGrpSpPr>
          <p:cNvPr id="13" name="blue/green box bottom">
            <a:extLst>
              <a:ext uri="{FF2B5EF4-FFF2-40B4-BE49-F238E27FC236}">
                <a16:creationId xmlns:a16="http://schemas.microsoft.com/office/drawing/2014/main" id="{01F9400E-D49A-AA40-B4BD-53F03EC31D76}"/>
              </a:ext>
            </a:extLst>
          </p:cNvPr>
          <p:cNvGrpSpPr/>
          <p:nvPr userDrawn="1"/>
        </p:nvGrpSpPr>
        <p:grpSpPr>
          <a:xfrm>
            <a:off x="0" y="5340350"/>
            <a:ext cx="12192000" cy="1517650"/>
            <a:chOff x="0" y="5340350"/>
            <a:chExt cx="12192000" cy="1517650"/>
          </a:xfrm>
        </p:grpSpPr>
        <p:sp>
          <p:nvSpPr>
            <p:cNvPr id="11" name="Rectangle 10">
              <a:extLst>
                <a:ext uri="{FF2B5EF4-FFF2-40B4-BE49-F238E27FC236}">
                  <a16:creationId xmlns:a16="http://schemas.microsoft.com/office/drawing/2014/main" id="{7C04B8F3-C379-C04D-8634-1CDEC81586E2}"/>
                </a:ext>
              </a:extLst>
            </p:cNvPr>
            <p:cNvSpPr/>
            <p:nvPr userDrawn="1"/>
          </p:nvSpPr>
          <p:spPr bwMode="auto">
            <a:xfrm>
              <a:off x="0" y="5444519"/>
              <a:ext cx="12192000" cy="1413481"/>
            </a:xfrm>
            <a:prstGeom prst="rect">
              <a:avLst/>
            </a:prstGeom>
            <a:solidFill>
              <a:srgbClr val="07519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2" name="Rectangle 11">
              <a:extLst>
                <a:ext uri="{FF2B5EF4-FFF2-40B4-BE49-F238E27FC236}">
                  <a16:creationId xmlns:a16="http://schemas.microsoft.com/office/drawing/2014/main" id="{003207E4-91BC-AB48-939F-AAC2AA29BF23}"/>
                </a:ext>
              </a:extLst>
            </p:cNvPr>
            <p:cNvSpPr/>
            <p:nvPr userDrawn="1"/>
          </p:nvSpPr>
          <p:spPr bwMode="auto">
            <a:xfrm>
              <a:off x="0" y="5340350"/>
              <a:ext cx="12192000" cy="104169"/>
            </a:xfrm>
            <a:prstGeom prst="rect">
              <a:avLst/>
            </a:prstGeom>
            <a:solidFill>
              <a:srgbClr val="8EC42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sp>
        <p:nvSpPr>
          <p:cNvPr id="41" name="Rectangle 40">
            <a:extLst>
              <a:ext uri="{FF2B5EF4-FFF2-40B4-BE49-F238E27FC236}">
                <a16:creationId xmlns:a16="http://schemas.microsoft.com/office/drawing/2014/main" id="{1CEF456F-8BC0-384F-83F0-E5A07493A1DB}"/>
              </a:ext>
            </a:extLst>
          </p:cNvPr>
          <p:cNvSpPr/>
          <p:nvPr userDrawn="1"/>
        </p:nvSpPr>
        <p:spPr>
          <a:xfrm>
            <a:off x="8127999" y="3048000"/>
            <a:ext cx="4064001" cy="2292350"/>
          </a:xfrm>
          <a:prstGeom prst="rect">
            <a:avLst/>
          </a:prstGeom>
          <a:solidFill>
            <a:srgbClr val="2DA9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2DE6E80B-AE42-7F4B-8C4C-ACBD3261A904}"/>
              </a:ext>
            </a:extLst>
          </p:cNvPr>
          <p:cNvSpPr/>
          <p:nvPr userDrawn="1"/>
        </p:nvSpPr>
        <p:spPr>
          <a:xfrm>
            <a:off x="4063999" y="3048000"/>
            <a:ext cx="8136503" cy="2292350"/>
          </a:xfrm>
          <a:prstGeom prst="rect">
            <a:avLst/>
          </a:prstGeom>
          <a:gradFill>
            <a:gsLst>
              <a:gs pos="50000">
                <a:srgbClr val="2DA9E1"/>
              </a:gs>
              <a:gs pos="0">
                <a:srgbClr val="2DA9E1">
                  <a:alpha val="0"/>
                </a:srgbClr>
              </a:gs>
              <a:gs pos="100000">
                <a:srgbClr val="2DA9E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 Placeholder 20">
            <a:extLst>
              <a:ext uri="{FF2B5EF4-FFF2-40B4-BE49-F238E27FC236}">
                <a16:creationId xmlns:a16="http://schemas.microsoft.com/office/drawing/2014/main" id="{E1DFF24A-6025-2847-8C93-29954BFB7B89}"/>
              </a:ext>
            </a:extLst>
          </p:cNvPr>
          <p:cNvSpPr>
            <a:spLocks noGrp="1"/>
          </p:cNvSpPr>
          <p:nvPr>
            <p:ph type="body" sz="quarter" idx="13" hasCustomPrompt="1"/>
          </p:nvPr>
        </p:nvSpPr>
        <p:spPr>
          <a:xfrm>
            <a:off x="4063999" y="3048000"/>
            <a:ext cx="8128000" cy="2292350"/>
          </a:xfrm>
          <a:solidFill>
            <a:srgbClr val="2DA9E1">
              <a:alpha val="89000"/>
            </a:srgbClr>
          </a:solidFill>
        </p:spPr>
        <p:txBody>
          <a:bodyPr wrap="square" lIns="365760" tIns="822960" rIns="274320" bIns="822960" anchor="ctr" anchorCtr="0">
            <a:noAutofit/>
          </a:bodyPr>
          <a:lstStyle>
            <a:lvl1pPr marL="0" indent="0">
              <a:buFont typeface="Arial" panose="020B0604020202020204" pitchFamily="34" charset="0"/>
              <a:buNone/>
              <a:tabLst/>
              <a:defRPr sz="3600" b="1" i="0">
                <a:solidFill>
                  <a:schemeClr val="bg1"/>
                </a:solidFill>
                <a:latin typeface="Arial" panose="020B0604020202020204" pitchFamily="34" charset="0"/>
                <a:cs typeface="Arial" panose="020B0604020202020204" pitchFamily="34" charset="0"/>
              </a:defRPr>
            </a:lvl1pPr>
            <a:lvl2pPr marL="9525" indent="0">
              <a:buFontTx/>
              <a:buNone/>
              <a:tabLst/>
              <a:defRPr sz="2400">
                <a:solidFill>
                  <a:schemeClr val="bg1"/>
                </a:solidFill>
                <a:latin typeface="Arial" panose="020B0604020202020204" pitchFamily="34" charset="0"/>
                <a:cs typeface="Arial" panose="020B0604020202020204" pitchFamily="34" charset="0"/>
              </a:defRPr>
            </a:lvl2pPr>
            <a:lvl3pPr marL="914400" indent="0">
              <a:buFontTx/>
              <a:buNone/>
              <a:defRPr/>
            </a:lvl3pPr>
            <a:lvl4pPr marL="1371600" indent="0">
              <a:buFontTx/>
              <a:buNone/>
              <a:defRPr/>
            </a:lvl4pPr>
            <a:lvl5pPr marL="1828800" indent="0">
              <a:buFontTx/>
              <a:buNone/>
              <a:defRPr/>
            </a:lvl5pPr>
          </a:lstStyle>
          <a:p>
            <a:pPr lvl="0"/>
            <a:r>
              <a:rPr lang="en-US" dirty="0"/>
              <a:t>Click to edit title</a:t>
            </a:r>
          </a:p>
          <a:p>
            <a:pPr lvl="1"/>
            <a:r>
              <a:rPr lang="en-US" dirty="0"/>
              <a:t>Click to edit subtitle</a:t>
            </a:r>
          </a:p>
        </p:txBody>
      </p:sp>
      <p:sp>
        <p:nvSpPr>
          <p:cNvPr id="20" name="Text Placeholder 46">
            <a:extLst>
              <a:ext uri="{FF2B5EF4-FFF2-40B4-BE49-F238E27FC236}">
                <a16:creationId xmlns:a16="http://schemas.microsoft.com/office/drawing/2014/main" id="{885C2393-A49E-404D-B096-F9ADA920F578}"/>
              </a:ext>
            </a:extLst>
          </p:cNvPr>
          <p:cNvSpPr>
            <a:spLocks noGrp="1"/>
          </p:cNvSpPr>
          <p:nvPr>
            <p:ph type="body" sz="quarter" idx="25"/>
          </p:nvPr>
        </p:nvSpPr>
        <p:spPr>
          <a:xfrm>
            <a:off x="8630118" y="1209585"/>
            <a:ext cx="3267075" cy="1392237"/>
          </a:xfrm>
          <a:effectLst>
            <a:outerShdw blurRad="50800" dist="38100" dir="2700000" algn="tl" rotWithShape="0">
              <a:prstClr val="black">
                <a:alpha val="40000"/>
              </a:prstClr>
            </a:outerShdw>
          </a:effectLst>
        </p:spPr>
        <p:txBody>
          <a:bodyPr lIns="0" rIns="0" bIns="0" anchor="b" anchorCtr="0">
            <a:noAutofit/>
          </a:bodyPr>
          <a:lstStyle>
            <a:lvl1pPr marL="7938" indent="0">
              <a:buFontTx/>
              <a:buNone/>
              <a:tabLst/>
              <a:defRPr sz="1600" b="1" i="0">
                <a:solidFill>
                  <a:schemeClr val="bg1"/>
                </a:solidFill>
                <a:latin typeface="Arial" panose="020B0604020202020204" pitchFamily="34" charset="0"/>
                <a:cs typeface="Arial" panose="020B0604020202020204" pitchFamily="34" charset="0"/>
              </a:defRPr>
            </a:lvl1pPr>
            <a:lvl2pPr marL="457200" indent="0">
              <a:buFontTx/>
              <a:buNone/>
              <a:defRPr b="0" i="0">
                <a:solidFill>
                  <a:schemeClr val="bg1"/>
                </a:solidFill>
                <a:latin typeface="Myriad Pro Cond" panose="020B0506030403020204" pitchFamily="34" charset="0"/>
              </a:defRPr>
            </a:lvl2pPr>
            <a:lvl3pPr marL="7938" indent="0">
              <a:buFontTx/>
              <a:buNone/>
              <a:tabLst/>
              <a:defRPr sz="1400" b="0" i="0">
                <a:solidFill>
                  <a:schemeClr val="bg1"/>
                </a:solidFill>
                <a:latin typeface="Arial" panose="020B0604020202020204" pitchFamily="34" charset="0"/>
                <a:cs typeface="Arial" panose="020B0604020202020204" pitchFamily="34" charset="0"/>
              </a:defRPr>
            </a:lvl3pPr>
            <a:lvl4pPr marL="1371600" indent="0">
              <a:buFontTx/>
              <a:buNone/>
              <a:defRPr b="0" i="0">
                <a:solidFill>
                  <a:schemeClr val="bg1"/>
                </a:solidFill>
                <a:latin typeface="Myriad Pro Cond" panose="020B0506030403020204" pitchFamily="34" charset="0"/>
              </a:defRPr>
            </a:lvl4pPr>
            <a:lvl5pPr marL="1828800" indent="0">
              <a:buFontTx/>
              <a:buNone/>
              <a:defRPr b="0" i="0">
                <a:solidFill>
                  <a:schemeClr val="bg1"/>
                </a:solidFill>
                <a:latin typeface="Myriad Pro Cond" panose="020B0506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Picture Placeholder 5">
            <a:extLst>
              <a:ext uri="{FF2B5EF4-FFF2-40B4-BE49-F238E27FC236}">
                <a16:creationId xmlns:a16="http://schemas.microsoft.com/office/drawing/2014/main" id="{C7256730-8936-AB40-8754-770CBB5355F1}"/>
              </a:ext>
            </a:extLst>
          </p:cNvPr>
          <p:cNvSpPr>
            <a:spLocks noGrp="1"/>
          </p:cNvSpPr>
          <p:nvPr>
            <p:ph type="pic" sz="quarter" idx="20" hasCustomPrompt="1"/>
          </p:nvPr>
        </p:nvSpPr>
        <p:spPr>
          <a:xfrm>
            <a:off x="4063998" y="1"/>
            <a:ext cx="4064002" cy="3043235"/>
          </a:xfrm>
        </p:spPr>
        <p:txBody>
          <a:bodyPr>
            <a:normAutofit/>
          </a:bodyPr>
          <a:lstStyle>
            <a:lvl1pPr marL="0" indent="0">
              <a:buFontTx/>
              <a:buNone/>
              <a:defRPr sz="1800">
                <a:solidFill>
                  <a:schemeClr val="bg1">
                    <a:lumMod val="65000"/>
                  </a:schemeClr>
                </a:solidFill>
              </a:defRPr>
            </a:lvl1pPr>
          </a:lstStyle>
          <a:p>
            <a:r>
              <a:rPr lang="en-US" dirty="0"/>
              <a:t>Click photo icon below to insert picture</a:t>
            </a:r>
            <a:br>
              <a:rPr lang="en-US" dirty="0"/>
            </a:br>
            <a:r>
              <a:rPr lang="en-US" dirty="0"/>
              <a:t>(if replacing picture, you will have to reset your crop area)</a:t>
            </a:r>
          </a:p>
        </p:txBody>
      </p:sp>
      <p:sp>
        <p:nvSpPr>
          <p:cNvPr id="23" name="Picture Placeholder 5">
            <a:extLst>
              <a:ext uri="{FF2B5EF4-FFF2-40B4-BE49-F238E27FC236}">
                <a16:creationId xmlns:a16="http://schemas.microsoft.com/office/drawing/2014/main" id="{2AC4C69B-9B36-3C4E-8338-B960738E03F5}"/>
              </a:ext>
            </a:extLst>
          </p:cNvPr>
          <p:cNvSpPr>
            <a:spLocks noGrp="1"/>
          </p:cNvSpPr>
          <p:nvPr>
            <p:ph type="pic" sz="quarter" idx="21" hasCustomPrompt="1"/>
          </p:nvPr>
        </p:nvSpPr>
        <p:spPr>
          <a:xfrm>
            <a:off x="-1" y="1"/>
            <a:ext cx="4063997" cy="3043235"/>
          </a:xfrm>
        </p:spPr>
        <p:txBody>
          <a:bodyPr>
            <a:normAutofit/>
          </a:bodyPr>
          <a:lstStyle>
            <a:lvl1pPr marL="0" marR="0" indent="0" algn="l" defTabSz="914400" rtl="0" eaLnBrk="1" fontAlgn="auto" latinLnBrk="0" hangingPunct="1">
              <a:lnSpc>
                <a:spcPct val="90000"/>
              </a:lnSpc>
              <a:spcBef>
                <a:spcPts val="1000"/>
              </a:spcBef>
              <a:spcAft>
                <a:spcPts val="0"/>
              </a:spcAft>
              <a:buClr>
                <a:schemeClr val="bg2"/>
              </a:buClr>
              <a:buSzTx/>
              <a:buFontTx/>
              <a:buNone/>
              <a:tabLst/>
              <a:defRPr sz="1800">
                <a:solidFill>
                  <a:schemeClr val="bg1">
                    <a:lumMod val="65000"/>
                  </a:schemeClr>
                </a:solidFill>
              </a:defRPr>
            </a:lvl1pPr>
          </a:lstStyle>
          <a:p>
            <a:pPr lvl="0"/>
            <a:r>
              <a:rPr lang="en-US" dirty="0"/>
              <a:t>Click photo icon below to insert picture</a:t>
            </a:r>
            <a:br>
              <a:rPr lang="en-US" dirty="0"/>
            </a:br>
            <a:r>
              <a:rPr lang="en-US" dirty="0"/>
              <a:t>(if replacing picture, you will have to reset your crop area)</a:t>
            </a:r>
          </a:p>
          <a:p>
            <a:endParaRPr lang="en-US" dirty="0"/>
          </a:p>
        </p:txBody>
      </p:sp>
      <p:sp>
        <p:nvSpPr>
          <p:cNvPr id="25" name="Picture Placeholder 5">
            <a:extLst>
              <a:ext uri="{FF2B5EF4-FFF2-40B4-BE49-F238E27FC236}">
                <a16:creationId xmlns:a16="http://schemas.microsoft.com/office/drawing/2014/main" id="{2CC63D80-3EC6-EA4E-B485-F488BB2C1041}"/>
              </a:ext>
            </a:extLst>
          </p:cNvPr>
          <p:cNvSpPr>
            <a:spLocks noGrp="1"/>
          </p:cNvSpPr>
          <p:nvPr>
            <p:ph type="pic" sz="quarter" idx="22" hasCustomPrompt="1"/>
          </p:nvPr>
        </p:nvSpPr>
        <p:spPr>
          <a:xfrm>
            <a:off x="0" y="3048001"/>
            <a:ext cx="4055496" cy="2287585"/>
          </a:xfrm>
        </p:spPr>
        <p:txBody>
          <a:bodyPr>
            <a:normAutofit/>
          </a:bodyPr>
          <a:lstStyle>
            <a:lvl1pPr marL="0" marR="0" indent="0" algn="l" defTabSz="914400" rtl="0" eaLnBrk="1" fontAlgn="auto" latinLnBrk="0" hangingPunct="1">
              <a:lnSpc>
                <a:spcPct val="90000"/>
              </a:lnSpc>
              <a:spcBef>
                <a:spcPts val="1000"/>
              </a:spcBef>
              <a:spcAft>
                <a:spcPts val="0"/>
              </a:spcAft>
              <a:buClr>
                <a:schemeClr val="bg2"/>
              </a:buClr>
              <a:buSzTx/>
              <a:buFontTx/>
              <a:buNone/>
              <a:tabLst/>
              <a:defRPr sz="1800">
                <a:solidFill>
                  <a:schemeClr val="bg1">
                    <a:lumMod val="65000"/>
                  </a:schemeClr>
                </a:solidFill>
              </a:defRPr>
            </a:lvl1pPr>
          </a:lstStyle>
          <a:p>
            <a:r>
              <a:rPr lang="en-US" dirty="0"/>
              <a:t>Click photo icon below to insert picture</a:t>
            </a:r>
            <a:br>
              <a:rPr lang="en-US" dirty="0"/>
            </a:br>
            <a:r>
              <a:rPr lang="en-US" dirty="0"/>
              <a:t>(if replacing picture, you will have to reset your crop area)</a:t>
            </a:r>
          </a:p>
          <a:p>
            <a:endParaRPr lang="en-US" dirty="0"/>
          </a:p>
        </p:txBody>
      </p:sp>
      <p:pic>
        <p:nvPicPr>
          <p:cNvPr id="14" name="Picture 13">
            <a:extLst>
              <a:ext uri="{FF2B5EF4-FFF2-40B4-BE49-F238E27FC236}">
                <a16:creationId xmlns:a16="http://schemas.microsoft.com/office/drawing/2014/main" id="{8EF66818-AB14-6E7F-A60B-AF97E15E4131}"/>
              </a:ext>
            </a:extLst>
          </p:cNvPr>
          <p:cNvPicPr>
            <a:picLocks noChangeAspect="1"/>
          </p:cNvPicPr>
          <p:nvPr userDrawn="1"/>
        </p:nvPicPr>
        <p:blipFill>
          <a:blip r:embed="rId3"/>
          <a:stretch>
            <a:fillRect/>
          </a:stretch>
        </p:blipFill>
        <p:spPr>
          <a:xfrm>
            <a:off x="5804279" y="5913998"/>
            <a:ext cx="5842000" cy="469900"/>
          </a:xfrm>
          <a:prstGeom prst="rect">
            <a:avLst/>
          </a:prstGeom>
        </p:spPr>
      </p:pic>
    </p:spTree>
    <p:extLst>
      <p:ext uri="{BB962C8B-B14F-4D97-AF65-F5344CB8AC3E}">
        <p14:creationId xmlns:p14="http://schemas.microsoft.com/office/powerpoint/2010/main" val="398479355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pos="3840">
          <p15:clr>
            <a:srgbClr val="FBAE40"/>
          </p15:clr>
        </p15:guide>
        <p15:guide id="3" orient="horz" pos="1920">
          <p15:clr>
            <a:srgbClr val="FBAE40"/>
          </p15:clr>
        </p15:guide>
        <p15:guide id="4" pos="5328">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dirty="0"/>
              <a:t>Click to edit title</a:t>
            </a:r>
            <a:br>
              <a:rPr lang="en-US" dirty="0"/>
            </a:br>
            <a:r>
              <a:rPr lang="en-US" dirty="0"/>
              <a:t>(Reduce font for title longer than 2 lines)</a:t>
            </a:r>
          </a:p>
        </p:txBody>
      </p:sp>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27CD4A3B-E186-AB40-96C6-355AF9A6FE76}" type="datetimeFigureOut">
              <a:rPr lang="en-US" smtClean="0"/>
              <a:t>11/26/24</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Tree>
    <p:extLst>
      <p:ext uri="{BB962C8B-B14F-4D97-AF65-F5344CB8AC3E}">
        <p14:creationId xmlns:p14="http://schemas.microsoft.com/office/powerpoint/2010/main" val="2027001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Full Foot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2365512-1A58-B241-838D-EFAB0E25F8AF}"/>
              </a:ext>
            </a:extLst>
          </p:cNvPr>
          <p:cNvSpPr/>
          <p:nvPr userDrawn="1"/>
        </p:nvSpPr>
        <p:spPr>
          <a:xfrm>
            <a:off x="0" y="6335712"/>
            <a:ext cx="12192000" cy="5222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EE89965-9C98-C446-B0C8-8151A52702B5}"/>
              </a:ext>
            </a:extLst>
          </p:cNvPr>
          <p:cNvSpPr/>
          <p:nvPr userDrawn="1"/>
        </p:nvSpPr>
        <p:spPr>
          <a:xfrm>
            <a:off x="0" y="6237795"/>
            <a:ext cx="12192000" cy="979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IDAHO NATIONAL LABORATORY">
            <a:extLst>
              <a:ext uri="{FF2B5EF4-FFF2-40B4-BE49-F238E27FC236}">
                <a16:creationId xmlns:a16="http://schemas.microsoft.com/office/drawing/2014/main" id="{C9B294FD-1F7F-4240-B2BD-1DD570DF2ECD}"/>
              </a:ext>
            </a:extLst>
          </p:cNvPr>
          <p:cNvPicPr>
            <a:picLocks noChangeAspect="1"/>
          </p:cNvPicPr>
          <p:nvPr userDrawn="1"/>
        </p:nvPicPr>
        <p:blipFill>
          <a:blip r:embed="rId2"/>
          <a:stretch>
            <a:fillRect/>
          </a:stretch>
        </p:blipFill>
        <p:spPr>
          <a:xfrm>
            <a:off x="8944584" y="6543675"/>
            <a:ext cx="2768600" cy="127000"/>
          </a:xfrm>
          <a:prstGeom prst="rect">
            <a:avLst/>
          </a:prstGeom>
        </p:spPr>
      </p:pic>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dirty="0"/>
              <a:t>Click to edit title</a:t>
            </a:r>
            <a:br>
              <a:rPr lang="en-US" dirty="0"/>
            </a:br>
            <a:r>
              <a:rPr lang="en-US" dirty="0"/>
              <a:t>(Reduce font for title longer than 2 lines)</a:t>
            </a:r>
          </a:p>
        </p:txBody>
      </p:sp>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27CD4A3B-E186-AB40-96C6-355AF9A6FE76}" type="datetimeFigureOut">
              <a:rPr lang="en-US" smtClean="0"/>
              <a:t>11/26/24</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Tree>
    <p:extLst>
      <p:ext uri="{BB962C8B-B14F-4D97-AF65-F5344CB8AC3E}">
        <p14:creationId xmlns:p14="http://schemas.microsoft.com/office/powerpoint/2010/main" val="7390751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7484" y="1598614"/>
            <a:ext cx="5384800" cy="4524375"/>
          </a:xfr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5485" y="1598614"/>
            <a:ext cx="5386916" cy="4524375"/>
          </a:xfr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4"/>
          <p:cNvSpPr>
            <a:spLocks noGrp="1" noChangeArrowheads="1"/>
          </p:cNvSpPr>
          <p:nvPr>
            <p:ph type="ftr" sz="quarter" idx="10"/>
          </p:nvPr>
        </p:nvSpPr>
        <p:spPr>
          <a:xfrm>
            <a:off x="9211733" y="6553201"/>
            <a:ext cx="2406651" cy="123111"/>
          </a:xfrm>
          <a:ln/>
        </p:spPr>
        <p:txBody>
          <a:bodyPr/>
          <a:lstStyle>
            <a:lvl1pPr>
              <a:defRPr/>
            </a:lvl1pPr>
          </a:lstStyle>
          <a:p>
            <a:endParaRPr lang="en-US"/>
          </a:p>
        </p:txBody>
      </p:sp>
      <p:sp>
        <p:nvSpPr>
          <p:cNvPr id="6" name="Rectangle 85"/>
          <p:cNvSpPr>
            <a:spLocks noGrp="1" noChangeArrowheads="1"/>
          </p:cNvSpPr>
          <p:nvPr>
            <p:ph type="sldNum" sz="quarter" idx="11"/>
          </p:nvPr>
        </p:nvSpPr>
        <p:spPr>
          <a:ln/>
        </p:spPr>
        <p:txBody>
          <a:bodyPr/>
          <a:lstStyle>
            <a:lvl1pPr>
              <a:defRPr/>
            </a:lvl1pPr>
          </a:lstStyle>
          <a:p>
            <a:fld id="{5F868368-EC15-444D-9EFB-42436E21986C}" type="slidenum">
              <a:rPr lang="en-US" smtClean="0"/>
              <a:t>‹#›</a:t>
            </a:fld>
            <a:endParaRPr lang="en-US"/>
          </a:p>
        </p:txBody>
      </p:sp>
    </p:spTree>
    <p:extLst>
      <p:ext uri="{BB962C8B-B14F-4D97-AF65-F5344CB8AC3E}">
        <p14:creationId xmlns:p14="http://schemas.microsoft.com/office/powerpoint/2010/main" val="32477966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dirty="0"/>
              <a:t>Click to edit title</a:t>
            </a:r>
            <a:br>
              <a:rPr lang="en-US" dirty="0"/>
            </a:br>
            <a:r>
              <a:rPr lang="en-US" dirty="0"/>
              <a:t>(Reduce font for title longer than 2 lines)</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27CD4A3B-E186-AB40-96C6-355AF9A6FE76}" type="datetimeFigureOut">
              <a:rPr lang="en-US" smtClean="0"/>
              <a:t>11/26/24</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7" name="Picture Placeholder 6">
            <a:extLst>
              <a:ext uri="{FF2B5EF4-FFF2-40B4-BE49-F238E27FC236}">
                <a16:creationId xmlns:a16="http://schemas.microsoft.com/office/drawing/2014/main" id="{EE6D6083-77A6-334A-8C7F-A5F18D4F5F87}"/>
              </a:ext>
            </a:extLst>
          </p:cNvPr>
          <p:cNvSpPr>
            <a:spLocks noGrp="1"/>
          </p:cNvSpPr>
          <p:nvPr>
            <p:ph type="pic" sz="quarter" idx="13" hasCustomPrompt="1"/>
          </p:nvPr>
        </p:nvSpPr>
        <p:spPr>
          <a:xfrm>
            <a:off x="938213" y="1739901"/>
            <a:ext cx="10415587" cy="4327523"/>
          </a:xfrm>
          <a:prstGeom prst="rect">
            <a:avLst/>
          </a:prstGeom>
        </p:spPr>
        <p:txBody>
          <a:bodyPr/>
          <a:lstStyle>
            <a:lvl1pPr marL="0" marR="0" indent="0" algn="l" defTabSz="914400" rtl="0" eaLnBrk="1" fontAlgn="auto" latinLnBrk="0" hangingPunct="1">
              <a:lnSpc>
                <a:spcPct val="90000"/>
              </a:lnSpc>
              <a:spcBef>
                <a:spcPts val="1000"/>
              </a:spcBef>
              <a:spcAft>
                <a:spcPts val="0"/>
              </a:spcAft>
              <a:buClr>
                <a:schemeClr val="bg2"/>
              </a:buClr>
              <a:buSzTx/>
              <a:buFontTx/>
              <a:buNone/>
              <a:tabLst/>
              <a:defRPr sz="2200">
                <a:solidFill>
                  <a:schemeClr val="bg1">
                    <a:lumMod val="65000"/>
                  </a:schemeClr>
                </a:solidFill>
              </a:defRPr>
            </a:lvl1pPr>
          </a:lstStyle>
          <a:p>
            <a:r>
              <a:rPr lang="en-US" dirty="0"/>
              <a:t>Click photo icon below to insert picture</a:t>
            </a:r>
            <a:br>
              <a:rPr lang="en-US" dirty="0"/>
            </a:br>
            <a:r>
              <a:rPr lang="en-US" dirty="0"/>
              <a:t>(if replacing picture, you will have to reset your crop area)</a:t>
            </a:r>
          </a:p>
          <a:p>
            <a:endParaRPr lang="en-US" dirty="0"/>
          </a:p>
        </p:txBody>
      </p:sp>
    </p:spTree>
    <p:extLst>
      <p:ext uri="{BB962C8B-B14F-4D97-AF65-F5344CB8AC3E}">
        <p14:creationId xmlns:p14="http://schemas.microsoft.com/office/powerpoint/2010/main" val="7872744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Blank Full Foot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2365512-1A58-B241-838D-EFAB0E25F8AF}"/>
              </a:ext>
            </a:extLst>
          </p:cNvPr>
          <p:cNvSpPr/>
          <p:nvPr userDrawn="1"/>
        </p:nvSpPr>
        <p:spPr>
          <a:xfrm>
            <a:off x="0" y="6335712"/>
            <a:ext cx="12192000" cy="5222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EE89965-9C98-C446-B0C8-8151A52702B5}"/>
              </a:ext>
            </a:extLst>
          </p:cNvPr>
          <p:cNvSpPr/>
          <p:nvPr userDrawn="1"/>
        </p:nvSpPr>
        <p:spPr>
          <a:xfrm>
            <a:off x="0" y="6237795"/>
            <a:ext cx="12192000" cy="979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IDAHO NATIONAL LABORATORY">
            <a:extLst>
              <a:ext uri="{FF2B5EF4-FFF2-40B4-BE49-F238E27FC236}">
                <a16:creationId xmlns:a16="http://schemas.microsoft.com/office/drawing/2014/main" id="{C9B294FD-1F7F-4240-B2BD-1DD570DF2ECD}"/>
              </a:ext>
            </a:extLst>
          </p:cNvPr>
          <p:cNvPicPr>
            <a:picLocks noChangeAspect="1"/>
          </p:cNvPicPr>
          <p:nvPr userDrawn="1"/>
        </p:nvPicPr>
        <p:blipFill>
          <a:blip r:embed="rId2"/>
          <a:stretch>
            <a:fillRect/>
          </a:stretch>
        </p:blipFill>
        <p:spPr>
          <a:xfrm>
            <a:off x="8944584" y="6543675"/>
            <a:ext cx="2768600" cy="127000"/>
          </a:xfrm>
          <a:prstGeom prst="rect">
            <a:avLst/>
          </a:prstGeom>
        </p:spPr>
      </p:pic>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dirty="0"/>
              <a:t>Click to edit title</a:t>
            </a:r>
            <a:br>
              <a:rPr lang="en-US" dirty="0"/>
            </a:br>
            <a:r>
              <a:rPr lang="en-US" dirty="0"/>
              <a:t>(Reduce font for title longer than 2 lines)</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27CD4A3B-E186-AB40-96C6-355AF9A6FE76}" type="datetimeFigureOut">
              <a:rPr lang="en-US" smtClean="0"/>
              <a:t>11/26/24</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Tree>
    <p:extLst>
      <p:ext uri="{BB962C8B-B14F-4D97-AF65-F5344CB8AC3E}">
        <p14:creationId xmlns:p14="http://schemas.microsoft.com/office/powerpoint/2010/main" val="10384297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hoto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dirty="0"/>
              <a:t>Click to edit title</a:t>
            </a:r>
            <a:br>
              <a:rPr lang="en-US" dirty="0"/>
            </a:br>
            <a:r>
              <a:rPr lang="en-US" dirty="0"/>
              <a:t>(Reduce font for title longer than 2 lines)</a:t>
            </a:r>
          </a:p>
        </p:txBody>
      </p:sp>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a:xfrm>
            <a:off x="6340345" y="1739901"/>
            <a:ext cx="5013454" cy="4207040"/>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27CD4A3B-E186-AB40-96C6-355AF9A6FE76}" type="datetimeFigureOut">
              <a:rPr lang="en-US" smtClean="0"/>
              <a:t>11/26/24</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7" name="Picture Placeholder 5">
            <a:extLst>
              <a:ext uri="{FF2B5EF4-FFF2-40B4-BE49-F238E27FC236}">
                <a16:creationId xmlns:a16="http://schemas.microsoft.com/office/drawing/2014/main" id="{705329EE-4FB4-5A4D-AB92-8FB39F637855}"/>
              </a:ext>
            </a:extLst>
          </p:cNvPr>
          <p:cNvSpPr>
            <a:spLocks noGrp="1"/>
          </p:cNvSpPr>
          <p:nvPr>
            <p:ph type="pic" sz="quarter" idx="13" hasCustomPrompt="1"/>
          </p:nvPr>
        </p:nvSpPr>
        <p:spPr>
          <a:xfrm>
            <a:off x="938150" y="1739901"/>
            <a:ext cx="5081650" cy="4207040"/>
          </a:xfrm>
          <a:prstGeom prst="rect">
            <a:avLst/>
          </a:prstGeom>
        </p:spPr>
        <p:txBody>
          <a:bodyPr>
            <a:normAutofit/>
          </a:bodyPr>
          <a:lstStyle>
            <a:lvl1pPr marL="0" indent="0">
              <a:buFontTx/>
              <a:buNone/>
              <a:defRPr sz="2200">
                <a:solidFill>
                  <a:schemeClr val="bg1">
                    <a:lumMod val="65000"/>
                  </a:schemeClr>
                </a:solidFill>
              </a:defRPr>
            </a:lvl1pPr>
          </a:lstStyle>
          <a:p>
            <a:r>
              <a:rPr lang="en-US" dirty="0"/>
              <a:t>Click photo icon below to insert picture</a:t>
            </a:r>
            <a:br>
              <a:rPr lang="en-US" dirty="0"/>
            </a:br>
            <a:r>
              <a:rPr lang="en-US" dirty="0"/>
              <a:t>(if replacing picture, you will have to reset your crop area)</a:t>
            </a:r>
          </a:p>
        </p:txBody>
      </p:sp>
    </p:spTree>
    <p:extLst>
      <p:ext uri="{BB962C8B-B14F-4D97-AF65-F5344CB8AC3E}">
        <p14:creationId xmlns:p14="http://schemas.microsoft.com/office/powerpoint/2010/main" val="7482473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hoto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dirty="0"/>
              <a:t>Click to edit title</a:t>
            </a:r>
            <a:br>
              <a:rPr lang="en-US" dirty="0"/>
            </a:br>
            <a:r>
              <a:rPr lang="en-US" dirty="0"/>
              <a:t>(Reduce font for title longer than 2 lines)</a:t>
            </a:r>
          </a:p>
        </p:txBody>
      </p:sp>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a:xfrm>
            <a:off x="938150" y="1739901"/>
            <a:ext cx="5013454" cy="4207040"/>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27CD4A3B-E186-AB40-96C6-355AF9A6FE76}" type="datetimeFigureOut">
              <a:rPr lang="en-US" smtClean="0"/>
              <a:t>11/26/24</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7" name="Picture Placeholder 5">
            <a:extLst>
              <a:ext uri="{FF2B5EF4-FFF2-40B4-BE49-F238E27FC236}">
                <a16:creationId xmlns:a16="http://schemas.microsoft.com/office/drawing/2014/main" id="{705329EE-4FB4-5A4D-AB92-8FB39F637855}"/>
              </a:ext>
            </a:extLst>
          </p:cNvPr>
          <p:cNvSpPr>
            <a:spLocks noGrp="1"/>
          </p:cNvSpPr>
          <p:nvPr>
            <p:ph type="pic" sz="quarter" idx="13" hasCustomPrompt="1"/>
          </p:nvPr>
        </p:nvSpPr>
        <p:spPr>
          <a:xfrm>
            <a:off x="6272149" y="1739901"/>
            <a:ext cx="5081650" cy="4207040"/>
          </a:xfrm>
          <a:prstGeom prst="rect">
            <a:avLst/>
          </a:prstGeom>
        </p:spPr>
        <p:txBody>
          <a:bodyPr>
            <a:normAutofit/>
          </a:bodyPr>
          <a:lstStyle>
            <a:lvl1pPr marL="0" indent="0">
              <a:buFontTx/>
              <a:buNone/>
              <a:defRPr sz="2200">
                <a:solidFill>
                  <a:schemeClr val="bg1">
                    <a:lumMod val="65000"/>
                  </a:schemeClr>
                </a:solidFill>
              </a:defRPr>
            </a:lvl1pPr>
          </a:lstStyle>
          <a:p>
            <a:r>
              <a:rPr lang="en-US" dirty="0"/>
              <a:t>Click photo icon below to insert picture</a:t>
            </a:r>
            <a:br>
              <a:rPr lang="en-US" dirty="0"/>
            </a:br>
            <a:r>
              <a:rPr lang="en-US" dirty="0"/>
              <a:t>(if replacing picture, you will have to reset your crop area)</a:t>
            </a:r>
          </a:p>
        </p:txBody>
      </p:sp>
    </p:spTree>
    <p:extLst>
      <p:ext uri="{BB962C8B-B14F-4D97-AF65-F5344CB8AC3E}">
        <p14:creationId xmlns:p14="http://schemas.microsoft.com/office/powerpoint/2010/main" val="5139792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Grey Box Photo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a:xfrm>
            <a:off x="938151" y="558602"/>
            <a:ext cx="6704151" cy="1005229"/>
          </a:xfrm>
        </p:spPr>
        <p:txBody>
          <a:bodyPr/>
          <a:lstStyle/>
          <a:p>
            <a:r>
              <a:rPr lang="en-US" dirty="0"/>
              <a:t>Click to edit title</a:t>
            </a:r>
            <a:br>
              <a:rPr lang="en-US" dirty="0"/>
            </a:br>
            <a:r>
              <a:rPr lang="en-US" dirty="0"/>
              <a:t>(2 lines max)</a:t>
            </a:r>
          </a:p>
        </p:txBody>
      </p:sp>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a:xfrm>
            <a:off x="938149" y="1739901"/>
            <a:ext cx="6704153" cy="4207040"/>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27CD4A3B-E186-AB40-96C6-355AF9A6FE76}" type="datetimeFigureOut">
              <a:rPr lang="en-US" smtClean="0"/>
              <a:t>11/26/24</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8" name="Rectangle 7">
            <a:extLst>
              <a:ext uri="{FF2B5EF4-FFF2-40B4-BE49-F238E27FC236}">
                <a16:creationId xmlns:a16="http://schemas.microsoft.com/office/drawing/2014/main" id="{9B2EB56D-A175-2340-8316-CB2D73FC70C2}"/>
              </a:ext>
            </a:extLst>
          </p:cNvPr>
          <p:cNvSpPr/>
          <p:nvPr userDrawn="1"/>
        </p:nvSpPr>
        <p:spPr>
          <a:xfrm>
            <a:off x="8465770" y="-1"/>
            <a:ext cx="3726230" cy="623779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5">
            <a:extLst>
              <a:ext uri="{FF2B5EF4-FFF2-40B4-BE49-F238E27FC236}">
                <a16:creationId xmlns:a16="http://schemas.microsoft.com/office/drawing/2014/main" id="{AEB60818-A426-D644-9EEA-D2FB1CBDFB58}"/>
              </a:ext>
            </a:extLst>
          </p:cNvPr>
          <p:cNvSpPr>
            <a:spLocks noGrp="1"/>
          </p:cNvSpPr>
          <p:nvPr>
            <p:ph type="pic" sz="quarter" idx="13" hasCustomPrompt="1"/>
          </p:nvPr>
        </p:nvSpPr>
        <p:spPr>
          <a:xfrm>
            <a:off x="8871283" y="522288"/>
            <a:ext cx="2919664" cy="4351338"/>
          </a:xfrm>
          <a:prstGeom prst="rect">
            <a:avLst/>
          </a:prstGeom>
        </p:spPr>
        <p:txBody>
          <a:bodyPr>
            <a:normAutofit/>
          </a:bodyPr>
          <a:lstStyle>
            <a:lvl1pPr marL="0" indent="0">
              <a:buFontTx/>
              <a:buNone/>
              <a:defRPr sz="2200">
                <a:solidFill>
                  <a:schemeClr val="bg1">
                    <a:lumMod val="65000"/>
                  </a:schemeClr>
                </a:solidFill>
              </a:defRPr>
            </a:lvl1pPr>
          </a:lstStyle>
          <a:p>
            <a:r>
              <a:rPr lang="en-US" dirty="0"/>
              <a:t>Click photo icon below to insert picture</a:t>
            </a:r>
            <a:br>
              <a:rPr lang="en-US" dirty="0"/>
            </a:br>
            <a:r>
              <a:rPr lang="en-US" dirty="0"/>
              <a:t>(if replacing picture, you will have to reset your crop area)</a:t>
            </a:r>
          </a:p>
        </p:txBody>
      </p:sp>
    </p:spTree>
    <p:extLst>
      <p:ext uri="{BB962C8B-B14F-4D97-AF65-F5344CB8AC3E}">
        <p14:creationId xmlns:p14="http://schemas.microsoft.com/office/powerpoint/2010/main" val="4173307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ue Box Photo Righ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a:xfrm>
            <a:off x="938149" y="1739901"/>
            <a:ext cx="6704153" cy="4207040"/>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27CD4A3B-E186-AB40-96C6-355AF9A6FE76}" type="datetimeFigureOut">
              <a:rPr lang="en-US" smtClean="0"/>
              <a:t>11/26/24</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8" name="Rectangle 7">
            <a:extLst>
              <a:ext uri="{FF2B5EF4-FFF2-40B4-BE49-F238E27FC236}">
                <a16:creationId xmlns:a16="http://schemas.microsoft.com/office/drawing/2014/main" id="{9B2EB56D-A175-2340-8316-CB2D73FC70C2}"/>
              </a:ext>
            </a:extLst>
          </p:cNvPr>
          <p:cNvSpPr/>
          <p:nvPr userDrawn="1"/>
        </p:nvSpPr>
        <p:spPr>
          <a:xfrm>
            <a:off x="8465770" y="-1"/>
            <a:ext cx="3726230" cy="62377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5">
            <a:extLst>
              <a:ext uri="{FF2B5EF4-FFF2-40B4-BE49-F238E27FC236}">
                <a16:creationId xmlns:a16="http://schemas.microsoft.com/office/drawing/2014/main" id="{AEB60818-A426-D644-9EEA-D2FB1CBDFB58}"/>
              </a:ext>
            </a:extLst>
          </p:cNvPr>
          <p:cNvSpPr>
            <a:spLocks noGrp="1"/>
          </p:cNvSpPr>
          <p:nvPr>
            <p:ph type="pic" sz="quarter" idx="13" hasCustomPrompt="1"/>
          </p:nvPr>
        </p:nvSpPr>
        <p:spPr>
          <a:xfrm>
            <a:off x="8871283" y="522288"/>
            <a:ext cx="2919664" cy="4351338"/>
          </a:xfrm>
          <a:prstGeom prst="rect">
            <a:avLst/>
          </a:prstGeom>
        </p:spPr>
        <p:txBody>
          <a:bodyPr>
            <a:normAutofit/>
          </a:bodyPr>
          <a:lstStyle>
            <a:lvl1pPr marL="0" indent="0">
              <a:buFontTx/>
              <a:buNone/>
              <a:defRPr sz="2200">
                <a:solidFill>
                  <a:schemeClr val="bg1">
                    <a:lumMod val="65000"/>
                  </a:schemeClr>
                </a:solidFill>
              </a:defRPr>
            </a:lvl1pPr>
          </a:lstStyle>
          <a:p>
            <a:r>
              <a:rPr lang="en-US" dirty="0"/>
              <a:t>Click photo icon below to insert picture</a:t>
            </a:r>
            <a:br>
              <a:rPr lang="en-US" dirty="0"/>
            </a:br>
            <a:r>
              <a:rPr lang="en-US" dirty="0"/>
              <a:t>(if replacing picture, you will have to reset your crop area)</a:t>
            </a:r>
          </a:p>
        </p:txBody>
      </p:sp>
      <p:sp>
        <p:nvSpPr>
          <p:cNvPr id="10" name="Title 1">
            <a:extLst>
              <a:ext uri="{FF2B5EF4-FFF2-40B4-BE49-F238E27FC236}">
                <a16:creationId xmlns:a16="http://schemas.microsoft.com/office/drawing/2014/main" id="{2EFBD4CC-FEFF-654C-B1A3-229DA69D10FE}"/>
              </a:ext>
            </a:extLst>
          </p:cNvPr>
          <p:cNvSpPr>
            <a:spLocks noGrp="1"/>
          </p:cNvSpPr>
          <p:nvPr>
            <p:ph type="title" hasCustomPrompt="1"/>
          </p:nvPr>
        </p:nvSpPr>
        <p:spPr>
          <a:xfrm>
            <a:off x="938151" y="558602"/>
            <a:ext cx="6704151" cy="1005229"/>
          </a:xfrm>
        </p:spPr>
        <p:txBody>
          <a:bodyPr/>
          <a:lstStyle/>
          <a:p>
            <a:r>
              <a:rPr lang="en-US" dirty="0"/>
              <a:t>Click to edit title</a:t>
            </a:r>
            <a:br>
              <a:rPr lang="en-US" dirty="0"/>
            </a:br>
            <a:r>
              <a:rPr lang="en-US" dirty="0"/>
              <a:t>(2 lines max)</a:t>
            </a:r>
          </a:p>
        </p:txBody>
      </p:sp>
    </p:spTree>
    <p:extLst>
      <p:ext uri="{BB962C8B-B14F-4D97-AF65-F5344CB8AC3E}">
        <p14:creationId xmlns:p14="http://schemas.microsoft.com/office/powerpoint/2010/main" val="40664111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Light Blue Box Photo Righ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a:xfrm>
            <a:off x="938149" y="1739901"/>
            <a:ext cx="6704153" cy="4207040"/>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27CD4A3B-E186-AB40-96C6-355AF9A6FE76}" type="datetimeFigureOut">
              <a:rPr lang="en-US" smtClean="0"/>
              <a:t>11/26/24</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8" name="Rectangle 7">
            <a:extLst>
              <a:ext uri="{FF2B5EF4-FFF2-40B4-BE49-F238E27FC236}">
                <a16:creationId xmlns:a16="http://schemas.microsoft.com/office/drawing/2014/main" id="{9B2EB56D-A175-2340-8316-CB2D73FC70C2}"/>
              </a:ext>
            </a:extLst>
          </p:cNvPr>
          <p:cNvSpPr/>
          <p:nvPr userDrawn="1"/>
        </p:nvSpPr>
        <p:spPr>
          <a:xfrm>
            <a:off x="8465770" y="-1"/>
            <a:ext cx="3726230" cy="623779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5">
            <a:extLst>
              <a:ext uri="{FF2B5EF4-FFF2-40B4-BE49-F238E27FC236}">
                <a16:creationId xmlns:a16="http://schemas.microsoft.com/office/drawing/2014/main" id="{AEB60818-A426-D644-9EEA-D2FB1CBDFB58}"/>
              </a:ext>
            </a:extLst>
          </p:cNvPr>
          <p:cNvSpPr>
            <a:spLocks noGrp="1"/>
          </p:cNvSpPr>
          <p:nvPr>
            <p:ph type="pic" sz="quarter" idx="13" hasCustomPrompt="1"/>
          </p:nvPr>
        </p:nvSpPr>
        <p:spPr>
          <a:xfrm>
            <a:off x="8871283" y="522288"/>
            <a:ext cx="2919664" cy="4351338"/>
          </a:xfrm>
          <a:prstGeom prst="rect">
            <a:avLst/>
          </a:prstGeom>
        </p:spPr>
        <p:txBody>
          <a:bodyPr>
            <a:normAutofit/>
          </a:bodyPr>
          <a:lstStyle>
            <a:lvl1pPr marL="0" indent="0">
              <a:buFontTx/>
              <a:buNone/>
              <a:defRPr sz="2200">
                <a:solidFill>
                  <a:schemeClr val="tx1">
                    <a:lumMod val="65000"/>
                    <a:lumOff val="35000"/>
                  </a:schemeClr>
                </a:solidFill>
              </a:defRPr>
            </a:lvl1pPr>
          </a:lstStyle>
          <a:p>
            <a:r>
              <a:rPr lang="en-US" dirty="0"/>
              <a:t>Click photo icon below to insert picture</a:t>
            </a:r>
            <a:br>
              <a:rPr lang="en-US" dirty="0"/>
            </a:br>
            <a:r>
              <a:rPr lang="en-US" dirty="0"/>
              <a:t>(if replacing picture, you will have to reset your crop area)</a:t>
            </a:r>
          </a:p>
        </p:txBody>
      </p:sp>
      <p:sp>
        <p:nvSpPr>
          <p:cNvPr id="10" name="Title 1">
            <a:extLst>
              <a:ext uri="{FF2B5EF4-FFF2-40B4-BE49-F238E27FC236}">
                <a16:creationId xmlns:a16="http://schemas.microsoft.com/office/drawing/2014/main" id="{080018A3-14FE-A04B-A3B4-D9AA55483B48}"/>
              </a:ext>
            </a:extLst>
          </p:cNvPr>
          <p:cNvSpPr>
            <a:spLocks noGrp="1"/>
          </p:cNvSpPr>
          <p:nvPr>
            <p:ph type="title" hasCustomPrompt="1"/>
          </p:nvPr>
        </p:nvSpPr>
        <p:spPr>
          <a:xfrm>
            <a:off x="938151" y="558602"/>
            <a:ext cx="6704151" cy="1005229"/>
          </a:xfrm>
        </p:spPr>
        <p:txBody>
          <a:bodyPr/>
          <a:lstStyle/>
          <a:p>
            <a:r>
              <a:rPr lang="en-US" dirty="0"/>
              <a:t>Click to edit title</a:t>
            </a:r>
            <a:br>
              <a:rPr lang="en-US" dirty="0"/>
            </a:br>
            <a:r>
              <a:rPr lang="en-US" dirty="0"/>
              <a:t>(2 lines max)</a:t>
            </a:r>
          </a:p>
        </p:txBody>
      </p:sp>
    </p:spTree>
    <p:extLst>
      <p:ext uri="{BB962C8B-B14F-4D97-AF65-F5344CB8AC3E}">
        <p14:creationId xmlns:p14="http://schemas.microsoft.com/office/powerpoint/2010/main" val="2456603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Big Blue Box Bullets Righ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2CB96BB-242F-BC47-80BF-E45DB97245BA}"/>
              </a:ext>
            </a:extLst>
          </p:cNvPr>
          <p:cNvSpPr/>
          <p:nvPr userDrawn="1"/>
        </p:nvSpPr>
        <p:spPr>
          <a:xfrm>
            <a:off x="6843714" y="0"/>
            <a:ext cx="5346699" cy="623779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72FA9CB-507A-AA48-963A-8D5E37B7CF5B}"/>
              </a:ext>
            </a:extLst>
          </p:cNvPr>
          <p:cNvSpPr/>
          <p:nvPr userDrawn="1"/>
        </p:nvSpPr>
        <p:spPr>
          <a:xfrm>
            <a:off x="0" y="6335712"/>
            <a:ext cx="12192000" cy="5222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E79016F-99B0-6B40-B3F7-87F0068FC0E5}"/>
              </a:ext>
            </a:extLst>
          </p:cNvPr>
          <p:cNvSpPr/>
          <p:nvPr userDrawn="1"/>
        </p:nvSpPr>
        <p:spPr>
          <a:xfrm>
            <a:off x="0" y="6237795"/>
            <a:ext cx="12192000" cy="979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IDAHO NATIONAL LABORATORY">
            <a:extLst>
              <a:ext uri="{FF2B5EF4-FFF2-40B4-BE49-F238E27FC236}">
                <a16:creationId xmlns:a16="http://schemas.microsoft.com/office/drawing/2014/main" id="{BD942965-6C07-5D4A-809D-5FC754D5902D}"/>
              </a:ext>
            </a:extLst>
          </p:cNvPr>
          <p:cNvPicPr>
            <a:picLocks noChangeAspect="1"/>
          </p:cNvPicPr>
          <p:nvPr userDrawn="1"/>
        </p:nvPicPr>
        <p:blipFill>
          <a:blip r:embed="rId2"/>
          <a:stretch>
            <a:fillRect/>
          </a:stretch>
        </p:blipFill>
        <p:spPr>
          <a:xfrm>
            <a:off x="8944584" y="6543675"/>
            <a:ext cx="2768600" cy="127000"/>
          </a:xfrm>
          <a:prstGeom prst="rect">
            <a:avLst/>
          </a:prstGeom>
        </p:spPr>
      </p:pic>
      <p:sp>
        <p:nvSpPr>
          <p:cNvPr id="14" name="Title Placeholder BIG box blue right">
            <a:extLst>
              <a:ext uri="{FF2B5EF4-FFF2-40B4-BE49-F238E27FC236}">
                <a16:creationId xmlns:a16="http://schemas.microsoft.com/office/drawing/2014/main" id="{AB7EA1D9-8A57-3143-9688-4BB8599F986F}"/>
              </a:ext>
            </a:extLst>
          </p:cNvPr>
          <p:cNvSpPr>
            <a:spLocks noGrp="1"/>
          </p:cNvSpPr>
          <p:nvPr>
            <p:ph type="body" sz="quarter" idx="14" hasCustomPrompt="1"/>
          </p:nvPr>
        </p:nvSpPr>
        <p:spPr>
          <a:xfrm>
            <a:off x="6850063" y="0"/>
            <a:ext cx="5340350" cy="907549"/>
          </a:xfrm>
          <a:prstGeom prst="rect">
            <a:avLst/>
          </a:prstGeom>
          <a:noFill/>
        </p:spPr>
        <p:txBody>
          <a:bodyPr lIns="274320" tIns="365760" rIns="274320">
            <a:normAutofit/>
          </a:bodyPr>
          <a:lstStyle>
            <a:lvl1pPr marL="0" indent="0">
              <a:buFontTx/>
              <a:buNone/>
              <a:defRPr sz="3200" b="1" i="0">
                <a:solidFill>
                  <a:schemeClr val="bg1"/>
                </a:solidFill>
                <a:latin typeface="Arial" panose="020B0604020202020204" pitchFamily="34" charset="0"/>
                <a:cs typeface="Arial" panose="020B06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Click to edit box title</a:t>
            </a:r>
          </a:p>
        </p:txBody>
      </p:sp>
      <p:sp>
        <p:nvSpPr>
          <p:cNvPr id="15" name="Text Placeholder 2">
            <a:extLst>
              <a:ext uri="{FF2B5EF4-FFF2-40B4-BE49-F238E27FC236}">
                <a16:creationId xmlns:a16="http://schemas.microsoft.com/office/drawing/2014/main" id="{538B584E-1ECA-5646-9DA7-61B8110256F2}"/>
              </a:ext>
            </a:extLst>
          </p:cNvPr>
          <p:cNvSpPr>
            <a:spLocks noGrp="1"/>
          </p:cNvSpPr>
          <p:nvPr>
            <p:ph type="body" sz="quarter" idx="15" hasCustomPrompt="1"/>
          </p:nvPr>
        </p:nvSpPr>
        <p:spPr>
          <a:xfrm>
            <a:off x="7116947" y="1064712"/>
            <a:ext cx="4598987" cy="4515349"/>
          </a:xfrm>
          <a:prstGeom prst="rect">
            <a:avLst/>
          </a:prstGeom>
        </p:spPr>
        <p:txBody>
          <a:bodyPr lIns="0">
            <a:normAutofit/>
          </a:bodyPr>
          <a:lstStyle>
            <a:lvl1pPr marL="347663" indent="-342900">
              <a:buClr>
                <a:schemeClr val="bg1"/>
              </a:buClr>
              <a:tabLst/>
              <a:defRPr sz="2400">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bullet list</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27CD4A3B-E186-AB40-96C6-355AF9A6FE76}" type="datetimeFigureOut">
              <a:rPr lang="en-US" smtClean="0"/>
              <a:t>11/26/24</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16" name="Picture Placeholder">
            <a:extLst>
              <a:ext uri="{FF2B5EF4-FFF2-40B4-BE49-F238E27FC236}">
                <a16:creationId xmlns:a16="http://schemas.microsoft.com/office/drawing/2014/main" id="{6EF42CC7-103E-EA4C-89A2-543032DA331C}"/>
              </a:ext>
            </a:extLst>
          </p:cNvPr>
          <p:cNvSpPr>
            <a:spLocks noGrp="1"/>
          </p:cNvSpPr>
          <p:nvPr>
            <p:ph type="pic" sz="quarter" idx="13" hasCustomPrompt="1"/>
          </p:nvPr>
        </p:nvSpPr>
        <p:spPr>
          <a:xfrm>
            <a:off x="0" y="0"/>
            <a:ext cx="6843714" cy="6228267"/>
          </a:xfrm>
          <a:prstGeom prst="rect">
            <a:avLst/>
          </a:prstGeom>
        </p:spPr>
        <p:txBody>
          <a:bodyPr>
            <a:normAutofit/>
          </a:bodyPr>
          <a:lstStyle>
            <a:lvl1pPr marL="0" indent="0">
              <a:buFontTx/>
              <a:buNone/>
              <a:defRPr sz="2200">
                <a:solidFill>
                  <a:schemeClr val="bg1">
                    <a:lumMod val="65000"/>
                  </a:schemeClr>
                </a:solidFill>
              </a:defRPr>
            </a:lvl1pPr>
          </a:lstStyle>
          <a:p>
            <a:r>
              <a:rPr lang="en-US" dirty="0"/>
              <a:t>Click photo icon below to insert picture</a:t>
            </a:r>
            <a:br>
              <a:rPr lang="en-US" dirty="0"/>
            </a:br>
            <a:r>
              <a:rPr lang="en-US" dirty="0"/>
              <a:t>(if replacing picture, you will have to reset your crop area)</a:t>
            </a:r>
          </a:p>
        </p:txBody>
      </p:sp>
    </p:spTree>
    <p:extLst>
      <p:ext uri="{BB962C8B-B14F-4D97-AF65-F5344CB8AC3E}">
        <p14:creationId xmlns:p14="http://schemas.microsoft.com/office/powerpoint/2010/main" val="40230370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25992-890C-EC4B-B676-6CCEF133B8F2}"/>
              </a:ext>
            </a:extLst>
          </p:cNvPr>
          <p:cNvSpPr>
            <a:spLocks noGrp="1"/>
          </p:cNvSpPr>
          <p:nvPr>
            <p:ph type="title" hasCustomPrompt="1"/>
          </p:nvPr>
        </p:nvSpPr>
        <p:spPr>
          <a:xfrm>
            <a:off x="938150" y="1709738"/>
            <a:ext cx="10409299" cy="2852737"/>
          </a:xfrm>
        </p:spPr>
        <p:txBody>
          <a:bodyPr anchor="ctr" anchorCtr="0"/>
          <a:lstStyle>
            <a:lvl1pPr>
              <a:defRPr sz="4800"/>
            </a:lvl1pPr>
          </a:lstStyle>
          <a:p>
            <a:r>
              <a:rPr lang="en-US" dirty="0"/>
              <a:t>Click to edit title</a:t>
            </a:r>
          </a:p>
        </p:txBody>
      </p:sp>
      <p:sp>
        <p:nvSpPr>
          <p:cNvPr id="3" name="Text Placeholder 2">
            <a:extLst>
              <a:ext uri="{FF2B5EF4-FFF2-40B4-BE49-F238E27FC236}">
                <a16:creationId xmlns:a16="http://schemas.microsoft.com/office/drawing/2014/main" id="{E55303FD-B916-FD4E-85C2-3EBF655BC1FB}"/>
              </a:ext>
            </a:extLst>
          </p:cNvPr>
          <p:cNvSpPr>
            <a:spLocks noGrp="1"/>
          </p:cNvSpPr>
          <p:nvPr>
            <p:ph type="body" idx="1" hasCustomPrompt="1"/>
          </p:nvPr>
        </p:nvSpPr>
        <p:spPr>
          <a:xfrm>
            <a:off x="938150" y="4589463"/>
            <a:ext cx="104093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subhead</a:t>
            </a:r>
          </a:p>
        </p:txBody>
      </p:sp>
      <p:sp>
        <p:nvSpPr>
          <p:cNvPr id="4" name="Date Placeholder 3">
            <a:extLst>
              <a:ext uri="{FF2B5EF4-FFF2-40B4-BE49-F238E27FC236}">
                <a16:creationId xmlns:a16="http://schemas.microsoft.com/office/drawing/2014/main" id="{2C8FDE18-9616-B043-9C71-522DAD29B023}"/>
              </a:ext>
            </a:extLst>
          </p:cNvPr>
          <p:cNvSpPr>
            <a:spLocks noGrp="1"/>
          </p:cNvSpPr>
          <p:nvPr>
            <p:ph type="dt" sz="half" idx="10"/>
          </p:nvPr>
        </p:nvSpPr>
        <p:spPr/>
        <p:txBody>
          <a:bodyPr/>
          <a:lstStyle/>
          <a:p>
            <a:fld id="{27CD4A3B-E186-AB40-96C6-355AF9A6FE76}" type="datetimeFigureOut">
              <a:rPr lang="en-US" smtClean="0"/>
              <a:t>11/26/24</a:t>
            </a:fld>
            <a:endParaRPr lang="en-US"/>
          </a:p>
        </p:txBody>
      </p:sp>
      <p:sp>
        <p:nvSpPr>
          <p:cNvPr id="5" name="Footer Placeholder 4">
            <a:extLst>
              <a:ext uri="{FF2B5EF4-FFF2-40B4-BE49-F238E27FC236}">
                <a16:creationId xmlns:a16="http://schemas.microsoft.com/office/drawing/2014/main" id="{D832FF7A-5905-EB40-919B-9225D0871D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C7509E-6005-DB4B-9578-84532E5F8BFF}"/>
              </a:ext>
            </a:extLst>
          </p:cNvPr>
          <p:cNvSpPr>
            <a:spLocks noGrp="1"/>
          </p:cNvSpPr>
          <p:nvPr>
            <p:ph type="sldNum" sz="quarter" idx="12"/>
          </p:nvPr>
        </p:nvSpPr>
        <p:spPr/>
        <p:txBody>
          <a:bodyPr/>
          <a:lstStyle/>
          <a:p>
            <a:fld id="{82B577FA-F7D9-2C48-919F-F962E3BF952F}" type="slidenum">
              <a:rPr lang="en-US" smtClean="0"/>
              <a:t>‹#›</a:t>
            </a:fld>
            <a:endParaRPr lang="en-US"/>
          </a:p>
        </p:txBody>
      </p:sp>
    </p:spTree>
    <p:extLst>
      <p:ext uri="{BB962C8B-B14F-4D97-AF65-F5344CB8AC3E}">
        <p14:creationId xmlns:p14="http://schemas.microsoft.com/office/powerpoint/2010/main" val="2889655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C0D34-E50C-7946-9657-29EA34F401D8}"/>
              </a:ext>
            </a:extLst>
          </p:cNvPr>
          <p:cNvSpPr>
            <a:spLocks noGrp="1"/>
          </p:cNvSpPr>
          <p:nvPr>
            <p:ph type="title" hasCustomPrompt="1"/>
          </p:nvPr>
        </p:nvSpPr>
        <p:spPr/>
        <p:txBody>
          <a:bodyPr/>
          <a:lstStyle/>
          <a:p>
            <a:r>
              <a:rPr lang="en-US" dirty="0"/>
              <a:t>Click to edit title</a:t>
            </a:r>
            <a:br>
              <a:rPr lang="en-US" dirty="0"/>
            </a:br>
            <a:r>
              <a:rPr lang="en-US" dirty="0"/>
              <a:t>(Reduce font for title longer than 2 lines)</a:t>
            </a:r>
          </a:p>
        </p:txBody>
      </p:sp>
      <p:sp>
        <p:nvSpPr>
          <p:cNvPr id="3" name="Content Placeholder 2">
            <a:extLst>
              <a:ext uri="{FF2B5EF4-FFF2-40B4-BE49-F238E27FC236}">
                <a16:creationId xmlns:a16="http://schemas.microsoft.com/office/drawing/2014/main" id="{3FBFFB48-1F38-8C46-B4B3-0871CA9880E3}"/>
              </a:ext>
            </a:extLst>
          </p:cNvPr>
          <p:cNvSpPr>
            <a:spLocks noGrp="1"/>
          </p:cNvSpPr>
          <p:nvPr>
            <p:ph sz="half" idx="1" hasCustomPrompt="1"/>
          </p:nvPr>
        </p:nvSpPr>
        <p:spPr>
          <a:xfrm>
            <a:off x="938150" y="1739901"/>
            <a:ext cx="5081650" cy="4351338"/>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45C7F5AB-BF51-4044-8164-B8ADFB34B0A6}"/>
              </a:ext>
            </a:extLst>
          </p:cNvPr>
          <p:cNvSpPr>
            <a:spLocks noGrp="1"/>
          </p:cNvSpPr>
          <p:nvPr>
            <p:ph sz="half" idx="2" hasCustomPrompt="1"/>
          </p:nvPr>
        </p:nvSpPr>
        <p:spPr>
          <a:xfrm>
            <a:off x="6272148" y="1739901"/>
            <a:ext cx="5081651" cy="4351338"/>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4973E568-D8E9-CE46-B564-4CAF0B6E4511}"/>
              </a:ext>
            </a:extLst>
          </p:cNvPr>
          <p:cNvSpPr>
            <a:spLocks noGrp="1"/>
          </p:cNvSpPr>
          <p:nvPr>
            <p:ph type="dt" sz="half" idx="10"/>
          </p:nvPr>
        </p:nvSpPr>
        <p:spPr/>
        <p:txBody>
          <a:bodyPr/>
          <a:lstStyle/>
          <a:p>
            <a:fld id="{27CD4A3B-E186-AB40-96C6-355AF9A6FE76}" type="datetimeFigureOut">
              <a:rPr lang="en-US" smtClean="0"/>
              <a:t>11/26/24</a:t>
            </a:fld>
            <a:endParaRPr lang="en-US"/>
          </a:p>
        </p:txBody>
      </p:sp>
      <p:sp>
        <p:nvSpPr>
          <p:cNvPr id="6" name="Footer Placeholder 5">
            <a:extLst>
              <a:ext uri="{FF2B5EF4-FFF2-40B4-BE49-F238E27FC236}">
                <a16:creationId xmlns:a16="http://schemas.microsoft.com/office/drawing/2014/main" id="{7C3C80FD-FB7C-F246-A242-07AFCB295C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FBDEBE-950D-C343-A00C-8D9FA1E33CE7}"/>
              </a:ext>
            </a:extLst>
          </p:cNvPr>
          <p:cNvSpPr>
            <a:spLocks noGrp="1"/>
          </p:cNvSpPr>
          <p:nvPr>
            <p:ph type="sldNum" sz="quarter" idx="12"/>
          </p:nvPr>
        </p:nvSpPr>
        <p:spPr/>
        <p:txBody>
          <a:bodyPr/>
          <a:lstStyle/>
          <a:p>
            <a:fld id="{82B577FA-F7D9-2C48-919F-F962E3BF952F}" type="slidenum">
              <a:rPr lang="en-US" smtClean="0"/>
              <a:t>‹#›</a:t>
            </a:fld>
            <a:endParaRPr lang="en-US"/>
          </a:p>
        </p:txBody>
      </p:sp>
    </p:spTree>
    <p:extLst>
      <p:ext uri="{BB962C8B-B14F-4D97-AF65-F5344CB8AC3E}">
        <p14:creationId xmlns:p14="http://schemas.microsoft.com/office/powerpoint/2010/main" val="8267224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4"/>
          <p:cNvSpPr>
            <a:spLocks noGrp="1" noChangeArrowheads="1"/>
          </p:cNvSpPr>
          <p:nvPr>
            <p:ph type="ftr" sz="quarter" idx="10"/>
          </p:nvPr>
        </p:nvSpPr>
        <p:spPr>
          <a:xfrm>
            <a:off x="9211733" y="6553201"/>
            <a:ext cx="2406651" cy="123111"/>
          </a:xfrm>
          <a:ln/>
        </p:spPr>
        <p:txBody>
          <a:bodyPr/>
          <a:lstStyle>
            <a:lvl1pPr>
              <a:defRPr/>
            </a:lvl1pPr>
          </a:lstStyle>
          <a:p>
            <a:endParaRPr lang="en-US"/>
          </a:p>
        </p:txBody>
      </p:sp>
      <p:sp>
        <p:nvSpPr>
          <p:cNvPr id="4" name="Rectangle 85"/>
          <p:cNvSpPr>
            <a:spLocks noGrp="1" noChangeArrowheads="1"/>
          </p:cNvSpPr>
          <p:nvPr>
            <p:ph type="sldNum" sz="quarter" idx="11"/>
          </p:nvPr>
        </p:nvSpPr>
        <p:spPr>
          <a:ln/>
        </p:spPr>
        <p:txBody>
          <a:bodyPr/>
          <a:lstStyle>
            <a:lvl1pPr>
              <a:defRPr/>
            </a:lvl1pPr>
          </a:lstStyle>
          <a:p>
            <a:fld id="{5F868368-EC15-444D-9EFB-42436E21986C}" type="slidenum">
              <a:rPr lang="en-US" smtClean="0"/>
              <a:t>‹#›</a:t>
            </a:fld>
            <a:endParaRPr lang="en-US"/>
          </a:p>
        </p:txBody>
      </p:sp>
    </p:spTree>
    <p:extLst>
      <p:ext uri="{BB962C8B-B14F-4D97-AF65-F5344CB8AC3E}">
        <p14:creationId xmlns:p14="http://schemas.microsoft.com/office/powerpoint/2010/main" val="18650316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mparison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C0D34-E50C-7946-9657-29EA34F401D8}"/>
              </a:ext>
            </a:extLst>
          </p:cNvPr>
          <p:cNvSpPr>
            <a:spLocks noGrp="1"/>
          </p:cNvSpPr>
          <p:nvPr>
            <p:ph type="title" hasCustomPrompt="1"/>
          </p:nvPr>
        </p:nvSpPr>
        <p:spPr/>
        <p:txBody>
          <a:bodyPr/>
          <a:lstStyle/>
          <a:p>
            <a:r>
              <a:rPr lang="en-US" dirty="0"/>
              <a:t>Click to edit title</a:t>
            </a:r>
            <a:br>
              <a:rPr lang="en-US" dirty="0"/>
            </a:br>
            <a:r>
              <a:rPr lang="en-US" dirty="0"/>
              <a:t>(Reduce font for title longer than 2 lines)</a:t>
            </a:r>
          </a:p>
        </p:txBody>
      </p:sp>
      <p:sp>
        <p:nvSpPr>
          <p:cNvPr id="3" name="Content Placeholder 2">
            <a:extLst>
              <a:ext uri="{FF2B5EF4-FFF2-40B4-BE49-F238E27FC236}">
                <a16:creationId xmlns:a16="http://schemas.microsoft.com/office/drawing/2014/main" id="{3FBFFB48-1F38-8C46-B4B3-0871CA9880E3}"/>
              </a:ext>
            </a:extLst>
          </p:cNvPr>
          <p:cNvSpPr>
            <a:spLocks noGrp="1"/>
          </p:cNvSpPr>
          <p:nvPr>
            <p:ph sz="half" idx="1" hasCustomPrompt="1"/>
          </p:nvPr>
        </p:nvSpPr>
        <p:spPr>
          <a:xfrm>
            <a:off x="938150" y="2412999"/>
            <a:ext cx="5081650" cy="3763963"/>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45C7F5AB-BF51-4044-8164-B8ADFB34B0A6}"/>
              </a:ext>
            </a:extLst>
          </p:cNvPr>
          <p:cNvSpPr>
            <a:spLocks noGrp="1"/>
          </p:cNvSpPr>
          <p:nvPr>
            <p:ph sz="half" idx="2" hasCustomPrompt="1"/>
          </p:nvPr>
        </p:nvSpPr>
        <p:spPr>
          <a:xfrm>
            <a:off x="6272148" y="2412999"/>
            <a:ext cx="5081651" cy="3763963"/>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4973E568-D8E9-CE46-B564-4CAF0B6E4511}"/>
              </a:ext>
            </a:extLst>
          </p:cNvPr>
          <p:cNvSpPr>
            <a:spLocks noGrp="1"/>
          </p:cNvSpPr>
          <p:nvPr>
            <p:ph type="dt" sz="half" idx="10"/>
          </p:nvPr>
        </p:nvSpPr>
        <p:spPr/>
        <p:txBody>
          <a:bodyPr/>
          <a:lstStyle/>
          <a:p>
            <a:fld id="{27CD4A3B-E186-AB40-96C6-355AF9A6FE76}" type="datetimeFigureOut">
              <a:rPr lang="en-US" smtClean="0"/>
              <a:t>11/26/24</a:t>
            </a:fld>
            <a:endParaRPr lang="en-US"/>
          </a:p>
        </p:txBody>
      </p:sp>
      <p:sp>
        <p:nvSpPr>
          <p:cNvPr id="6" name="Footer Placeholder 5">
            <a:extLst>
              <a:ext uri="{FF2B5EF4-FFF2-40B4-BE49-F238E27FC236}">
                <a16:creationId xmlns:a16="http://schemas.microsoft.com/office/drawing/2014/main" id="{7C3C80FD-FB7C-F246-A242-07AFCB295C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FBDEBE-950D-C343-A00C-8D9FA1E33CE7}"/>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9" name="Text Placeholder 2">
            <a:extLst>
              <a:ext uri="{FF2B5EF4-FFF2-40B4-BE49-F238E27FC236}">
                <a16:creationId xmlns:a16="http://schemas.microsoft.com/office/drawing/2014/main" id="{172D795B-85F6-1F49-922A-F41317873070}"/>
              </a:ext>
            </a:extLst>
          </p:cNvPr>
          <p:cNvSpPr>
            <a:spLocks noGrp="1"/>
          </p:cNvSpPr>
          <p:nvPr>
            <p:ph type="body" idx="13" hasCustomPrompt="1"/>
          </p:nvPr>
        </p:nvSpPr>
        <p:spPr>
          <a:xfrm>
            <a:off x="938213" y="1589087"/>
            <a:ext cx="5081587" cy="766763"/>
          </a:xfrm>
        </p:spPr>
        <p:txBody>
          <a:bodyPr anchor="b"/>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subhead 1</a:t>
            </a:r>
          </a:p>
        </p:txBody>
      </p:sp>
      <p:sp>
        <p:nvSpPr>
          <p:cNvPr id="10" name="Text Placeholder 4">
            <a:extLst>
              <a:ext uri="{FF2B5EF4-FFF2-40B4-BE49-F238E27FC236}">
                <a16:creationId xmlns:a16="http://schemas.microsoft.com/office/drawing/2014/main" id="{B4E34B4F-F908-104C-90F3-5135E2E8C74D}"/>
              </a:ext>
            </a:extLst>
          </p:cNvPr>
          <p:cNvSpPr>
            <a:spLocks noGrp="1"/>
          </p:cNvSpPr>
          <p:nvPr>
            <p:ph type="body" sz="quarter" idx="3" hasCustomPrompt="1"/>
          </p:nvPr>
        </p:nvSpPr>
        <p:spPr>
          <a:xfrm>
            <a:off x="6270625" y="1589087"/>
            <a:ext cx="5081587" cy="766763"/>
          </a:xfrm>
        </p:spPr>
        <p:txBody>
          <a:bodyPr anchor="b"/>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subhead 2 </a:t>
            </a:r>
          </a:p>
        </p:txBody>
      </p:sp>
    </p:spTree>
    <p:extLst>
      <p:ext uri="{BB962C8B-B14F-4D97-AF65-F5344CB8AC3E}">
        <p14:creationId xmlns:p14="http://schemas.microsoft.com/office/powerpoint/2010/main" val="10112029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Closing Slide Static">
    <p:spTree>
      <p:nvGrpSpPr>
        <p:cNvPr id="1" name=""/>
        <p:cNvGrpSpPr/>
        <p:nvPr/>
      </p:nvGrpSpPr>
      <p:grpSpPr>
        <a:xfrm>
          <a:off x="0" y="0"/>
          <a:ext cx="0" cy="0"/>
          <a:chOff x="0" y="0"/>
          <a:chExt cx="0" cy="0"/>
        </a:xfrm>
      </p:grpSpPr>
      <p:pic>
        <p:nvPicPr>
          <p:cNvPr id="10" name="07">
            <a:extLst>
              <a:ext uri="{FF2B5EF4-FFF2-40B4-BE49-F238E27FC236}">
                <a16:creationId xmlns:a16="http://schemas.microsoft.com/office/drawing/2014/main" id="{4647A912-5093-6043-8161-0D98167F242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336550"/>
            <a:ext cx="12192000" cy="6858000"/>
          </a:xfrm>
          <a:prstGeom prst="rect">
            <a:avLst/>
          </a:prstGeom>
        </p:spPr>
      </p:pic>
      <p:grpSp>
        <p:nvGrpSpPr>
          <p:cNvPr id="11" name="Bottom Bar">
            <a:extLst>
              <a:ext uri="{FF2B5EF4-FFF2-40B4-BE49-F238E27FC236}">
                <a16:creationId xmlns:a16="http://schemas.microsoft.com/office/drawing/2014/main" id="{DC935C4B-E372-E04B-8493-E90A79CBC7F4}"/>
              </a:ext>
            </a:extLst>
          </p:cNvPr>
          <p:cNvGrpSpPr/>
          <p:nvPr userDrawn="1"/>
        </p:nvGrpSpPr>
        <p:grpSpPr>
          <a:xfrm>
            <a:off x="0" y="6247747"/>
            <a:ext cx="12192000" cy="610252"/>
            <a:chOff x="0" y="6247747"/>
            <a:chExt cx="12192000" cy="610252"/>
          </a:xfrm>
        </p:grpSpPr>
        <p:sp>
          <p:nvSpPr>
            <p:cNvPr id="12" name="Rectangle 11">
              <a:extLst>
                <a:ext uri="{FF2B5EF4-FFF2-40B4-BE49-F238E27FC236}">
                  <a16:creationId xmlns:a16="http://schemas.microsoft.com/office/drawing/2014/main" id="{9A574F32-F3B5-224E-B6D3-DC767B30A5BE}"/>
                </a:ext>
              </a:extLst>
            </p:cNvPr>
            <p:cNvSpPr/>
            <p:nvPr/>
          </p:nvSpPr>
          <p:spPr>
            <a:xfrm>
              <a:off x="0" y="6334125"/>
              <a:ext cx="12192000" cy="5238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8EE050A-3114-2641-96C8-48D281A062A0}"/>
                </a:ext>
              </a:extLst>
            </p:cNvPr>
            <p:cNvSpPr/>
            <p:nvPr/>
          </p:nvSpPr>
          <p:spPr>
            <a:xfrm>
              <a:off x="0" y="6247747"/>
              <a:ext cx="12192000" cy="863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a:extLst>
              <a:ext uri="{FF2B5EF4-FFF2-40B4-BE49-F238E27FC236}">
                <a16:creationId xmlns:a16="http://schemas.microsoft.com/office/drawing/2014/main" id="{7F59F24B-A93D-B046-B78A-2C31137D1AC5}"/>
              </a:ext>
            </a:extLst>
          </p:cNvPr>
          <p:cNvSpPr txBox="1"/>
          <p:nvPr userDrawn="1"/>
        </p:nvSpPr>
        <p:spPr>
          <a:xfrm>
            <a:off x="2872408" y="5178483"/>
            <a:ext cx="6447184" cy="577081"/>
          </a:xfrm>
          <a:prstGeom prst="rect">
            <a:avLst/>
          </a:prstGeom>
          <a:noFill/>
        </p:spPr>
        <p:txBody>
          <a:bodyPr wrap="square" rtlCol="0">
            <a:spAutoFit/>
          </a:bodyPr>
          <a:lstStyle/>
          <a:p>
            <a:pPr algn="ctr"/>
            <a:r>
              <a:rPr lang="en-US" sz="1050" i="1" dirty="0">
                <a:solidFill>
                  <a:schemeClr val="bg1">
                    <a:lumMod val="65000"/>
                  </a:schemeClr>
                </a:solidFill>
              </a:rPr>
              <a:t>Battelle Energy Alliance manages INL for the U.S. Department of Energy’s Office of Nuclear Energy. </a:t>
            </a:r>
            <a:br>
              <a:rPr lang="en-US" sz="1050" i="1" dirty="0">
                <a:solidFill>
                  <a:schemeClr val="bg1">
                    <a:lumMod val="65000"/>
                  </a:schemeClr>
                </a:solidFill>
              </a:rPr>
            </a:br>
            <a:r>
              <a:rPr lang="en-US" sz="1050" i="1" dirty="0">
                <a:solidFill>
                  <a:schemeClr val="bg1">
                    <a:lumMod val="65000"/>
                  </a:schemeClr>
                </a:solidFill>
              </a:rPr>
              <a:t>INL is the nation’s center for nuclear energy research and development, and also performs research </a:t>
            </a:r>
            <a:br>
              <a:rPr lang="en-US" sz="1050" i="1" dirty="0">
                <a:solidFill>
                  <a:schemeClr val="bg1">
                    <a:lumMod val="65000"/>
                  </a:schemeClr>
                </a:solidFill>
              </a:rPr>
            </a:br>
            <a:r>
              <a:rPr lang="en-US" sz="1050" i="1" dirty="0">
                <a:solidFill>
                  <a:schemeClr val="bg1">
                    <a:lumMod val="65000"/>
                  </a:schemeClr>
                </a:solidFill>
              </a:rPr>
              <a:t>in each of DOE’s strategic goal areas: energy, national security, science and the environment.</a:t>
            </a:r>
            <a:endParaRPr lang="en-US" sz="1050" dirty="0">
              <a:solidFill>
                <a:schemeClr val="bg1">
                  <a:lumMod val="65000"/>
                </a:schemeClr>
              </a:solidFill>
            </a:endParaRPr>
          </a:p>
        </p:txBody>
      </p:sp>
      <p:sp>
        <p:nvSpPr>
          <p:cNvPr id="15" name="Web Address">
            <a:extLst>
              <a:ext uri="{FF2B5EF4-FFF2-40B4-BE49-F238E27FC236}">
                <a16:creationId xmlns:a16="http://schemas.microsoft.com/office/drawing/2014/main" id="{53FCC0DF-9440-B040-A076-DF507B404D83}"/>
              </a:ext>
            </a:extLst>
          </p:cNvPr>
          <p:cNvSpPr txBox="1"/>
          <p:nvPr userDrawn="1"/>
        </p:nvSpPr>
        <p:spPr>
          <a:xfrm>
            <a:off x="4100945" y="6417425"/>
            <a:ext cx="3990109" cy="369332"/>
          </a:xfrm>
          <a:prstGeom prst="rect">
            <a:avLst/>
          </a:prstGeom>
          <a:noFill/>
        </p:spPr>
        <p:txBody>
          <a:bodyPr wrap="square" rtlCol="0">
            <a:spAutoFit/>
          </a:bodyPr>
          <a:lstStyle/>
          <a:p>
            <a:pPr algn="ctr"/>
            <a:r>
              <a:rPr lang="en-US" spc="600" dirty="0">
                <a:solidFill>
                  <a:schemeClr val="bg1">
                    <a:alpha val="50000"/>
                  </a:schemeClr>
                </a:solidFill>
                <a:latin typeface="Arial Narrow" panose="020B0604020202020204" pitchFamily="34" charset="0"/>
                <a:cs typeface="Arial Narrow" panose="020B0604020202020204" pitchFamily="34" charset="0"/>
              </a:rPr>
              <a:t>WWW.INL.GOV</a:t>
            </a:r>
          </a:p>
        </p:txBody>
      </p:sp>
    </p:spTree>
    <p:extLst>
      <p:ext uri="{BB962C8B-B14F-4D97-AF65-F5344CB8AC3E}">
        <p14:creationId xmlns:p14="http://schemas.microsoft.com/office/powerpoint/2010/main" val="37898677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4"/>
          <p:cNvSpPr>
            <a:spLocks noGrp="1" noChangeArrowheads="1"/>
          </p:cNvSpPr>
          <p:nvPr>
            <p:ph type="ftr" sz="quarter" idx="10"/>
          </p:nvPr>
        </p:nvSpPr>
        <p:spPr>
          <a:xfrm>
            <a:off x="9211733" y="6553201"/>
            <a:ext cx="2406651" cy="123111"/>
          </a:xfrm>
          <a:ln/>
        </p:spPr>
        <p:txBody>
          <a:bodyPr/>
          <a:lstStyle>
            <a:lvl1pPr>
              <a:defRPr/>
            </a:lvl1pPr>
          </a:lstStyle>
          <a:p>
            <a:endParaRPr lang="en-US"/>
          </a:p>
        </p:txBody>
      </p:sp>
      <p:sp>
        <p:nvSpPr>
          <p:cNvPr id="3" name="Rectangle 85"/>
          <p:cNvSpPr>
            <a:spLocks noGrp="1" noChangeArrowheads="1"/>
          </p:cNvSpPr>
          <p:nvPr>
            <p:ph type="sldNum" sz="quarter" idx="11"/>
          </p:nvPr>
        </p:nvSpPr>
        <p:spPr>
          <a:ln/>
        </p:spPr>
        <p:txBody>
          <a:bodyPr/>
          <a:lstStyle>
            <a:lvl1pPr>
              <a:defRPr/>
            </a:lvl1pPr>
          </a:lstStyle>
          <a:p>
            <a:fld id="{5F868368-EC15-444D-9EFB-42436E21986C}" type="slidenum">
              <a:rPr lang="en-US" smtClean="0"/>
              <a:t>‹#›</a:t>
            </a:fld>
            <a:endParaRPr lang="en-US"/>
          </a:p>
        </p:txBody>
      </p:sp>
    </p:spTree>
    <p:extLst>
      <p:ext uri="{BB962C8B-B14F-4D97-AF65-F5344CB8AC3E}">
        <p14:creationId xmlns:p14="http://schemas.microsoft.com/office/powerpoint/2010/main" val="1554640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1039493"/>
            <a:ext cx="4011084" cy="732508"/>
          </a:xfrm>
        </p:spPr>
        <p:txBody>
          <a:bodyPr anchor="t" anchorCtr="0"/>
          <a:lstStyle>
            <a:lvl1pPr algn="l">
              <a:defRPr sz="2800" b="1"/>
            </a:lvl1pPr>
          </a:lstStyle>
          <a:p>
            <a:r>
              <a:rPr lang="en-US"/>
              <a:t>Click to edit Master title style</a:t>
            </a:r>
          </a:p>
        </p:txBody>
      </p:sp>
      <p:sp>
        <p:nvSpPr>
          <p:cNvPr id="3" name="Content Placeholder 2"/>
          <p:cNvSpPr>
            <a:spLocks noGrp="1"/>
          </p:cNvSpPr>
          <p:nvPr>
            <p:ph idx="1"/>
          </p:nvPr>
        </p:nvSpPr>
        <p:spPr>
          <a:xfrm>
            <a:off x="4766733" y="1039493"/>
            <a:ext cx="6815667" cy="5211182"/>
          </a:xfrm>
        </p:spPr>
        <p:txBody>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2395182"/>
            <a:ext cx="4011084" cy="385549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4"/>
          <p:cNvSpPr>
            <a:spLocks noGrp="1" noChangeArrowheads="1"/>
          </p:cNvSpPr>
          <p:nvPr>
            <p:ph type="ftr" sz="quarter" idx="10"/>
          </p:nvPr>
        </p:nvSpPr>
        <p:spPr>
          <a:xfrm>
            <a:off x="9211733" y="6553201"/>
            <a:ext cx="2406651" cy="123111"/>
          </a:xfrm>
          <a:ln/>
        </p:spPr>
        <p:txBody>
          <a:bodyPr/>
          <a:lstStyle>
            <a:lvl1pPr>
              <a:defRPr/>
            </a:lvl1pPr>
          </a:lstStyle>
          <a:p>
            <a:endParaRPr lang="en-US"/>
          </a:p>
        </p:txBody>
      </p:sp>
      <p:sp>
        <p:nvSpPr>
          <p:cNvPr id="6" name="Rectangle 85"/>
          <p:cNvSpPr>
            <a:spLocks noGrp="1" noChangeArrowheads="1"/>
          </p:cNvSpPr>
          <p:nvPr>
            <p:ph type="sldNum" sz="quarter" idx="11"/>
          </p:nvPr>
        </p:nvSpPr>
        <p:spPr>
          <a:ln/>
        </p:spPr>
        <p:txBody>
          <a:bodyPr/>
          <a:lstStyle>
            <a:lvl1pPr>
              <a:defRPr/>
            </a:lvl1pPr>
          </a:lstStyle>
          <a:p>
            <a:fld id="{5F868368-EC15-444D-9EFB-42436E21986C}" type="slidenum">
              <a:rPr lang="en-US" smtClean="0"/>
              <a:t>‹#›</a:t>
            </a:fld>
            <a:endParaRPr lang="en-US"/>
          </a:p>
        </p:txBody>
      </p:sp>
    </p:spTree>
    <p:extLst>
      <p:ext uri="{BB962C8B-B14F-4D97-AF65-F5344CB8AC3E}">
        <p14:creationId xmlns:p14="http://schemas.microsoft.com/office/powerpoint/2010/main" val="873188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98724"/>
            <a:ext cx="7315200" cy="366254"/>
          </a:xfrm>
        </p:spPr>
        <p:txBody>
          <a:bodyPr anchor="t" anchorCtr="0"/>
          <a:lstStyle>
            <a:lvl1pPr algn="l">
              <a:defRPr sz="2800" b="1"/>
            </a:lvl1pPr>
          </a:lstStyle>
          <a:p>
            <a:r>
              <a:rPr lang="en-US"/>
              <a:t>Click to edit Master title style</a:t>
            </a:r>
          </a:p>
        </p:txBody>
      </p:sp>
      <p:sp>
        <p:nvSpPr>
          <p:cNvPr id="3" name="Picture Placeholder 2"/>
          <p:cNvSpPr>
            <a:spLocks noGrp="1"/>
          </p:cNvSpPr>
          <p:nvPr>
            <p:ph type="pic" idx="1"/>
          </p:nvPr>
        </p:nvSpPr>
        <p:spPr>
          <a:xfrm>
            <a:off x="2389717" y="1105469"/>
            <a:ext cx="7315200" cy="3622106"/>
          </a:xfrm>
        </p:spPr>
        <p:txBody>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Rectangle 85"/>
          <p:cNvSpPr>
            <a:spLocks noGrp="1" noChangeArrowheads="1"/>
          </p:cNvSpPr>
          <p:nvPr>
            <p:ph type="sldNum" sz="quarter" idx="11"/>
          </p:nvPr>
        </p:nvSpPr>
        <p:spPr>
          <a:ln/>
        </p:spPr>
        <p:txBody>
          <a:bodyPr/>
          <a:lstStyle>
            <a:lvl1pPr>
              <a:defRPr/>
            </a:lvl1pPr>
          </a:lstStyle>
          <a:p>
            <a:fld id="{5F868368-EC15-444D-9EFB-42436E21986C}" type="slidenum">
              <a:rPr lang="en-US" smtClean="0"/>
              <a:t>‹#›</a:t>
            </a:fld>
            <a:endParaRPr lang="en-US"/>
          </a:p>
        </p:txBody>
      </p:sp>
      <p:sp>
        <p:nvSpPr>
          <p:cNvPr id="5" name="Rectangle 84"/>
          <p:cNvSpPr>
            <a:spLocks noGrp="1" noChangeArrowheads="1"/>
          </p:cNvSpPr>
          <p:nvPr>
            <p:ph type="ftr" sz="quarter" idx="10"/>
          </p:nvPr>
        </p:nvSpPr>
        <p:spPr>
          <a:xfrm>
            <a:off x="9211733" y="6553201"/>
            <a:ext cx="2406651" cy="123111"/>
          </a:xfrm>
          <a:ln/>
        </p:spPr>
        <p:txBody>
          <a:bodyPr/>
          <a:lstStyle>
            <a:lvl1pPr>
              <a:defRPr/>
            </a:lvl1pPr>
          </a:lstStyle>
          <a:p>
            <a:endParaRPr lang="en-US"/>
          </a:p>
        </p:txBody>
      </p:sp>
    </p:spTree>
    <p:extLst>
      <p:ext uri="{BB962C8B-B14F-4D97-AF65-F5344CB8AC3E}">
        <p14:creationId xmlns:p14="http://schemas.microsoft.com/office/powerpoint/2010/main" val="39432789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End">
    <p:spTree>
      <p:nvGrpSpPr>
        <p:cNvPr id="1" name=""/>
        <p:cNvGrpSpPr/>
        <p:nvPr/>
      </p:nvGrpSpPr>
      <p:grpSpPr>
        <a:xfrm>
          <a:off x="0" y="0"/>
          <a:ext cx="0" cy="0"/>
          <a:chOff x="0" y="0"/>
          <a:chExt cx="0" cy="0"/>
        </a:xfrm>
      </p:grpSpPr>
      <p:sp>
        <p:nvSpPr>
          <p:cNvPr id="2" name="Rectangle 84"/>
          <p:cNvSpPr>
            <a:spLocks noGrp="1" noChangeArrowheads="1"/>
          </p:cNvSpPr>
          <p:nvPr>
            <p:ph type="ftr" sz="quarter" idx="10"/>
          </p:nvPr>
        </p:nvSpPr>
        <p:spPr>
          <a:xfrm>
            <a:off x="9211733" y="6553201"/>
            <a:ext cx="2406651" cy="123111"/>
          </a:xfrm>
          <a:ln/>
        </p:spPr>
        <p:txBody>
          <a:bodyPr/>
          <a:lstStyle>
            <a:lvl1pPr>
              <a:defRPr/>
            </a:lvl1pPr>
          </a:lstStyle>
          <a:p>
            <a:endParaRPr lang="en-US"/>
          </a:p>
        </p:txBody>
      </p:sp>
      <p:sp>
        <p:nvSpPr>
          <p:cNvPr id="3" name="Rectangle 85"/>
          <p:cNvSpPr>
            <a:spLocks noGrp="1" noChangeArrowheads="1"/>
          </p:cNvSpPr>
          <p:nvPr>
            <p:ph type="sldNum" sz="quarter" idx="11"/>
          </p:nvPr>
        </p:nvSpPr>
        <p:spPr>
          <a:ln/>
        </p:spPr>
        <p:txBody>
          <a:bodyPr/>
          <a:lstStyle>
            <a:lvl1pPr>
              <a:defRPr/>
            </a:lvl1pPr>
          </a:lstStyle>
          <a:p>
            <a:fld id="{5F868368-EC15-444D-9EFB-42436E21986C}" type="slidenum">
              <a:rPr lang="en-US" smtClean="0"/>
              <a:t>‹#›</a:t>
            </a:fld>
            <a:endParaRPr lang="en-US"/>
          </a:p>
        </p:txBody>
      </p:sp>
      <p:pic>
        <p:nvPicPr>
          <p:cNvPr id="5" name="Picture 4" descr="Logo&#10;&#10;Description automatically generated">
            <a:extLst>
              <a:ext uri="{FF2B5EF4-FFF2-40B4-BE49-F238E27FC236}">
                <a16:creationId xmlns:a16="http://schemas.microsoft.com/office/drawing/2014/main" id="{6A32785D-E611-D043-9DC8-5361B5ADDEF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651324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70" lvl="0" indent="-457178">
              <a:spcBef>
                <a:spcPts val="0"/>
              </a:spcBef>
              <a:spcAft>
                <a:spcPts val="0"/>
              </a:spcAft>
              <a:buSzPts val="1800"/>
              <a:buChar char="●"/>
              <a:defRPr/>
            </a:lvl1pPr>
            <a:lvl2pPr marL="1219140" lvl="1" indent="-423312">
              <a:spcBef>
                <a:spcPts val="0"/>
              </a:spcBef>
              <a:spcAft>
                <a:spcPts val="0"/>
              </a:spcAft>
              <a:buSzPts val="1400"/>
              <a:buChar char="○"/>
              <a:defRPr/>
            </a:lvl2pPr>
            <a:lvl3pPr marL="1828709" lvl="2" indent="-423312">
              <a:spcBef>
                <a:spcPts val="0"/>
              </a:spcBef>
              <a:spcAft>
                <a:spcPts val="0"/>
              </a:spcAft>
              <a:buSzPts val="1400"/>
              <a:buChar char="■"/>
              <a:defRPr/>
            </a:lvl3pPr>
            <a:lvl4pPr marL="2438278" lvl="3" indent="-423312">
              <a:spcBef>
                <a:spcPts val="0"/>
              </a:spcBef>
              <a:spcAft>
                <a:spcPts val="0"/>
              </a:spcAft>
              <a:buSzPts val="1400"/>
              <a:buChar char="●"/>
              <a:defRPr/>
            </a:lvl4pPr>
            <a:lvl5pPr marL="3047848" lvl="4" indent="-423312">
              <a:spcBef>
                <a:spcPts val="0"/>
              </a:spcBef>
              <a:spcAft>
                <a:spcPts val="0"/>
              </a:spcAft>
              <a:buSzPts val="1400"/>
              <a:buChar char="○"/>
              <a:defRPr/>
            </a:lvl5pPr>
            <a:lvl6pPr marL="3657418" lvl="5" indent="-423312">
              <a:spcBef>
                <a:spcPts val="0"/>
              </a:spcBef>
              <a:spcAft>
                <a:spcPts val="0"/>
              </a:spcAft>
              <a:buSzPts val="1400"/>
              <a:buChar char="■"/>
              <a:defRPr/>
            </a:lvl6pPr>
            <a:lvl7pPr marL="4266987" lvl="6" indent="-423312">
              <a:spcBef>
                <a:spcPts val="0"/>
              </a:spcBef>
              <a:spcAft>
                <a:spcPts val="0"/>
              </a:spcAft>
              <a:buSzPts val="1400"/>
              <a:buChar char="●"/>
              <a:defRPr/>
            </a:lvl7pPr>
            <a:lvl8pPr marL="4876557" lvl="7" indent="-423312">
              <a:spcBef>
                <a:spcPts val="0"/>
              </a:spcBef>
              <a:spcAft>
                <a:spcPts val="0"/>
              </a:spcAft>
              <a:buSzPts val="1400"/>
              <a:buChar char="○"/>
              <a:defRPr/>
            </a:lvl8pPr>
            <a:lvl9pPr marL="5486126" lvl="8" indent="-423312">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846502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7.emf"/><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image" Target="../media/image7.emf"/><Relationship Id="rId2" Type="http://schemas.openxmlformats.org/officeDocument/2006/relationships/slideLayout" Target="../slideLayouts/slideLayout28.xml"/><Relationship Id="rId16" Type="http://schemas.openxmlformats.org/officeDocument/2006/relationships/theme" Target="../theme/theme3.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Graphical user interface, application&#10;&#10;Description automatically generated">
            <a:extLst>
              <a:ext uri="{FF2B5EF4-FFF2-40B4-BE49-F238E27FC236}">
                <a16:creationId xmlns:a16="http://schemas.microsoft.com/office/drawing/2014/main" id="{91962E25-7596-944F-9A96-5842AC5C7033}"/>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26" name="Rectangle 2"/>
          <p:cNvSpPr>
            <a:spLocks noGrp="1" noChangeArrowheads="1"/>
          </p:cNvSpPr>
          <p:nvPr>
            <p:ph type="title"/>
          </p:nvPr>
        </p:nvSpPr>
        <p:spPr bwMode="auto">
          <a:xfrm>
            <a:off x="607485" y="1004888"/>
            <a:ext cx="10974916" cy="377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spAutoFit/>
          </a:bodyPr>
          <a:lstStyle/>
          <a:p>
            <a:pPr lvl="0"/>
            <a:r>
              <a:rPr lang="en-US"/>
              <a:t>Click to edit Master title style</a:t>
            </a:r>
          </a:p>
        </p:txBody>
      </p:sp>
      <p:sp>
        <p:nvSpPr>
          <p:cNvPr id="1027" name="Rectangle 3"/>
          <p:cNvSpPr>
            <a:spLocks noGrp="1" noChangeArrowheads="1"/>
          </p:cNvSpPr>
          <p:nvPr>
            <p:ph type="body" idx="1"/>
          </p:nvPr>
        </p:nvSpPr>
        <p:spPr bwMode="auto">
          <a:xfrm>
            <a:off x="607485" y="1598614"/>
            <a:ext cx="10974916"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09" name="Rectangle 85"/>
          <p:cNvSpPr>
            <a:spLocks noGrp="1" noChangeArrowheads="1"/>
          </p:cNvSpPr>
          <p:nvPr>
            <p:ph type="sldNum" sz="quarter" idx="4"/>
          </p:nvPr>
        </p:nvSpPr>
        <p:spPr bwMode="auto">
          <a:xfrm>
            <a:off x="11620500" y="6553200"/>
            <a:ext cx="347133" cy="122238"/>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lvl1pPr algn="r">
              <a:defRPr sz="800">
                <a:latin typeface="Arial" charset="0"/>
              </a:defRPr>
            </a:lvl1pPr>
          </a:lstStyle>
          <a:p>
            <a:fld id="{5F868368-EC15-444D-9EFB-42436E21986C}" type="slidenum">
              <a:rPr lang="en-US" smtClean="0"/>
              <a:t>‹#›</a:t>
            </a:fld>
            <a:endParaRPr lang="en-US"/>
          </a:p>
        </p:txBody>
      </p:sp>
      <p:sp>
        <p:nvSpPr>
          <p:cNvPr id="1108" name="Rectangle 84"/>
          <p:cNvSpPr>
            <a:spLocks noGrp="1" noChangeArrowheads="1"/>
          </p:cNvSpPr>
          <p:nvPr>
            <p:ph type="ftr" sz="quarter" idx="3"/>
          </p:nvPr>
        </p:nvSpPr>
        <p:spPr bwMode="auto">
          <a:xfrm>
            <a:off x="9211733" y="6553201"/>
            <a:ext cx="2406651" cy="123111"/>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lvl1pPr algn="r">
              <a:defRPr sz="800">
                <a:latin typeface="+mn-lt"/>
                <a:ea typeface="+mn-ea"/>
              </a:defRPr>
            </a:lvl1pPr>
          </a:lstStyle>
          <a:p>
            <a:endParaRPr lang="en-US"/>
          </a:p>
        </p:txBody>
      </p:sp>
    </p:spTree>
    <p:extLst>
      <p:ext uri="{BB962C8B-B14F-4D97-AF65-F5344CB8AC3E}">
        <p14:creationId xmlns:p14="http://schemas.microsoft.com/office/powerpoint/2010/main" val="186828912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97" r:id="rId9"/>
    <p:sldLayoutId id="2147483699" r:id="rId10"/>
    <p:sldLayoutId id="2147483717" r:id="rId11"/>
  </p:sldLayoutIdLst>
  <p:txStyles>
    <p:titleStyle>
      <a:lvl1pPr algn="l" rtl="0" eaLnBrk="1" fontAlgn="base" hangingPunct="1">
        <a:lnSpc>
          <a:spcPct val="85000"/>
        </a:lnSpc>
        <a:spcBef>
          <a:spcPct val="0"/>
        </a:spcBef>
        <a:spcAft>
          <a:spcPct val="0"/>
        </a:spcAft>
        <a:defRPr sz="2800" b="1" i="1">
          <a:solidFill>
            <a:srgbClr val="022170"/>
          </a:solidFill>
          <a:latin typeface="+mj-lt"/>
          <a:ea typeface="ＭＳ Ｐゴシック" charset="0"/>
          <a:cs typeface="+mj-cs"/>
        </a:defRPr>
      </a:lvl1pPr>
      <a:lvl2pPr algn="l" rtl="0" eaLnBrk="1" fontAlgn="base" hangingPunct="1">
        <a:lnSpc>
          <a:spcPct val="85000"/>
        </a:lnSpc>
        <a:spcBef>
          <a:spcPct val="0"/>
        </a:spcBef>
        <a:spcAft>
          <a:spcPct val="0"/>
        </a:spcAft>
        <a:defRPr sz="2800" b="1" i="1">
          <a:solidFill>
            <a:srgbClr val="003663"/>
          </a:solidFill>
          <a:latin typeface="Arial" charset="0"/>
          <a:ea typeface="ＭＳ Ｐゴシック" charset="0"/>
        </a:defRPr>
      </a:lvl2pPr>
      <a:lvl3pPr algn="l" rtl="0" eaLnBrk="1" fontAlgn="base" hangingPunct="1">
        <a:lnSpc>
          <a:spcPct val="85000"/>
        </a:lnSpc>
        <a:spcBef>
          <a:spcPct val="0"/>
        </a:spcBef>
        <a:spcAft>
          <a:spcPct val="0"/>
        </a:spcAft>
        <a:defRPr sz="2800" b="1" i="1">
          <a:solidFill>
            <a:srgbClr val="003663"/>
          </a:solidFill>
          <a:latin typeface="Arial" charset="0"/>
          <a:ea typeface="ＭＳ Ｐゴシック" charset="0"/>
        </a:defRPr>
      </a:lvl3pPr>
      <a:lvl4pPr algn="l" rtl="0" eaLnBrk="1" fontAlgn="base" hangingPunct="1">
        <a:lnSpc>
          <a:spcPct val="85000"/>
        </a:lnSpc>
        <a:spcBef>
          <a:spcPct val="0"/>
        </a:spcBef>
        <a:spcAft>
          <a:spcPct val="0"/>
        </a:spcAft>
        <a:defRPr sz="2800" b="1" i="1">
          <a:solidFill>
            <a:srgbClr val="003663"/>
          </a:solidFill>
          <a:latin typeface="Arial" charset="0"/>
          <a:ea typeface="ＭＳ Ｐゴシック" charset="0"/>
        </a:defRPr>
      </a:lvl4pPr>
      <a:lvl5pPr algn="l" rtl="0" eaLnBrk="1" fontAlgn="base" hangingPunct="1">
        <a:lnSpc>
          <a:spcPct val="85000"/>
        </a:lnSpc>
        <a:spcBef>
          <a:spcPct val="0"/>
        </a:spcBef>
        <a:spcAft>
          <a:spcPct val="0"/>
        </a:spcAft>
        <a:defRPr sz="2800" b="1" i="1">
          <a:solidFill>
            <a:srgbClr val="003663"/>
          </a:solidFill>
          <a:latin typeface="Arial" charset="0"/>
          <a:ea typeface="ＭＳ Ｐゴシック" charset="0"/>
        </a:defRPr>
      </a:lvl5pPr>
      <a:lvl6pPr marL="457200" algn="l" rtl="0" eaLnBrk="1" fontAlgn="base" hangingPunct="1">
        <a:lnSpc>
          <a:spcPct val="85000"/>
        </a:lnSpc>
        <a:spcBef>
          <a:spcPct val="0"/>
        </a:spcBef>
        <a:spcAft>
          <a:spcPct val="0"/>
        </a:spcAft>
        <a:defRPr sz="2800" b="1" i="1">
          <a:solidFill>
            <a:srgbClr val="003663"/>
          </a:solidFill>
          <a:latin typeface="Arial" charset="0"/>
        </a:defRPr>
      </a:lvl6pPr>
      <a:lvl7pPr marL="914400" algn="l" rtl="0" eaLnBrk="1" fontAlgn="base" hangingPunct="1">
        <a:lnSpc>
          <a:spcPct val="85000"/>
        </a:lnSpc>
        <a:spcBef>
          <a:spcPct val="0"/>
        </a:spcBef>
        <a:spcAft>
          <a:spcPct val="0"/>
        </a:spcAft>
        <a:defRPr sz="2800" b="1" i="1">
          <a:solidFill>
            <a:srgbClr val="003663"/>
          </a:solidFill>
          <a:latin typeface="Arial" charset="0"/>
        </a:defRPr>
      </a:lvl7pPr>
      <a:lvl8pPr marL="1371600" algn="l" rtl="0" eaLnBrk="1" fontAlgn="base" hangingPunct="1">
        <a:lnSpc>
          <a:spcPct val="85000"/>
        </a:lnSpc>
        <a:spcBef>
          <a:spcPct val="0"/>
        </a:spcBef>
        <a:spcAft>
          <a:spcPct val="0"/>
        </a:spcAft>
        <a:defRPr sz="2800" b="1" i="1">
          <a:solidFill>
            <a:srgbClr val="003663"/>
          </a:solidFill>
          <a:latin typeface="Arial" charset="0"/>
        </a:defRPr>
      </a:lvl8pPr>
      <a:lvl9pPr marL="1828800" algn="l" rtl="0" eaLnBrk="1" fontAlgn="base" hangingPunct="1">
        <a:lnSpc>
          <a:spcPct val="85000"/>
        </a:lnSpc>
        <a:spcBef>
          <a:spcPct val="0"/>
        </a:spcBef>
        <a:spcAft>
          <a:spcPct val="0"/>
        </a:spcAft>
        <a:defRPr sz="2800" b="1" i="1">
          <a:solidFill>
            <a:srgbClr val="003663"/>
          </a:solidFill>
          <a:latin typeface="Arial" charset="0"/>
        </a:defRPr>
      </a:lvl9pPr>
    </p:titleStyle>
    <p:bodyStyle>
      <a:lvl1pPr marL="230188" indent="-230188" algn="l" rtl="0" eaLnBrk="1" fontAlgn="base" hangingPunct="1">
        <a:lnSpc>
          <a:spcPct val="85000"/>
        </a:lnSpc>
        <a:spcBef>
          <a:spcPct val="40000"/>
        </a:spcBef>
        <a:spcAft>
          <a:spcPct val="0"/>
        </a:spcAft>
        <a:buClr>
          <a:srgbClr val="005875"/>
        </a:buClr>
        <a:buChar char="•"/>
        <a:defRPr sz="2000">
          <a:solidFill>
            <a:schemeClr val="tx1">
              <a:lumMod val="50000"/>
              <a:lumOff val="50000"/>
            </a:schemeClr>
          </a:solidFill>
          <a:latin typeface="+mn-lt"/>
          <a:ea typeface="ＭＳ Ｐゴシック" charset="0"/>
          <a:cs typeface="+mn-cs"/>
        </a:defRPr>
      </a:lvl1pPr>
      <a:lvl2pPr marL="684213" indent="-227013" algn="l" rtl="0" eaLnBrk="1" fontAlgn="base" hangingPunct="1">
        <a:lnSpc>
          <a:spcPct val="85000"/>
        </a:lnSpc>
        <a:spcBef>
          <a:spcPct val="20000"/>
        </a:spcBef>
        <a:spcAft>
          <a:spcPct val="0"/>
        </a:spcAft>
        <a:buClr>
          <a:srgbClr val="005875"/>
        </a:buClr>
        <a:buFont typeface="Times New Roman" charset="0"/>
        <a:buChar char="–"/>
        <a:defRPr sz="2000">
          <a:solidFill>
            <a:schemeClr val="tx1">
              <a:lumMod val="50000"/>
              <a:lumOff val="50000"/>
            </a:schemeClr>
          </a:solidFill>
          <a:latin typeface="+mn-lt"/>
          <a:ea typeface="ＭＳ Ｐゴシック" charset="0"/>
        </a:defRPr>
      </a:lvl2pPr>
      <a:lvl3pPr marL="1143000" indent="-228600" algn="l" rtl="0" eaLnBrk="1" fontAlgn="base" hangingPunct="1">
        <a:lnSpc>
          <a:spcPct val="85000"/>
        </a:lnSpc>
        <a:spcBef>
          <a:spcPct val="20000"/>
        </a:spcBef>
        <a:spcAft>
          <a:spcPct val="0"/>
        </a:spcAft>
        <a:buClr>
          <a:srgbClr val="005875"/>
        </a:buClr>
        <a:buChar char="•"/>
        <a:defRPr sz="2000">
          <a:solidFill>
            <a:schemeClr val="tx1">
              <a:lumMod val="50000"/>
              <a:lumOff val="50000"/>
            </a:schemeClr>
          </a:solidFill>
          <a:latin typeface="+mn-lt"/>
          <a:ea typeface="ＭＳ Ｐゴシック" charset="0"/>
        </a:defRPr>
      </a:lvl3pPr>
      <a:lvl4pPr marL="1600200" indent="-228600" algn="l" rtl="0" eaLnBrk="1" fontAlgn="base" hangingPunct="1">
        <a:lnSpc>
          <a:spcPct val="85000"/>
        </a:lnSpc>
        <a:spcBef>
          <a:spcPct val="20000"/>
        </a:spcBef>
        <a:spcAft>
          <a:spcPct val="0"/>
        </a:spcAft>
        <a:buClr>
          <a:srgbClr val="005875"/>
        </a:buClr>
        <a:buFont typeface="Times New Roman" charset="0"/>
        <a:buChar char="–"/>
        <a:defRPr sz="2000">
          <a:solidFill>
            <a:schemeClr val="tx1">
              <a:lumMod val="50000"/>
              <a:lumOff val="50000"/>
            </a:schemeClr>
          </a:solidFill>
          <a:latin typeface="+mn-lt"/>
          <a:ea typeface="ＭＳ Ｐゴシック" charset="0"/>
        </a:defRPr>
      </a:lvl4pPr>
      <a:lvl5pPr marL="2057400" indent="-228600" algn="l" rtl="0" eaLnBrk="1" fontAlgn="base" hangingPunct="1">
        <a:lnSpc>
          <a:spcPct val="85000"/>
        </a:lnSpc>
        <a:spcBef>
          <a:spcPct val="20000"/>
        </a:spcBef>
        <a:spcAft>
          <a:spcPct val="0"/>
        </a:spcAft>
        <a:buClr>
          <a:srgbClr val="005875"/>
        </a:buClr>
        <a:buChar char="•"/>
        <a:defRPr sz="2000">
          <a:solidFill>
            <a:schemeClr val="tx1">
              <a:lumMod val="50000"/>
              <a:lumOff val="50000"/>
            </a:schemeClr>
          </a:solidFill>
          <a:latin typeface="+mn-lt"/>
          <a:ea typeface="ＭＳ Ｐゴシック" charset="0"/>
        </a:defRPr>
      </a:lvl5pPr>
      <a:lvl6pPr marL="2514600" indent="-228600" algn="l" rtl="0" eaLnBrk="1" fontAlgn="base" hangingPunct="1">
        <a:lnSpc>
          <a:spcPct val="85000"/>
        </a:lnSpc>
        <a:spcBef>
          <a:spcPct val="20000"/>
        </a:spcBef>
        <a:spcAft>
          <a:spcPct val="0"/>
        </a:spcAft>
        <a:buClr>
          <a:srgbClr val="FF6600"/>
        </a:buClr>
        <a:buChar char="•"/>
        <a:defRPr sz="2000">
          <a:solidFill>
            <a:schemeClr val="tx1"/>
          </a:solidFill>
          <a:latin typeface="+mn-lt"/>
        </a:defRPr>
      </a:lvl6pPr>
      <a:lvl7pPr marL="2971800" indent="-228600" algn="l" rtl="0" eaLnBrk="1" fontAlgn="base" hangingPunct="1">
        <a:lnSpc>
          <a:spcPct val="85000"/>
        </a:lnSpc>
        <a:spcBef>
          <a:spcPct val="20000"/>
        </a:spcBef>
        <a:spcAft>
          <a:spcPct val="0"/>
        </a:spcAft>
        <a:buClr>
          <a:srgbClr val="FF6600"/>
        </a:buClr>
        <a:buChar char="•"/>
        <a:defRPr sz="2000">
          <a:solidFill>
            <a:schemeClr val="tx1"/>
          </a:solidFill>
          <a:latin typeface="+mn-lt"/>
        </a:defRPr>
      </a:lvl7pPr>
      <a:lvl8pPr marL="3429000" indent="-228600" algn="l" rtl="0" eaLnBrk="1" fontAlgn="base" hangingPunct="1">
        <a:lnSpc>
          <a:spcPct val="85000"/>
        </a:lnSpc>
        <a:spcBef>
          <a:spcPct val="20000"/>
        </a:spcBef>
        <a:spcAft>
          <a:spcPct val="0"/>
        </a:spcAft>
        <a:buClr>
          <a:srgbClr val="FF6600"/>
        </a:buClr>
        <a:buChar char="•"/>
        <a:defRPr sz="2000">
          <a:solidFill>
            <a:schemeClr val="tx1"/>
          </a:solidFill>
          <a:latin typeface="+mn-lt"/>
        </a:defRPr>
      </a:lvl8pPr>
      <a:lvl9pPr marL="3886200" indent="-228600" algn="l" rtl="0" eaLnBrk="1" fontAlgn="base" hangingPunct="1">
        <a:lnSpc>
          <a:spcPct val="85000"/>
        </a:lnSpc>
        <a:spcBef>
          <a:spcPct val="20000"/>
        </a:spcBef>
        <a:spcAft>
          <a:spcPct val="0"/>
        </a:spcAft>
        <a:buClr>
          <a:srgbClr val="FF6600"/>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EB3FEC5-4760-DC48-B91E-CFC0C33F63A9}"/>
              </a:ext>
            </a:extLst>
          </p:cNvPr>
          <p:cNvSpPr/>
          <p:nvPr userDrawn="1"/>
        </p:nvSpPr>
        <p:spPr>
          <a:xfrm>
            <a:off x="8465769" y="6335712"/>
            <a:ext cx="3726231" cy="5222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AEAE68D-24FC-6749-A309-042231DB68DA}"/>
              </a:ext>
            </a:extLst>
          </p:cNvPr>
          <p:cNvSpPr/>
          <p:nvPr userDrawn="1"/>
        </p:nvSpPr>
        <p:spPr>
          <a:xfrm>
            <a:off x="8465769" y="6237795"/>
            <a:ext cx="3726231" cy="979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IDAHO NATIONAL LABORATORY">
            <a:extLst>
              <a:ext uri="{FF2B5EF4-FFF2-40B4-BE49-F238E27FC236}">
                <a16:creationId xmlns:a16="http://schemas.microsoft.com/office/drawing/2014/main" id="{C491F914-E346-2146-A51D-D37D67DBC113}"/>
              </a:ext>
            </a:extLst>
          </p:cNvPr>
          <p:cNvPicPr>
            <a:picLocks noChangeAspect="1"/>
          </p:cNvPicPr>
          <p:nvPr userDrawn="1"/>
        </p:nvPicPr>
        <p:blipFill>
          <a:blip r:embed="rId17"/>
          <a:stretch>
            <a:fillRect/>
          </a:stretch>
        </p:blipFill>
        <p:spPr>
          <a:xfrm>
            <a:off x="8944584" y="6543675"/>
            <a:ext cx="2768600" cy="127000"/>
          </a:xfrm>
          <a:prstGeom prst="rect">
            <a:avLst/>
          </a:prstGeom>
        </p:spPr>
      </p:pic>
      <p:sp>
        <p:nvSpPr>
          <p:cNvPr id="2" name="Title Placeholder 1">
            <a:extLst>
              <a:ext uri="{FF2B5EF4-FFF2-40B4-BE49-F238E27FC236}">
                <a16:creationId xmlns:a16="http://schemas.microsoft.com/office/drawing/2014/main" id="{D682502A-5BF2-8845-923F-AAF24377FEFD}"/>
              </a:ext>
            </a:extLst>
          </p:cNvPr>
          <p:cNvSpPr>
            <a:spLocks noGrp="1"/>
          </p:cNvSpPr>
          <p:nvPr>
            <p:ph type="title"/>
          </p:nvPr>
        </p:nvSpPr>
        <p:spPr>
          <a:xfrm>
            <a:off x="938151" y="558602"/>
            <a:ext cx="10415648" cy="1008797"/>
          </a:xfrm>
          <a:prstGeom prst="rect">
            <a:avLst/>
          </a:prstGeom>
        </p:spPr>
        <p:txBody>
          <a:bodyPr vert="horz" lIns="0" tIns="0" rIns="91440" bIns="45720" rtlCol="0" anchor="t" anchorCtr="0">
            <a:noAutofit/>
          </a:bodyPr>
          <a:lstStyle/>
          <a:p>
            <a:r>
              <a:rPr lang="en-US"/>
              <a:t>Click to edit Master title</a:t>
            </a:r>
          </a:p>
        </p:txBody>
      </p:sp>
      <p:sp>
        <p:nvSpPr>
          <p:cNvPr id="3" name="Text Placeholder 2">
            <a:extLst>
              <a:ext uri="{FF2B5EF4-FFF2-40B4-BE49-F238E27FC236}">
                <a16:creationId xmlns:a16="http://schemas.microsoft.com/office/drawing/2014/main" id="{3C7B4A4D-34FE-994A-AFE8-DCF682312F44}"/>
              </a:ext>
            </a:extLst>
          </p:cNvPr>
          <p:cNvSpPr>
            <a:spLocks noGrp="1"/>
          </p:cNvSpPr>
          <p:nvPr>
            <p:ph type="body" idx="1"/>
          </p:nvPr>
        </p:nvSpPr>
        <p:spPr>
          <a:xfrm>
            <a:off x="938150" y="1739901"/>
            <a:ext cx="10415649" cy="4351338"/>
          </a:xfrm>
          <a:prstGeom prst="rect">
            <a:avLst/>
          </a:prstGeom>
        </p:spPr>
        <p:txBody>
          <a:bodyPr vert="horz" lIns="0" tIns="0" rIns="91440" bIns="45720" rtlCol="0">
            <a:noAutofit/>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00CF24-C629-E54C-BA9B-20518F01F087}"/>
              </a:ext>
            </a:extLst>
          </p:cNvPr>
          <p:cNvSpPr>
            <a:spLocks noGrp="1"/>
          </p:cNvSpPr>
          <p:nvPr>
            <p:ph type="dt" sz="half" idx="2"/>
          </p:nvPr>
        </p:nvSpPr>
        <p:spPr>
          <a:xfrm>
            <a:off x="6096001" y="6492875"/>
            <a:ext cx="1546302" cy="365125"/>
          </a:xfrm>
          <a:prstGeom prst="rect">
            <a:avLst/>
          </a:prstGeom>
        </p:spPr>
        <p:txBody>
          <a:bodyPr vert="horz" lIns="91440" tIns="45720" rIns="91440" bIns="155448" rtlCol="0" anchor="ctr"/>
          <a:lstStyle>
            <a:lvl1pPr algn="l">
              <a:defRPr sz="1000">
                <a:solidFill>
                  <a:schemeClr val="accent6">
                    <a:lumMod val="40000"/>
                    <a:lumOff val="60000"/>
                  </a:schemeClr>
                </a:solidFill>
                <a:latin typeface="Arial" panose="020B0604020202020204" pitchFamily="34" charset="0"/>
                <a:cs typeface="Arial" panose="020B0604020202020204" pitchFamily="34" charset="0"/>
              </a:defRPr>
            </a:lvl1pPr>
          </a:lstStyle>
          <a:p>
            <a:fld id="{27CD4A3B-E186-AB40-96C6-355AF9A6FE76}" type="datetimeFigureOut">
              <a:rPr lang="en-US" smtClean="0"/>
              <a:pPr/>
              <a:t>11/26/24</a:t>
            </a:fld>
            <a:endParaRPr lang="en-US"/>
          </a:p>
        </p:txBody>
      </p:sp>
      <p:sp>
        <p:nvSpPr>
          <p:cNvPr id="5" name="Footer Placeholder 4">
            <a:extLst>
              <a:ext uri="{FF2B5EF4-FFF2-40B4-BE49-F238E27FC236}">
                <a16:creationId xmlns:a16="http://schemas.microsoft.com/office/drawing/2014/main" id="{73334D85-E219-4F49-88C8-4DC17F06DE96}"/>
              </a:ext>
            </a:extLst>
          </p:cNvPr>
          <p:cNvSpPr>
            <a:spLocks noGrp="1"/>
          </p:cNvSpPr>
          <p:nvPr>
            <p:ph type="ftr" sz="quarter" idx="3"/>
          </p:nvPr>
        </p:nvSpPr>
        <p:spPr>
          <a:xfrm>
            <a:off x="938150" y="6492875"/>
            <a:ext cx="5060066" cy="365125"/>
          </a:xfrm>
          <a:prstGeom prst="rect">
            <a:avLst/>
          </a:prstGeom>
        </p:spPr>
        <p:txBody>
          <a:bodyPr vert="horz" lIns="91440" tIns="45720" rIns="91440" bIns="155448" rtlCol="0" anchor="ctr"/>
          <a:lstStyle>
            <a:lvl1pPr algn="ctr">
              <a:defRPr sz="1000">
                <a:solidFill>
                  <a:schemeClr val="accent6">
                    <a:lumMod val="40000"/>
                    <a:lumOff val="60000"/>
                  </a:schemeClr>
                </a:solidFill>
                <a:latin typeface="Arial" panose="020B0604020202020204" pitchFamily="34" charset="0"/>
                <a:cs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FE57F2A8-2F01-4745-8AFB-4EEC8D271DA8}"/>
              </a:ext>
            </a:extLst>
          </p:cNvPr>
          <p:cNvSpPr>
            <a:spLocks noGrp="1"/>
          </p:cNvSpPr>
          <p:nvPr>
            <p:ph type="sldNum" sz="quarter" idx="4"/>
          </p:nvPr>
        </p:nvSpPr>
        <p:spPr>
          <a:xfrm>
            <a:off x="155020" y="6492875"/>
            <a:ext cx="434428" cy="365125"/>
          </a:xfrm>
          <a:prstGeom prst="rect">
            <a:avLst/>
          </a:prstGeom>
        </p:spPr>
        <p:txBody>
          <a:bodyPr vert="horz" lIns="91440" tIns="45720" rIns="91440" bIns="155448" rtlCol="0" anchor="ctr"/>
          <a:lstStyle>
            <a:lvl1pPr algn="ctr">
              <a:defRPr sz="1000" b="1">
                <a:solidFill>
                  <a:schemeClr val="accent6">
                    <a:lumMod val="40000"/>
                    <a:lumOff val="60000"/>
                  </a:schemeClr>
                </a:solidFill>
                <a:latin typeface="Arial" panose="020B0604020202020204" pitchFamily="34" charset="0"/>
                <a:cs typeface="Arial" panose="020B0604020202020204" pitchFamily="34" charset="0"/>
              </a:defRPr>
            </a:lvl1pPr>
          </a:lstStyle>
          <a:p>
            <a:fld id="{82B577FA-F7D9-2C48-919F-F962E3BF952F}" type="slidenum">
              <a:rPr lang="en-US" smtClean="0"/>
              <a:pPr/>
              <a:t>‹#›</a:t>
            </a:fld>
            <a:endParaRPr lang="en-US"/>
          </a:p>
        </p:txBody>
      </p:sp>
      <p:grpSp>
        <p:nvGrpSpPr>
          <p:cNvPr id="15" name="blue/green box top">
            <a:extLst>
              <a:ext uri="{FF2B5EF4-FFF2-40B4-BE49-F238E27FC236}">
                <a16:creationId xmlns:a16="http://schemas.microsoft.com/office/drawing/2014/main" id="{2FE8E780-1DE8-B245-8215-3ECC2513C073}"/>
              </a:ext>
            </a:extLst>
          </p:cNvPr>
          <p:cNvGrpSpPr/>
          <p:nvPr userDrawn="1"/>
        </p:nvGrpSpPr>
        <p:grpSpPr>
          <a:xfrm>
            <a:off x="0" y="522288"/>
            <a:ext cx="744467" cy="547190"/>
            <a:chOff x="0" y="711956"/>
            <a:chExt cx="3721100" cy="620205"/>
          </a:xfrm>
        </p:grpSpPr>
        <p:sp>
          <p:nvSpPr>
            <p:cNvPr id="16" name="Rectangle 15">
              <a:extLst>
                <a:ext uri="{FF2B5EF4-FFF2-40B4-BE49-F238E27FC236}">
                  <a16:creationId xmlns:a16="http://schemas.microsoft.com/office/drawing/2014/main" id="{20A2A1D5-CB4B-1A40-8711-4F412AA9927B}"/>
                </a:ext>
              </a:extLst>
            </p:cNvPr>
            <p:cNvSpPr/>
            <p:nvPr userDrawn="1"/>
          </p:nvSpPr>
          <p:spPr>
            <a:xfrm rot="10800000">
              <a:off x="0" y="711956"/>
              <a:ext cx="3721100" cy="5222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2B5F476-DD08-5B45-A331-21193BD3472A}"/>
                </a:ext>
              </a:extLst>
            </p:cNvPr>
            <p:cNvSpPr/>
            <p:nvPr userDrawn="1"/>
          </p:nvSpPr>
          <p:spPr>
            <a:xfrm rot="10800000">
              <a:off x="0" y="1234244"/>
              <a:ext cx="3721100" cy="979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05703512"/>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Lst>
  <p:txStyles>
    <p:titleStyle>
      <a:lvl1pPr algn="l" defTabSz="914400" rtl="0" eaLnBrk="1" latinLnBrk="0" hangingPunct="1">
        <a:lnSpc>
          <a:spcPct val="90000"/>
        </a:lnSpc>
        <a:spcBef>
          <a:spcPct val="0"/>
        </a:spcBef>
        <a:buNone/>
        <a:defRPr sz="3200" b="1" i="0" kern="1200">
          <a:solidFill>
            <a:schemeClr val="tx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420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EB3FEC5-4760-DC48-B91E-CFC0C33F63A9}"/>
              </a:ext>
            </a:extLst>
          </p:cNvPr>
          <p:cNvSpPr/>
          <p:nvPr userDrawn="1"/>
        </p:nvSpPr>
        <p:spPr>
          <a:xfrm>
            <a:off x="8465769" y="6335712"/>
            <a:ext cx="3726231" cy="5222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AEAE68D-24FC-6749-A309-042231DB68DA}"/>
              </a:ext>
            </a:extLst>
          </p:cNvPr>
          <p:cNvSpPr/>
          <p:nvPr userDrawn="1"/>
        </p:nvSpPr>
        <p:spPr>
          <a:xfrm>
            <a:off x="8465769" y="6237795"/>
            <a:ext cx="3726231" cy="979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IDAHO NATIONAL LABORATORY">
            <a:extLst>
              <a:ext uri="{FF2B5EF4-FFF2-40B4-BE49-F238E27FC236}">
                <a16:creationId xmlns:a16="http://schemas.microsoft.com/office/drawing/2014/main" id="{C491F914-E346-2146-A51D-D37D67DBC113}"/>
              </a:ext>
            </a:extLst>
          </p:cNvPr>
          <p:cNvPicPr>
            <a:picLocks noChangeAspect="1"/>
          </p:cNvPicPr>
          <p:nvPr userDrawn="1"/>
        </p:nvPicPr>
        <p:blipFill>
          <a:blip r:embed="rId17"/>
          <a:stretch>
            <a:fillRect/>
          </a:stretch>
        </p:blipFill>
        <p:spPr>
          <a:xfrm>
            <a:off x="8944584" y="6543675"/>
            <a:ext cx="2768600" cy="127000"/>
          </a:xfrm>
          <a:prstGeom prst="rect">
            <a:avLst/>
          </a:prstGeom>
        </p:spPr>
      </p:pic>
      <p:sp>
        <p:nvSpPr>
          <p:cNvPr id="2" name="Title Placeholder 1">
            <a:extLst>
              <a:ext uri="{FF2B5EF4-FFF2-40B4-BE49-F238E27FC236}">
                <a16:creationId xmlns:a16="http://schemas.microsoft.com/office/drawing/2014/main" id="{D682502A-5BF2-8845-923F-AAF24377FEFD}"/>
              </a:ext>
            </a:extLst>
          </p:cNvPr>
          <p:cNvSpPr>
            <a:spLocks noGrp="1"/>
          </p:cNvSpPr>
          <p:nvPr>
            <p:ph type="title"/>
          </p:nvPr>
        </p:nvSpPr>
        <p:spPr>
          <a:xfrm>
            <a:off x="938151" y="558602"/>
            <a:ext cx="10415648" cy="1008797"/>
          </a:xfrm>
          <a:prstGeom prst="rect">
            <a:avLst/>
          </a:prstGeom>
        </p:spPr>
        <p:txBody>
          <a:bodyPr vert="horz" lIns="0" tIns="0" rIns="91440" bIns="45720" rtlCol="0" anchor="t" anchorCtr="0">
            <a:noAutofit/>
          </a:bodyPr>
          <a:lstStyle/>
          <a:p>
            <a:r>
              <a:rPr lang="en-US" dirty="0"/>
              <a:t>Click to edit Master title</a:t>
            </a:r>
          </a:p>
        </p:txBody>
      </p:sp>
      <p:sp>
        <p:nvSpPr>
          <p:cNvPr id="3" name="Text Placeholder 2">
            <a:extLst>
              <a:ext uri="{FF2B5EF4-FFF2-40B4-BE49-F238E27FC236}">
                <a16:creationId xmlns:a16="http://schemas.microsoft.com/office/drawing/2014/main" id="{3C7B4A4D-34FE-994A-AFE8-DCF682312F44}"/>
              </a:ext>
            </a:extLst>
          </p:cNvPr>
          <p:cNvSpPr>
            <a:spLocks noGrp="1"/>
          </p:cNvSpPr>
          <p:nvPr>
            <p:ph type="body" idx="1"/>
          </p:nvPr>
        </p:nvSpPr>
        <p:spPr>
          <a:xfrm>
            <a:off x="938150" y="1739901"/>
            <a:ext cx="10415649" cy="4351338"/>
          </a:xfrm>
          <a:prstGeom prst="rect">
            <a:avLst/>
          </a:prstGeom>
        </p:spPr>
        <p:txBody>
          <a:bodyPr vert="horz" lIns="0" tIns="0" rIns="91440" bIns="45720" rtlCol="0">
            <a:noAutofit/>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600CF24-C629-E54C-BA9B-20518F01F087}"/>
              </a:ext>
            </a:extLst>
          </p:cNvPr>
          <p:cNvSpPr>
            <a:spLocks noGrp="1"/>
          </p:cNvSpPr>
          <p:nvPr>
            <p:ph type="dt" sz="half" idx="2"/>
          </p:nvPr>
        </p:nvSpPr>
        <p:spPr>
          <a:xfrm>
            <a:off x="6096001" y="6492875"/>
            <a:ext cx="1546302" cy="365125"/>
          </a:xfrm>
          <a:prstGeom prst="rect">
            <a:avLst/>
          </a:prstGeom>
        </p:spPr>
        <p:txBody>
          <a:bodyPr vert="horz" lIns="91440" tIns="45720" rIns="91440" bIns="155448" rtlCol="0" anchor="ctr"/>
          <a:lstStyle>
            <a:lvl1pPr algn="l">
              <a:defRPr sz="1000">
                <a:solidFill>
                  <a:schemeClr val="accent6">
                    <a:lumMod val="40000"/>
                    <a:lumOff val="60000"/>
                  </a:schemeClr>
                </a:solidFill>
                <a:latin typeface="Arial" panose="020B0604020202020204" pitchFamily="34" charset="0"/>
                <a:cs typeface="Arial" panose="020B0604020202020204" pitchFamily="34" charset="0"/>
              </a:defRPr>
            </a:lvl1pPr>
          </a:lstStyle>
          <a:p>
            <a:fld id="{27CD4A3B-E186-AB40-96C6-355AF9A6FE76}" type="datetimeFigureOut">
              <a:rPr lang="en-US" smtClean="0"/>
              <a:pPr/>
              <a:t>11/26/24</a:t>
            </a:fld>
            <a:endParaRPr lang="en-US"/>
          </a:p>
        </p:txBody>
      </p:sp>
      <p:sp>
        <p:nvSpPr>
          <p:cNvPr id="5" name="Footer Placeholder 4">
            <a:extLst>
              <a:ext uri="{FF2B5EF4-FFF2-40B4-BE49-F238E27FC236}">
                <a16:creationId xmlns:a16="http://schemas.microsoft.com/office/drawing/2014/main" id="{73334D85-E219-4F49-88C8-4DC17F06DE96}"/>
              </a:ext>
            </a:extLst>
          </p:cNvPr>
          <p:cNvSpPr>
            <a:spLocks noGrp="1"/>
          </p:cNvSpPr>
          <p:nvPr>
            <p:ph type="ftr" sz="quarter" idx="3"/>
          </p:nvPr>
        </p:nvSpPr>
        <p:spPr>
          <a:xfrm>
            <a:off x="938150" y="6492875"/>
            <a:ext cx="5060066" cy="365125"/>
          </a:xfrm>
          <a:prstGeom prst="rect">
            <a:avLst/>
          </a:prstGeom>
        </p:spPr>
        <p:txBody>
          <a:bodyPr vert="horz" lIns="91440" tIns="45720" rIns="91440" bIns="155448" rtlCol="0" anchor="ctr"/>
          <a:lstStyle>
            <a:lvl1pPr algn="ctr">
              <a:defRPr sz="1000">
                <a:solidFill>
                  <a:schemeClr val="accent6">
                    <a:lumMod val="40000"/>
                    <a:lumOff val="60000"/>
                  </a:schemeClr>
                </a:solidFill>
                <a:latin typeface="Arial" panose="020B0604020202020204" pitchFamily="34" charset="0"/>
                <a:cs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FE57F2A8-2F01-4745-8AFB-4EEC8D271DA8}"/>
              </a:ext>
            </a:extLst>
          </p:cNvPr>
          <p:cNvSpPr>
            <a:spLocks noGrp="1"/>
          </p:cNvSpPr>
          <p:nvPr>
            <p:ph type="sldNum" sz="quarter" idx="4"/>
          </p:nvPr>
        </p:nvSpPr>
        <p:spPr>
          <a:xfrm>
            <a:off x="155020" y="6492875"/>
            <a:ext cx="434428" cy="365125"/>
          </a:xfrm>
          <a:prstGeom prst="rect">
            <a:avLst/>
          </a:prstGeom>
        </p:spPr>
        <p:txBody>
          <a:bodyPr vert="horz" lIns="91440" tIns="45720" rIns="91440" bIns="155448" rtlCol="0" anchor="ctr"/>
          <a:lstStyle>
            <a:lvl1pPr algn="ctr">
              <a:defRPr sz="1000" b="1">
                <a:solidFill>
                  <a:schemeClr val="accent6">
                    <a:lumMod val="40000"/>
                    <a:lumOff val="60000"/>
                  </a:schemeClr>
                </a:solidFill>
                <a:latin typeface="Arial" panose="020B0604020202020204" pitchFamily="34" charset="0"/>
                <a:cs typeface="Arial" panose="020B0604020202020204" pitchFamily="34" charset="0"/>
              </a:defRPr>
            </a:lvl1pPr>
          </a:lstStyle>
          <a:p>
            <a:fld id="{82B577FA-F7D9-2C48-919F-F962E3BF952F}" type="slidenum">
              <a:rPr lang="en-US" smtClean="0"/>
              <a:pPr/>
              <a:t>‹#›</a:t>
            </a:fld>
            <a:endParaRPr lang="en-US" dirty="0"/>
          </a:p>
        </p:txBody>
      </p:sp>
      <p:grpSp>
        <p:nvGrpSpPr>
          <p:cNvPr id="15" name="blue/green box top">
            <a:extLst>
              <a:ext uri="{FF2B5EF4-FFF2-40B4-BE49-F238E27FC236}">
                <a16:creationId xmlns:a16="http://schemas.microsoft.com/office/drawing/2014/main" id="{2FE8E780-1DE8-B245-8215-3ECC2513C073}"/>
              </a:ext>
            </a:extLst>
          </p:cNvPr>
          <p:cNvGrpSpPr/>
          <p:nvPr userDrawn="1"/>
        </p:nvGrpSpPr>
        <p:grpSpPr>
          <a:xfrm>
            <a:off x="0" y="522288"/>
            <a:ext cx="744467" cy="547190"/>
            <a:chOff x="0" y="711956"/>
            <a:chExt cx="3721100" cy="620205"/>
          </a:xfrm>
        </p:grpSpPr>
        <p:sp>
          <p:nvSpPr>
            <p:cNvPr id="16" name="Rectangle 15">
              <a:extLst>
                <a:ext uri="{FF2B5EF4-FFF2-40B4-BE49-F238E27FC236}">
                  <a16:creationId xmlns:a16="http://schemas.microsoft.com/office/drawing/2014/main" id="{20A2A1D5-CB4B-1A40-8711-4F412AA9927B}"/>
                </a:ext>
              </a:extLst>
            </p:cNvPr>
            <p:cNvSpPr/>
            <p:nvPr userDrawn="1"/>
          </p:nvSpPr>
          <p:spPr>
            <a:xfrm rot="10800000">
              <a:off x="0" y="711956"/>
              <a:ext cx="3721100" cy="5222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92B5F476-DD08-5B45-A331-21193BD3472A}"/>
                </a:ext>
              </a:extLst>
            </p:cNvPr>
            <p:cNvSpPr/>
            <p:nvPr userDrawn="1"/>
          </p:nvSpPr>
          <p:spPr>
            <a:xfrm rot="10800000">
              <a:off x="0" y="1234244"/>
              <a:ext cx="3721100" cy="979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99616966"/>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Lst>
  <p:txStyles>
    <p:titleStyle>
      <a:lvl1pPr algn="l" defTabSz="914400" rtl="0" eaLnBrk="1" latinLnBrk="0" hangingPunct="1">
        <a:lnSpc>
          <a:spcPct val="90000"/>
        </a:lnSpc>
        <a:spcBef>
          <a:spcPct val="0"/>
        </a:spcBef>
        <a:buNone/>
        <a:defRPr sz="2800" b="1" i="0" kern="1200">
          <a:solidFill>
            <a:schemeClr val="tx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420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hyperlink" Target="https://fuelcycleoptions.inl.gov/SiteAssets/SitePages/Home/C2N2022Report.pdf" TargetMode="External"/><Relationship Id="rId5" Type="http://schemas.openxmlformats.org/officeDocument/2006/relationships/image" Target="../media/image560.png"/><Relationship Id="rId4" Type="http://schemas.microsoft.com/office/2014/relationships/chartEx" Target="../charts/chartEx2.xml"/></Relationships>
</file>

<file path=ppt/slides/_rels/slide1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hyperlink" Target="https://www.energy.gov/ne/articles/coal-nuclear-transitions-information-guide"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s://www.energy.gov/ne/articles/coal-nuclear-transitions-information-guide"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www.nrc.gov/waste/spent-fuel-storage/diagram-typical-dry-cask-system.html" TargetMode="External"/><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microsoft.com/office/2018/10/relationships/comments" Target="../comments/modernComment_10A6_6156DE46.xml"/><Relationship Id="rId5" Type="http://schemas.openxmlformats.org/officeDocument/2006/relationships/image" Target="../media/image61.jpeg"/><Relationship Id="rId4" Type="http://schemas.openxmlformats.org/officeDocument/2006/relationships/image" Target="../media/image60.gif"/></Relationships>
</file>

<file path=ppt/slides/_rels/slide1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microsoft.com/office/2018/10/relationships/comments" Target="../comments/modernComment_7FFFF0DD_B6CB9C20.xml"/><Relationship Id="rId5" Type="http://schemas.openxmlformats.org/officeDocument/2006/relationships/image" Target="../media/image64.png"/><Relationship Id="rId4" Type="http://schemas.openxmlformats.org/officeDocument/2006/relationships/image" Target="../media/image63.png"/></Relationships>
</file>

<file path=ppt/slides/_rels/slide1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3" Type="http://schemas.openxmlformats.org/officeDocument/2006/relationships/image" Target="../media/image19.png"/><Relationship Id="rId18" Type="http://schemas.openxmlformats.org/officeDocument/2006/relationships/image" Target="../media/image24.png"/><Relationship Id="rId3" Type="http://schemas.openxmlformats.org/officeDocument/2006/relationships/image" Target="../media/image13.png"/><Relationship Id="rId7" Type="http://schemas.microsoft.com/office/2014/relationships/chartEx" Target="../charts/chartEx1.xml"/><Relationship Id="rId12" Type="http://schemas.openxmlformats.org/officeDocument/2006/relationships/image" Target="../media/image18.png"/><Relationship Id="rId17" Type="http://schemas.openxmlformats.org/officeDocument/2006/relationships/image" Target="../media/image23.png"/><Relationship Id="rId2" Type="http://schemas.openxmlformats.org/officeDocument/2006/relationships/notesSlide" Target="../notesSlides/notesSlide2.xml"/><Relationship Id="rId16" Type="http://schemas.openxmlformats.org/officeDocument/2006/relationships/image" Target="../media/image22.png"/><Relationship Id="rId20" Type="http://schemas.microsoft.com/office/2018/10/relationships/comments" Target="../comments/modernComment_7FFFF0B8_E441A3C7.xml"/><Relationship Id="rId1" Type="http://schemas.openxmlformats.org/officeDocument/2006/relationships/slideLayout" Target="../slideLayouts/slideLayout5.xml"/><Relationship Id="rId6" Type="http://schemas.openxmlformats.org/officeDocument/2006/relationships/image" Target="../media/image15.jpeg"/><Relationship Id="rId11" Type="http://schemas.openxmlformats.org/officeDocument/2006/relationships/image" Target="../media/image17.png"/><Relationship Id="rId5" Type="http://schemas.openxmlformats.org/officeDocument/2006/relationships/image" Target="../media/image14.jpeg"/><Relationship Id="rId15" Type="http://schemas.openxmlformats.org/officeDocument/2006/relationships/image" Target="../media/image21.png"/><Relationship Id="rId10" Type="http://schemas.openxmlformats.org/officeDocument/2006/relationships/image" Target="../media/image16.png"/><Relationship Id="rId19" Type="http://schemas.openxmlformats.org/officeDocument/2006/relationships/image" Target="../media/image25.png"/><Relationship Id="rId4" Type="http://schemas.openxmlformats.org/officeDocument/2006/relationships/hyperlink" Target="gain.inl.gov" TargetMode="External"/><Relationship Id="rId9" Type="http://schemas.openxmlformats.org/officeDocument/2006/relationships/image" Target="../media/image27.png"/><Relationship Id="rId14"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hyperlink" Target="https://www.epa.gov/ghgemissions/sources-greenhouse-gas-emissions" TargetMode="External"/><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hyperlink" Target="https://www.eia.gov/" TargetMode="External"/><Relationship Id="rId5" Type="http://schemas.openxmlformats.org/officeDocument/2006/relationships/image" Target="../media/image29.png"/><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hyperlink" Target="http://www.eia.gov/" TargetMode="External"/><Relationship Id="rId5" Type="http://schemas.openxmlformats.org/officeDocument/2006/relationships/image" Target="../media/image32.png"/><Relationship Id="rId4" Type="http://schemas.openxmlformats.org/officeDocument/2006/relationships/image" Target="../media/image31.png"/></Relationships>
</file>

<file path=ppt/slides/_rels/slide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hyperlink" Target="https://liftoff.energy.gov/wp-content/uploads/2023/03/20230320-Liftoff-Advanced-Nuclear-vPUB-0329-Update.pdf" TargetMode="Externa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hyperlink" Target="https://nei.org/resources/statistics/old/second-license-renewal-filings-for-u-s-nuclea"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18" Type="http://schemas.openxmlformats.org/officeDocument/2006/relationships/image" Target="../media/image50.png"/><Relationship Id="rId3" Type="http://schemas.openxmlformats.org/officeDocument/2006/relationships/image" Target="../media/image35.emf"/><Relationship Id="rId7" Type="http://schemas.openxmlformats.org/officeDocument/2006/relationships/image" Target="../media/image39.png"/><Relationship Id="rId12" Type="http://schemas.openxmlformats.org/officeDocument/2006/relationships/image" Target="../media/image44.png"/><Relationship Id="rId17" Type="http://schemas.openxmlformats.org/officeDocument/2006/relationships/image" Target="../media/image49.png"/><Relationship Id="rId2" Type="http://schemas.openxmlformats.org/officeDocument/2006/relationships/notesSlide" Target="../notesSlides/notesSlide7.xml"/><Relationship Id="rId16" Type="http://schemas.openxmlformats.org/officeDocument/2006/relationships/image" Target="../media/image48.png"/><Relationship Id="rId20" Type="http://schemas.openxmlformats.org/officeDocument/2006/relationships/image" Target="../media/image52.png"/><Relationship Id="rId1" Type="http://schemas.openxmlformats.org/officeDocument/2006/relationships/slideLayout" Target="../slideLayouts/slideLayout10.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svg"/><Relationship Id="rId15" Type="http://schemas.openxmlformats.org/officeDocument/2006/relationships/image" Target="../media/image47.png"/><Relationship Id="rId10" Type="http://schemas.openxmlformats.org/officeDocument/2006/relationships/image" Target="../media/image42.png"/><Relationship Id="rId19" Type="http://schemas.openxmlformats.org/officeDocument/2006/relationships/image" Target="../media/image51.png"/><Relationship Id="rId4" Type="http://schemas.openxmlformats.org/officeDocument/2006/relationships/image" Target="../media/image36.png"/><Relationship Id="rId9" Type="http://schemas.openxmlformats.org/officeDocument/2006/relationships/image" Target="../media/image41.png"/><Relationship Id="rId14" Type="http://schemas.openxmlformats.org/officeDocument/2006/relationships/image" Target="../media/image46.png"/></Relationships>
</file>

<file path=ppt/slides/_rels/slide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54.png"/></Relationships>
</file>

<file path=ppt/slides/_rels/slide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9.xml"/><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61950" y="1407713"/>
            <a:ext cx="8661748" cy="941796"/>
          </a:xfrm>
        </p:spPr>
        <p:txBody>
          <a:bodyPr/>
          <a:lstStyle/>
          <a:p>
            <a:pPr lvl="0"/>
            <a:r>
              <a:rPr lang="en-US" dirty="0">
                <a:solidFill>
                  <a:schemeClr val="bg1"/>
                </a:solidFill>
              </a:rPr>
              <a:t>How Nuclear Energy Fits Into a New Energy Future</a:t>
            </a:r>
          </a:p>
        </p:txBody>
      </p:sp>
      <p:sp>
        <p:nvSpPr>
          <p:cNvPr id="4" name="Subtitle 3">
            <a:extLst>
              <a:ext uri="{FF2B5EF4-FFF2-40B4-BE49-F238E27FC236}">
                <a16:creationId xmlns:a16="http://schemas.microsoft.com/office/drawing/2014/main" id="{0D9B21E0-F073-A103-C267-CEA9D85F074B}"/>
              </a:ext>
            </a:extLst>
          </p:cNvPr>
          <p:cNvSpPr>
            <a:spLocks noGrp="1"/>
          </p:cNvSpPr>
          <p:nvPr>
            <p:ph type="subTitle" sz="quarter" idx="1"/>
          </p:nvPr>
        </p:nvSpPr>
        <p:spPr>
          <a:xfrm>
            <a:off x="2366646" y="3223942"/>
            <a:ext cx="7700433" cy="762000"/>
          </a:xfrm>
        </p:spPr>
        <p:txBody>
          <a:bodyPr/>
          <a:lstStyle/>
          <a:p>
            <a:r>
              <a:rPr lang="en-US" dirty="0">
                <a:ea typeface="ＭＳ Ｐゴシック"/>
              </a:rPr>
              <a:t>Michelle Zietlow-Miller – Public Engagement Manager of Gateway for Accelerated Innovation in Nuclear (GAIN)</a:t>
            </a:r>
          </a:p>
          <a:p>
            <a:endParaRPr lang="en-US" dirty="0"/>
          </a:p>
          <a:p>
            <a:r>
              <a:rPr lang="en-US" dirty="0">
                <a:ea typeface="ＭＳ Ｐゴシック"/>
                <a:cs typeface="Arial"/>
              </a:rPr>
              <a:t>December 11</a:t>
            </a:r>
            <a:r>
              <a:rPr lang="en-US" baseline="30000" dirty="0">
                <a:ea typeface="ＭＳ Ｐゴシック"/>
                <a:cs typeface="Arial"/>
              </a:rPr>
              <a:t>th</a:t>
            </a:r>
            <a:r>
              <a:rPr lang="en-US" dirty="0">
                <a:ea typeface="ＭＳ Ｐゴシック"/>
                <a:cs typeface="Arial"/>
              </a:rPr>
              <a:t>, 2024</a:t>
            </a:r>
          </a:p>
          <a:p>
            <a:r>
              <a:rPr lang="en-US" dirty="0"/>
              <a:t>Denver, CO</a:t>
            </a:r>
          </a:p>
        </p:txBody>
      </p:sp>
    </p:spTree>
    <p:extLst>
      <p:ext uri="{BB962C8B-B14F-4D97-AF65-F5344CB8AC3E}">
        <p14:creationId xmlns:p14="http://schemas.microsoft.com/office/powerpoint/2010/main" val="36309050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BEE1A-338E-3DE6-BAB6-800D08F24CA5}"/>
              </a:ext>
            </a:extLst>
          </p:cNvPr>
          <p:cNvSpPr>
            <a:spLocks noGrp="1"/>
          </p:cNvSpPr>
          <p:nvPr>
            <p:ph type="title" idx="4294967295"/>
          </p:nvPr>
        </p:nvSpPr>
        <p:spPr>
          <a:xfrm>
            <a:off x="0" y="5246688"/>
            <a:ext cx="3900488" cy="854075"/>
          </a:xfrm>
        </p:spPr>
        <p:txBody>
          <a:bodyPr>
            <a:normAutofit/>
          </a:bodyPr>
          <a:lstStyle/>
          <a:p>
            <a:pPr algn="ctr"/>
            <a:r>
              <a:rPr lang="en-US" sz="2000">
                <a:solidFill>
                  <a:srgbClr val="7F7F7F"/>
                </a:solidFill>
              </a:rPr>
              <a:t>80% of Evaluated Coal Sites Suitable for Advanced Reactor</a:t>
            </a:r>
          </a:p>
        </p:txBody>
      </p:sp>
      <p:sp>
        <p:nvSpPr>
          <p:cNvPr id="15" name="TextBox 14">
            <a:extLst>
              <a:ext uri="{FF2B5EF4-FFF2-40B4-BE49-F238E27FC236}">
                <a16:creationId xmlns:a16="http://schemas.microsoft.com/office/drawing/2014/main" id="{67BBB6CF-DA28-7D61-CAC4-C8A00E3CF669}"/>
              </a:ext>
            </a:extLst>
          </p:cNvPr>
          <p:cNvSpPr txBox="1"/>
          <p:nvPr/>
        </p:nvSpPr>
        <p:spPr>
          <a:xfrm>
            <a:off x="3562525" y="861179"/>
            <a:ext cx="6097314" cy="646331"/>
          </a:xfrm>
          <a:prstGeom prst="rect">
            <a:avLst/>
          </a:prstGeom>
          <a:noFill/>
        </p:spPr>
        <p:txBody>
          <a:bodyPr wrap="square" lIns="91440" tIns="45720" rIns="91440" bIns="45720" anchor="t">
            <a:spAutoFit/>
          </a:bodyPr>
          <a:lstStyle/>
          <a:p>
            <a:r>
              <a:rPr lang="en-US">
                <a:solidFill>
                  <a:srgbClr val="022170"/>
                </a:solidFill>
              </a:rPr>
              <a:t>2022 DOE Report: Investigating Benefits and Challenges of Converting Coal Power Plants to Nuclear Power Plants</a:t>
            </a:r>
          </a:p>
        </p:txBody>
      </p:sp>
      <p:grpSp>
        <p:nvGrpSpPr>
          <p:cNvPr id="17" name="Group 16">
            <a:extLst>
              <a:ext uri="{FF2B5EF4-FFF2-40B4-BE49-F238E27FC236}">
                <a16:creationId xmlns:a16="http://schemas.microsoft.com/office/drawing/2014/main" id="{543B50DA-395C-93E8-5F35-C707D83F562E}"/>
              </a:ext>
            </a:extLst>
          </p:cNvPr>
          <p:cNvGrpSpPr/>
          <p:nvPr/>
        </p:nvGrpSpPr>
        <p:grpSpPr>
          <a:xfrm>
            <a:off x="6069952" y="1694475"/>
            <a:ext cx="5767316" cy="3978940"/>
            <a:chOff x="5966979" y="2312313"/>
            <a:chExt cx="5767316" cy="3978940"/>
          </a:xfrm>
        </p:grpSpPr>
        <p:grpSp>
          <p:nvGrpSpPr>
            <p:cNvPr id="10" name="Group 9">
              <a:extLst>
                <a:ext uri="{FF2B5EF4-FFF2-40B4-BE49-F238E27FC236}">
                  <a16:creationId xmlns:a16="http://schemas.microsoft.com/office/drawing/2014/main" id="{22D4EC7C-2001-90BD-C215-DFF2041384C9}"/>
                </a:ext>
              </a:extLst>
            </p:cNvPr>
            <p:cNvGrpSpPr/>
            <p:nvPr/>
          </p:nvGrpSpPr>
          <p:grpSpPr>
            <a:xfrm>
              <a:off x="5966979" y="2743200"/>
              <a:ext cx="5767316" cy="3548053"/>
              <a:chOff x="6445045" y="3045165"/>
              <a:chExt cx="5213555" cy="3340121"/>
            </a:xfrm>
          </p:grpSpPr>
          <p:sp>
            <p:nvSpPr>
              <p:cNvPr id="7" name="TextBox 6">
                <a:extLst>
                  <a:ext uri="{FF2B5EF4-FFF2-40B4-BE49-F238E27FC236}">
                    <a16:creationId xmlns:a16="http://schemas.microsoft.com/office/drawing/2014/main" id="{192D507F-D65A-07C0-9679-712E93248442}"/>
                  </a:ext>
                </a:extLst>
              </p:cNvPr>
              <p:cNvSpPr txBox="1"/>
              <p:nvPr/>
            </p:nvSpPr>
            <p:spPr>
              <a:xfrm>
                <a:off x="7049157" y="6139065"/>
                <a:ext cx="4609443" cy="246221"/>
              </a:xfrm>
              <a:prstGeom prst="rect">
                <a:avLst/>
              </a:prstGeom>
              <a:noFill/>
            </p:spPr>
            <p:txBody>
              <a:bodyPr wrap="square" rtlCol="0">
                <a:spAutoFit/>
              </a:bodyPr>
              <a:lstStyle/>
              <a:p>
                <a:pPr eaLnBrk="1" fontAlgn="auto" hangingPunct="1">
                  <a:spcBef>
                    <a:spcPts val="0"/>
                  </a:spcBef>
                  <a:spcAft>
                    <a:spcPts val="0"/>
                  </a:spcAft>
                </a:pPr>
                <a:r>
                  <a:rPr lang="en-US" sz="1000">
                    <a:solidFill>
                      <a:srgbClr val="02617F"/>
                    </a:solidFill>
                    <a:latin typeface="Arial" panose="020B0604020202020204"/>
                  </a:rPr>
                  <a:t>Nuclear/Coal Operations       </a:t>
                </a:r>
                <a:r>
                  <a:rPr lang="en-US" sz="1000">
                    <a:solidFill>
                      <a:srgbClr val="ED7D31"/>
                    </a:solidFill>
                    <a:latin typeface="Arial" panose="020B0604020202020204"/>
                  </a:rPr>
                  <a:t>Supply Chain Activity           </a:t>
                </a:r>
                <a:r>
                  <a:rPr lang="en-US" sz="1000">
                    <a:solidFill>
                      <a:srgbClr val="A5A5A5"/>
                    </a:solidFill>
                    <a:latin typeface="Arial" panose="020B0604020202020204"/>
                  </a:rPr>
                  <a:t>Household Spending</a:t>
                </a:r>
              </a:p>
            </p:txBody>
          </p:sp>
          <p:pic>
            <p:nvPicPr>
              <p:cNvPr id="8" name="Picture 7">
                <a:extLst>
                  <a:ext uri="{FF2B5EF4-FFF2-40B4-BE49-F238E27FC236}">
                    <a16:creationId xmlns:a16="http://schemas.microsoft.com/office/drawing/2014/main" id="{63A93D3F-7BC5-3EDC-83AC-C2160505C562}"/>
                  </a:ext>
                </a:extLst>
              </p:cNvPr>
              <p:cNvPicPr>
                <a:picLocks noChangeAspect="1"/>
              </p:cNvPicPr>
              <p:nvPr/>
            </p:nvPicPr>
            <p:blipFill>
              <a:blip r:embed="rId3"/>
              <a:stretch>
                <a:fillRect/>
              </a:stretch>
            </p:blipFill>
            <p:spPr>
              <a:xfrm>
                <a:off x="6445045" y="3045165"/>
                <a:ext cx="4969163" cy="3123245"/>
              </a:xfrm>
              <a:prstGeom prst="rect">
                <a:avLst/>
              </a:prstGeom>
            </p:spPr>
          </p:pic>
        </p:grpSp>
        <p:cxnSp>
          <p:nvCxnSpPr>
            <p:cNvPr id="11" name="Straight Arrow Connector 10">
              <a:extLst>
                <a:ext uri="{FF2B5EF4-FFF2-40B4-BE49-F238E27FC236}">
                  <a16:creationId xmlns:a16="http://schemas.microsoft.com/office/drawing/2014/main" id="{DB273FF9-791D-A4AF-AC40-B421810E0552}"/>
                </a:ext>
              </a:extLst>
            </p:cNvPr>
            <p:cNvCxnSpPr>
              <a:cxnSpLocks/>
            </p:cNvCxnSpPr>
            <p:nvPr/>
          </p:nvCxnSpPr>
          <p:spPr>
            <a:xfrm>
              <a:off x="10454629" y="3436454"/>
              <a:ext cx="0" cy="616688"/>
            </a:xfrm>
            <a:prstGeom prst="straightConnector1">
              <a:avLst/>
            </a:prstGeom>
            <a:noFill/>
            <a:ln w="19050" cap="flat" cmpd="sng" algn="ctr">
              <a:solidFill>
                <a:srgbClr val="02617F"/>
              </a:solidFill>
              <a:prstDash val="solid"/>
              <a:miter lim="800000"/>
              <a:tailEnd type="triangle"/>
            </a:ln>
            <a:effectLst/>
          </p:spPr>
        </p:cxnSp>
        <p:sp>
          <p:nvSpPr>
            <p:cNvPr id="12" name="TextBox 11">
              <a:extLst>
                <a:ext uri="{FF2B5EF4-FFF2-40B4-BE49-F238E27FC236}">
                  <a16:creationId xmlns:a16="http://schemas.microsoft.com/office/drawing/2014/main" id="{34C7C450-3E7E-5895-7158-5C056E5202BC}"/>
                </a:ext>
              </a:extLst>
            </p:cNvPr>
            <p:cNvSpPr txBox="1"/>
            <p:nvPr/>
          </p:nvSpPr>
          <p:spPr>
            <a:xfrm>
              <a:off x="9954075" y="2875230"/>
              <a:ext cx="985854" cy="600164"/>
            </a:xfrm>
            <a:prstGeom prst="rect">
              <a:avLst/>
            </a:prstGeom>
            <a:solidFill>
              <a:srgbClr val="FFFFFF"/>
            </a:solidFill>
            <a:ln w="12700" cap="flat" cmpd="sng" algn="ctr">
              <a:solidFill>
                <a:srgbClr val="02617F"/>
              </a:solidFill>
              <a:prstDash val="solid"/>
              <a:miter lim="800000"/>
            </a:ln>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000000"/>
                  </a:solidFill>
                  <a:effectLst/>
                  <a:uLnTx/>
                  <a:uFillTx/>
                  <a:latin typeface="Arial" panose="020B0604020202020204"/>
                  <a:ea typeface="+mn-ea"/>
                  <a:cs typeface="+mn-cs"/>
                </a:rPr>
                <a:t>$275 M New Economic</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000000"/>
                  </a:solidFill>
                  <a:effectLst/>
                  <a:uLnTx/>
                  <a:uFillTx/>
                  <a:latin typeface="Arial" panose="020B0604020202020204"/>
                  <a:ea typeface="+mn-ea"/>
                  <a:cs typeface="+mn-cs"/>
                </a:rPr>
                <a:t>Activity</a:t>
              </a:r>
            </a:p>
          </p:txBody>
        </p:sp>
        <p:sp>
          <p:nvSpPr>
            <p:cNvPr id="13" name="TextBox 12">
              <a:extLst>
                <a:ext uri="{FF2B5EF4-FFF2-40B4-BE49-F238E27FC236}">
                  <a16:creationId xmlns:a16="http://schemas.microsoft.com/office/drawing/2014/main" id="{86174465-D825-8C3F-35B1-8CA3BF6F160A}"/>
                </a:ext>
              </a:extLst>
            </p:cNvPr>
            <p:cNvSpPr txBox="1"/>
            <p:nvPr/>
          </p:nvSpPr>
          <p:spPr>
            <a:xfrm>
              <a:off x="6905380" y="2312313"/>
              <a:ext cx="2063908" cy="430887"/>
            </a:xfrm>
            <a:prstGeom prst="rect">
              <a:avLst/>
            </a:prstGeom>
            <a:solidFill>
              <a:srgbClr val="FFFFFF"/>
            </a:solidFill>
            <a:ln w="12700" cap="flat" cmpd="sng" algn="ctr">
              <a:solidFill>
                <a:srgbClr val="000000"/>
              </a:solidFill>
              <a:prstDash val="solid"/>
              <a:miter lim="800000"/>
            </a:ln>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000000"/>
                  </a:solidFill>
                  <a:effectLst/>
                  <a:uLnTx/>
                  <a:uFillTx/>
                  <a:latin typeface="Arial" panose="020B0604020202020204"/>
                  <a:ea typeface="+mn-ea"/>
                  <a:cs typeface="+mn-cs"/>
                </a:rPr>
                <a:t>C2N: 653 Net-Change in Jobs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000000"/>
                  </a:solidFill>
                  <a:effectLst/>
                  <a:uLnTx/>
                  <a:uFillTx/>
                  <a:latin typeface="Arial" panose="020B0604020202020204"/>
                  <a:ea typeface="+mn-ea"/>
                  <a:cs typeface="+mn-cs"/>
                </a:rPr>
                <a:t>$102 M in new Labor Income</a:t>
              </a:r>
            </a:p>
          </p:txBody>
        </p:sp>
        <p:sp>
          <p:nvSpPr>
            <p:cNvPr id="9" name="TextBox 8">
              <a:extLst>
                <a:ext uri="{FF2B5EF4-FFF2-40B4-BE49-F238E27FC236}">
                  <a16:creationId xmlns:a16="http://schemas.microsoft.com/office/drawing/2014/main" id="{9AABC249-9BA2-9E55-F638-E530B137FF55}"/>
                </a:ext>
              </a:extLst>
            </p:cNvPr>
            <p:cNvSpPr txBox="1"/>
            <p:nvPr/>
          </p:nvSpPr>
          <p:spPr>
            <a:xfrm>
              <a:off x="11095387" y="2535639"/>
              <a:ext cx="582561" cy="2957052"/>
            </a:xfrm>
            <a:prstGeom prst="rect">
              <a:avLst/>
            </a:prstGeom>
            <a:solidFill>
              <a:schemeClr val="bg1"/>
            </a:solidFill>
            <a:ln>
              <a:noFill/>
            </a:ln>
          </p:spPr>
          <p:txBody>
            <a:bodyPr wrap="square" rtlCol="0">
              <a:spAutoFit/>
            </a:bodyPr>
            <a:lstStyle/>
            <a:p>
              <a:endParaRPr lang="en-US"/>
            </a:p>
          </p:txBody>
        </p:sp>
      </p:grpSp>
      <p:sp>
        <p:nvSpPr>
          <p:cNvPr id="5" name="TextBox 4">
            <a:extLst>
              <a:ext uri="{FF2B5EF4-FFF2-40B4-BE49-F238E27FC236}">
                <a16:creationId xmlns:a16="http://schemas.microsoft.com/office/drawing/2014/main" id="{7DDC77AE-26B0-8176-C44C-63BBA398E9E6}"/>
              </a:ext>
            </a:extLst>
          </p:cNvPr>
          <p:cNvSpPr txBox="1"/>
          <p:nvPr/>
        </p:nvSpPr>
        <p:spPr>
          <a:xfrm>
            <a:off x="6320481" y="5805616"/>
            <a:ext cx="578090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7F7F7F"/>
                </a:solidFill>
                <a:latin typeface="Aptos Display"/>
              </a:rPr>
              <a:t>Estimates on overnight capital cost savings from repurposing viable coal infrastructure range from 15% to 35% ​</a:t>
            </a:r>
            <a:endParaRPr lang="en-US">
              <a:solidFill>
                <a:srgbClr val="000000"/>
              </a:solidFill>
            </a:endParaRPr>
          </a:p>
        </p:txBody>
      </p:sp>
      <mc:AlternateContent xmlns:mc="http://schemas.openxmlformats.org/markup-compatibility/2006" xmlns:cx4="http://schemas.microsoft.com/office/drawing/2016/5/10/chartex">
        <mc:Choice Requires="cx4">
          <p:graphicFrame>
            <p:nvGraphicFramePr>
              <p:cNvPr id="6" name="Chart 5">
                <a:extLst>
                  <a:ext uri="{FF2B5EF4-FFF2-40B4-BE49-F238E27FC236}">
                    <a16:creationId xmlns:a16="http://schemas.microsoft.com/office/drawing/2014/main" id="{6C5DADBA-5493-A8CD-9351-FDF00911A54E}"/>
                  </a:ext>
                </a:extLst>
              </p:cNvPr>
              <p:cNvGraphicFramePr/>
              <p:nvPr>
                <p:extLst>
                  <p:ext uri="{D42A27DB-BD31-4B8C-83A1-F6EECF244321}">
                    <p14:modId xmlns:p14="http://schemas.microsoft.com/office/powerpoint/2010/main" val="1084292782"/>
                  </p:ext>
                </p:extLst>
              </p:nvPr>
            </p:nvGraphicFramePr>
            <p:xfrm>
              <a:off x="223168" y="1807863"/>
              <a:ext cx="5257799" cy="3247117"/>
            </p:xfrm>
            <a:graphic>
              <a:graphicData uri="http://schemas.microsoft.com/office/drawing/2014/chartex">
                <cx:chart xmlns:cx="http://schemas.microsoft.com/office/drawing/2014/chartex" xmlns:r="http://schemas.openxmlformats.org/officeDocument/2006/relationships" r:id="rId4"/>
              </a:graphicData>
            </a:graphic>
          </p:graphicFrame>
        </mc:Choice>
        <mc:Fallback xmlns="">
          <p:pic>
            <p:nvPicPr>
              <p:cNvPr id="6" name="Chart 5">
                <a:extLst>
                  <a:ext uri="{FF2B5EF4-FFF2-40B4-BE49-F238E27FC236}">
                    <a16:creationId xmlns:a16="http://schemas.microsoft.com/office/drawing/2014/main" id="{6C5DADBA-5493-A8CD-9351-FDF00911A54E}"/>
                  </a:ext>
                </a:extLst>
              </p:cNvPr>
              <p:cNvPicPr>
                <a:picLocks noGrp="1" noRot="1" noChangeAspect="1" noMove="1" noResize="1" noEditPoints="1" noAdjustHandles="1" noChangeArrowheads="1" noChangeShapeType="1"/>
              </p:cNvPicPr>
              <p:nvPr/>
            </p:nvPicPr>
            <p:blipFill>
              <a:blip r:embed="rId5"/>
              <a:stretch>
                <a:fillRect/>
              </a:stretch>
            </p:blipFill>
            <p:spPr>
              <a:xfrm>
                <a:off x="223168" y="1807863"/>
                <a:ext cx="5257799" cy="3247117"/>
              </a:xfrm>
              <a:prstGeom prst="rect">
                <a:avLst/>
              </a:prstGeom>
            </p:spPr>
          </p:pic>
        </mc:Fallback>
      </mc:AlternateContent>
      <p:sp>
        <p:nvSpPr>
          <p:cNvPr id="16" name="TextBox 15">
            <a:extLst>
              <a:ext uri="{FF2B5EF4-FFF2-40B4-BE49-F238E27FC236}">
                <a16:creationId xmlns:a16="http://schemas.microsoft.com/office/drawing/2014/main" id="{BAF58BCA-1A09-C5AD-16FF-8E7313D7E374}"/>
              </a:ext>
            </a:extLst>
          </p:cNvPr>
          <p:cNvSpPr txBox="1"/>
          <p:nvPr/>
        </p:nvSpPr>
        <p:spPr>
          <a:xfrm>
            <a:off x="221685" y="6538912"/>
            <a:ext cx="7982748" cy="215444"/>
          </a:xfrm>
          <a:prstGeom prst="rect">
            <a:avLst/>
          </a:prstGeom>
          <a:noFill/>
        </p:spPr>
        <p:txBody>
          <a:bodyPr wrap="square" lIns="91440" tIns="45720" rIns="91440" bIns="45720" anchor="t">
            <a:spAutoFit/>
          </a:bodyPr>
          <a:lstStyle/>
          <a:p>
            <a:r>
              <a:rPr lang="fr-FR" sz="800" dirty="0">
                <a:solidFill>
                  <a:srgbClr val="005875"/>
                </a:solidFill>
              </a:rPr>
              <a:t>Source: </a:t>
            </a:r>
            <a:r>
              <a:rPr lang="en-US" sz="800" dirty="0">
                <a:solidFill>
                  <a:srgbClr val="005875"/>
                </a:solidFill>
                <a:hlinkClick r:id="rId6"/>
              </a:rPr>
              <a:t>2022 DOE Report: Investigating Benefits and Challenges of Converting Coal Power Plants to Nuclear Power Plants</a:t>
            </a:r>
            <a:endParaRPr lang="en-US" dirty="0"/>
          </a:p>
        </p:txBody>
      </p:sp>
    </p:spTree>
    <p:extLst>
      <p:ext uri="{BB962C8B-B14F-4D97-AF65-F5344CB8AC3E}">
        <p14:creationId xmlns:p14="http://schemas.microsoft.com/office/powerpoint/2010/main" val="17644480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C5A41-185E-4B37-823F-1438A821737A}"/>
              </a:ext>
            </a:extLst>
          </p:cNvPr>
          <p:cNvSpPr>
            <a:spLocks noGrp="1"/>
          </p:cNvSpPr>
          <p:nvPr>
            <p:ph type="title"/>
          </p:nvPr>
        </p:nvSpPr>
        <p:spPr>
          <a:xfrm>
            <a:off x="608542" y="880731"/>
            <a:ext cx="10974916" cy="374141"/>
          </a:xfrm>
        </p:spPr>
        <p:txBody>
          <a:bodyPr/>
          <a:lstStyle/>
          <a:p>
            <a:r>
              <a:rPr lang="en-US">
                <a:latin typeface="Aptos"/>
                <a:ea typeface="ＭＳ Ｐゴシック"/>
              </a:rPr>
              <a:t>What does nuclear power conversion offer a community?</a:t>
            </a:r>
          </a:p>
        </p:txBody>
      </p:sp>
      <p:sp>
        <p:nvSpPr>
          <p:cNvPr id="3" name="Content Placeholder 2">
            <a:extLst>
              <a:ext uri="{FF2B5EF4-FFF2-40B4-BE49-F238E27FC236}">
                <a16:creationId xmlns:a16="http://schemas.microsoft.com/office/drawing/2014/main" id="{C0135805-3DAA-49B4-A950-C81A0B6D69DF}"/>
              </a:ext>
            </a:extLst>
          </p:cNvPr>
          <p:cNvSpPr>
            <a:spLocks noGrp="1"/>
          </p:cNvSpPr>
          <p:nvPr>
            <p:ph idx="1"/>
          </p:nvPr>
        </p:nvSpPr>
        <p:spPr>
          <a:xfrm>
            <a:off x="889843" y="1482743"/>
            <a:ext cx="4397070" cy="2061718"/>
          </a:xfrm>
        </p:spPr>
        <p:txBody>
          <a:bodyPr/>
          <a:lstStyle/>
          <a:p>
            <a:pPr marL="229870" indent="-229870"/>
            <a:r>
              <a:rPr lang="en-US" sz="1600">
                <a:latin typeface="Aptos"/>
                <a:ea typeface="ＭＳ Ｐゴシック"/>
              </a:rPr>
              <a:t>Nuclear can bring lasting jobs to a plant for 40-80 years</a:t>
            </a:r>
          </a:p>
          <a:p>
            <a:pPr marL="229870" indent="-229870"/>
            <a:r>
              <a:rPr lang="en-US" sz="1600">
                <a:latin typeface="Aptos"/>
                <a:ea typeface="ＭＳ Ｐゴシック"/>
              </a:rPr>
              <a:t>There are both direct jobs created as well as indirect and induced jobs</a:t>
            </a:r>
          </a:p>
          <a:p>
            <a:pPr marL="229870" indent="-229870"/>
            <a:r>
              <a:rPr lang="en-US" sz="1600">
                <a:latin typeface="Aptos"/>
                <a:ea typeface="ＭＳ Ｐゴシック"/>
              </a:rPr>
              <a:t>Many other renewable technologies only bring construction jobs</a:t>
            </a:r>
          </a:p>
          <a:p>
            <a:pPr marL="229870" indent="-229870"/>
            <a:endParaRPr lang="en-US" sz="1600">
              <a:cs typeface="Arial"/>
            </a:endParaRPr>
          </a:p>
        </p:txBody>
      </p:sp>
      <p:pic>
        <p:nvPicPr>
          <p:cNvPr id="4" name="Picture 3">
            <a:extLst>
              <a:ext uri="{FF2B5EF4-FFF2-40B4-BE49-F238E27FC236}">
                <a16:creationId xmlns:a16="http://schemas.microsoft.com/office/drawing/2014/main" id="{789D65EC-BDEE-C8B1-A141-1ECBE76EFEB4}"/>
              </a:ext>
            </a:extLst>
          </p:cNvPr>
          <p:cNvPicPr>
            <a:picLocks noChangeAspect="1"/>
          </p:cNvPicPr>
          <p:nvPr/>
        </p:nvPicPr>
        <p:blipFill>
          <a:blip r:embed="rId3"/>
          <a:stretch>
            <a:fillRect/>
          </a:stretch>
        </p:blipFill>
        <p:spPr>
          <a:xfrm>
            <a:off x="889843" y="3308703"/>
            <a:ext cx="4397070" cy="2668566"/>
          </a:xfrm>
          <a:prstGeom prst="rect">
            <a:avLst/>
          </a:prstGeom>
        </p:spPr>
      </p:pic>
      <p:sp>
        <p:nvSpPr>
          <p:cNvPr id="6" name="TextBox 5">
            <a:extLst>
              <a:ext uri="{FF2B5EF4-FFF2-40B4-BE49-F238E27FC236}">
                <a16:creationId xmlns:a16="http://schemas.microsoft.com/office/drawing/2014/main" id="{8A95B482-41AF-1EB5-900A-D4B0672D08E8}"/>
              </a:ext>
            </a:extLst>
          </p:cNvPr>
          <p:cNvSpPr txBox="1"/>
          <p:nvPr/>
        </p:nvSpPr>
        <p:spPr>
          <a:xfrm>
            <a:off x="162212" y="6432767"/>
            <a:ext cx="10134727" cy="215444"/>
          </a:xfrm>
          <a:prstGeom prst="rect">
            <a:avLst/>
          </a:prstGeom>
          <a:noFill/>
        </p:spPr>
        <p:txBody>
          <a:bodyPr wrap="square" lIns="91440" tIns="45720" rIns="91440" bIns="45720" anchor="t">
            <a:spAutoFit/>
          </a:bodyPr>
          <a:lstStyle/>
          <a:p>
            <a:r>
              <a:rPr lang="en-US" sz="800" dirty="0">
                <a:solidFill>
                  <a:srgbClr val="688DA1"/>
                </a:solidFill>
                <a:latin typeface="Aptos"/>
              </a:rPr>
              <a:t>Source:</a:t>
            </a:r>
            <a:r>
              <a:rPr lang="en-US" sz="800" dirty="0">
                <a:solidFill>
                  <a:srgbClr val="005875"/>
                </a:solidFill>
                <a:latin typeface="Aptos"/>
              </a:rPr>
              <a:t> </a:t>
            </a:r>
            <a:r>
              <a:rPr lang="en-US" sz="800" dirty="0">
                <a:solidFill>
                  <a:srgbClr val="005875"/>
                </a:solidFill>
                <a:latin typeface="Aptos"/>
                <a:hlinkClick r:id="rId4"/>
              </a:rPr>
              <a:t>DOE April 2024: COAL-TO-NUCLEAR TRANSITIONS: AN INFORMATION GUIDE</a:t>
            </a:r>
            <a:endParaRPr lang="en-US" sz="800" dirty="0">
              <a:solidFill>
                <a:srgbClr val="005875"/>
              </a:solidFill>
              <a:latin typeface="Aptos"/>
            </a:endParaRPr>
          </a:p>
        </p:txBody>
      </p:sp>
      <p:sp>
        <p:nvSpPr>
          <p:cNvPr id="7" name="TextBox 6">
            <a:extLst>
              <a:ext uri="{FF2B5EF4-FFF2-40B4-BE49-F238E27FC236}">
                <a16:creationId xmlns:a16="http://schemas.microsoft.com/office/drawing/2014/main" id="{F296DAA3-B1D9-7511-96E8-45DA32731397}"/>
              </a:ext>
            </a:extLst>
          </p:cNvPr>
          <p:cNvSpPr txBox="1"/>
          <p:nvPr/>
        </p:nvSpPr>
        <p:spPr>
          <a:xfrm>
            <a:off x="6266120" y="4672046"/>
            <a:ext cx="5036037" cy="1077218"/>
          </a:xfrm>
          <a:prstGeom prst="rect">
            <a:avLst/>
          </a:prstGeom>
          <a:noFill/>
        </p:spPr>
        <p:txBody>
          <a:bodyPr wrap="square" lIns="91440" tIns="45720" rIns="91440" bIns="45720" rtlCol="0" anchor="t">
            <a:spAutoFit/>
          </a:bodyPr>
          <a:lstStyle/>
          <a:p>
            <a:r>
              <a:rPr lang="en-US" sz="1600">
                <a:solidFill>
                  <a:schemeClr val="accent5">
                    <a:lumMod val="50000"/>
                  </a:schemeClr>
                </a:solidFill>
                <a:latin typeface="Aptos"/>
              </a:rPr>
              <a:t>Nuclear has a multiplier of ~1.5</a:t>
            </a:r>
          </a:p>
          <a:p>
            <a:endParaRPr lang="en-US" sz="1600">
              <a:solidFill>
                <a:schemeClr val="accent5">
                  <a:lumMod val="50000"/>
                </a:schemeClr>
              </a:solidFill>
              <a:latin typeface="Aptos"/>
            </a:endParaRPr>
          </a:p>
          <a:p>
            <a:r>
              <a:rPr lang="en-US" sz="1600">
                <a:solidFill>
                  <a:schemeClr val="accent5">
                    <a:lumMod val="50000"/>
                  </a:schemeClr>
                </a:solidFill>
                <a:latin typeface="Aptos"/>
              </a:rPr>
              <a:t>For every $100 of electricity produced, $50 of economic activity occurs in suppliers and support industries</a:t>
            </a:r>
          </a:p>
        </p:txBody>
      </p:sp>
      <p:pic>
        <p:nvPicPr>
          <p:cNvPr id="8" name="Picture 7">
            <a:extLst>
              <a:ext uri="{FF2B5EF4-FFF2-40B4-BE49-F238E27FC236}">
                <a16:creationId xmlns:a16="http://schemas.microsoft.com/office/drawing/2014/main" id="{B7F49BD9-EC41-B7DB-7F97-45ECD5D8F86A}"/>
              </a:ext>
            </a:extLst>
          </p:cNvPr>
          <p:cNvPicPr>
            <a:picLocks noChangeAspect="1"/>
          </p:cNvPicPr>
          <p:nvPr/>
        </p:nvPicPr>
        <p:blipFill>
          <a:blip r:embed="rId5"/>
          <a:stretch>
            <a:fillRect/>
          </a:stretch>
        </p:blipFill>
        <p:spPr>
          <a:xfrm>
            <a:off x="6266120" y="1482743"/>
            <a:ext cx="5036037" cy="3026980"/>
          </a:xfrm>
          <a:prstGeom prst="rect">
            <a:avLst/>
          </a:prstGeom>
        </p:spPr>
      </p:pic>
    </p:spTree>
    <p:extLst>
      <p:ext uri="{BB962C8B-B14F-4D97-AF65-F5344CB8AC3E}">
        <p14:creationId xmlns:p14="http://schemas.microsoft.com/office/powerpoint/2010/main" val="31025284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D8DFB-9F17-49CB-D763-1CFB07772057}"/>
              </a:ext>
            </a:extLst>
          </p:cNvPr>
          <p:cNvSpPr>
            <a:spLocks noGrp="1"/>
          </p:cNvSpPr>
          <p:nvPr>
            <p:ph type="title"/>
          </p:nvPr>
        </p:nvSpPr>
        <p:spPr>
          <a:xfrm>
            <a:off x="512069" y="461086"/>
            <a:ext cx="10974916" cy="377026"/>
          </a:xfrm>
        </p:spPr>
        <p:txBody>
          <a:bodyPr/>
          <a:lstStyle/>
          <a:p>
            <a:r>
              <a:rPr lang="en-US" dirty="0">
                <a:latin typeface="Aptos"/>
                <a:ea typeface="ＭＳ Ｐゴシック"/>
              </a:rPr>
              <a:t>Overlap in Job Types and Education Levels</a:t>
            </a:r>
          </a:p>
        </p:txBody>
      </p:sp>
      <p:sp>
        <p:nvSpPr>
          <p:cNvPr id="3" name="Content Placeholder 2">
            <a:extLst>
              <a:ext uri="{FF2B5EF4-FFF2-40B4-BE49-F238E27FC236}">
                <a16:creationId xmlns:a16="http://schemas.microsoft.com/office/drawing/2014/main" id="{6F7C9795-0C3A-A76F-294A-8FE880CBE31B}"/>
              </a:ext>
            </a:extLst>
          </p:cNvPr>
          <p:cNvSpPr>
            <a:spLocks noGrp="1"/>
          </p:cNvSpPr>
          <p:nvPr>
            <p:ph idx="1"/>
          </p:nvPr>
        </p:nvSpPr>
        <p:spPr>
          <a:xfrm>
            <a:off x="615437" y="1509135"/>
            <a:ext cx="3558999" cy="4741075"/>
          </a:xfrm>
        </p:spPr>
        <p:txBody>
          <a:bodyPr/>
          <a:lstStyle/>
          <a:p>
            <a:pPr marL="229870" indent="-229870"/>
            <a:r>
              <a:rPr lang="en-US" sz="1800" b="0" i="0" u="none" strike="noStrike" baseline="0" dirty="0">
                <a:solidFill>
                  <a:srgbClr val="7F7F7F"/>
                </a:solidFill>
                <a:latin typeface="Aptos"/>
                <a:ea typeface="ＭＳ Ｐゴシック"/>
                <a:cs typeface="Times New Roman"/>
              </a:rPr>
              <a:t>Comparing occupation codes shows the similarity in roles from each power plant type. </a:t>
            </a:r>
          </a:p>
          <a:p>
            <a:pPr marL="229870" indent="-229870"/>
            <a:r>
              <a:rPr lang="en-US" sz="1800" b="0" i="0" u="none" strike="noStrike" baseline="0" dirty="0">
                <a:solidFill>
                  <a:srgbClr val="7F7F7F"/>
                </a:solidFill>
                <a:latin typeface="Aptos"/>
                <a:ea typeface="ＭＳ Ｐゴシック"/>
                <a:cs typeface="Times New Roman"/>
              </a:rPr>
              <a:t>45 percent of the added nuclear jobs share identical occupation codes with the coal plant </a:t>
            </a:r>
          </a:p>
          <a:p>
            <a:pPr marL="229870" indent="-229870"/>
            <a:r>
              <a:rPr lang="en-US" sz="1800" b="0" i="0" u="none" strike="noStrike" baseline="0" dirty="0">
                <a:solidFill>
                  <a:srgbClr val="7F7F7F"/>
                </a:solidFill>
                <a:latin typeface="Aptos"/>
                <a:ea typeface="ＭＳ Ｐゴシック"/>
                <a:cs typeface="Times New Roman"/>
              </a:rPr>
              <a:t>72 percent of the added share similar occupation codes. </a:t>
            </a:r>
          </a:p>
          <a:p>
            <a:pPr marL="229870" indent="-229870"/>
            <a:r>
              <a:rPr lang="en-US" sz="1800" b="0" i="0" u="none" strike="noStrike" baseline="0" dirty="0">
                <a:solidFill>
                  <a:srgbClr val="7F7F7F"/>
                </a:solidFill>
                <a:latin typeface="Aptos"/>
                <a:ea typeface="ＭＳ Ｐゴシック"/>
                <a:cs typeface="Times New Roman"/>
              </a:rPr>
              <a:t>This implies that many occupations at the CPP have the educational background to work at the NPP. </a:t>
            </a:r>
          </a:p>
          <a:p>
            <a:pPr marL="229870" indent="-229870"/>
            <a:r>
              <a:rPr lang="en-US" sz="1800" dirty="0">
                <a:solidFill>
                  <a:srgbClr val="7F7F7F"/>
                </a:solidFill>
                <a:latin typeface="Aptos"/>
                <a:ea typeface="ＭＳ Ｐゴシック"/>
                <a:cs typeface="Times New Roman"/>
              </a:rPr>
              <a:t>NOTE: </a:t>
            </a:r>
            <a:r>
              <a:rPr lang="en-US" sz="1800" b="0" i="0" u="none" strike="noStrike" baseline="0" dirty="0">
                <a:solidFill>
                  <a:srgbClr val="7F7F7F"/>
                </a:solidFill>
                <a:latin typeface="Aptos"/>
                <a:ea typeface="ＭＳ Ｐゴシック"/>
                <a:cs typeface="Times New Roman"/>
              </a:rPr>
              <a:t>Analysis does not account for nuclear, industry-specific training. </a:t>
            </a:r>
            <a:endParaRPr lang="en-US" dirty="0">
              <a:solidFill>
                <a:srgbClr val="7F7F7F"/>
              </a:solidFill>
              <a:latin typeface="Aptos"/>
              <a:ea typeface="ＭＳ Ｐゴシック"/>
              <a:cs typeface="Times New Roman"/>
            </a:endParaRPr>
          </a:p>
        </p:txBody>
      </p:sp>
      <p:pic>
        <p:nvPicPr>
          <p:cNvPr id="5" name="Picture 4">
            <a:extLst>
              <a:ext uri="{FF2B5EF4-FFF2-40B4-BE49-F238E27FC236}">
                <a16:creationId xmlns:a16="http://schemas.microsoft.com/office/drawing/2014/main" id="{F38A41CC-DCF6-15D8-54FC-7AED7D55FC89}"/>
              </a:ext>
            </a:extLst>
          </p:cNvPr>
          <p:cNvPicPr>
            <a:picLocks noChangeAspect="1"/>
          </p:cNvPicPr>
          <p:nvPr/>
        </p:nvPicPr>
        <p:blipFill>
          <a:blip r:embed="rId3"/>
          <a:stretch>
            <a:fillRect/>
          </a:stretch>
        </p:blipFill>
        <p:spPr>
          <a:xfrm>
            <a:off x="4238046" y="1690470"/>
            <a:ext cx="7820376" cy="3477059"/>
          </a:xfrm>
          <a:prstGeom prst="rect">
            <a:avLst/>
          </a:prstGeom>
        </p:spPr>
      </p:pic>
      <p:sp>
        <p:nvSpPr>
          <p:cNvPr id="4" name="TextBox 3">
            <a:extLst>
              <a:ext uri="{FF2B5EF4-FFF2-40B4-BE49-F238E27FC236}">
                <a16:creationId xmlns:a16="http://schemas.microsoft.com/office/drawing/2014/main" id="{2EA47BD9-1D82-D4FE-AF82-29C1D8F911B3}"/>
              </a:ext>
            </a:extLst>
          </p:cNvPr>
          <p:cNvSpPr txBox="1"/>
          <p:nvPr/>
        </p:nvSpPr>
        <p:spPr>
          <a:xfrm>
            <a:off x="304800" y="6486525"/>
            <a:ext cx="4438650"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solidFill>
                  <a:srgbClr val="688DA1"/>
                </a:solidFill>
                <a:latin typeface="Aptos"/>
              </a:rPr>
              <a:t>Source: </a:t>
            </a:r>
            <a:r>
              <a:rPr lang="en-US" sz="800" u="sng" dirty="0">
                <a:solidFill>
                  <a:srgbClr val="7895A4"/>
                </a:solidFill>
                <a:latin typeface="Aptos"/>
                <a:cs typeface="Segoe UI"/>
                <a:hlinkClick r:id="rId4"/>
              </a:rPr>
              <a:t>DOE April 2024: COAL-TO-NUCLEAR TRANSITIONS: AN INFORMATION GUIDE</a:t>
            </a:r>
            <a:endParaRPr lang="en-US" dirty="0"/>
          </a:p>
        </p:txBody>
      </p:sp>
    </p:spTree>
    <p:extLst>
      <p:ext uri="{BB962C8B-B14F-4D97-AF65-F5344CB8AC3E}">
        <p14:creationId xmlns:p14="http://schemas.microsoft.com/office/powerpoint/2010/main" val="25999598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02AFBDB-4E33-131C-6111-2DAE45796992}"/>
              </a:ext>
            </a:extLst>
          </p:cNvPr>
          <p:cNvSpPr txBox="1">
            <a:spLocks/>
          </p:cNvSpPr>
          <p:nvPr/>
        </p:nvSpPr>
        <p:spPr>
          <a:xfrm>
            <a:off x="0" y="317443"/>
            <a:ext cx="12192000" cy="685800"/>
          </a:xfrm>
          <a:prstGeom prst="rect">
            <a:avLst/>
          </a:prstGeom>
          <a:noFill/>
        </p:spPr>
        <p:txBody>
          <a:bodyPr lIns="91440" tIns="45720" rIns="91440" bIns="45720" anchor="ctr">
            <a:normAutofit/>
          </a:bodyPr>
          <a:lstStyle>
            <a:lvl1pPr algn="l" defTabSz="914400" rtl="0" eaLnBrk="1" latinLnBrk="0" hangingPunct="1">
              <a:lnSpc>
                <a:spcPct val="90000"/>
              </a:lnSpc>
              <a:spcBef>
                <a:spcPct val="0"/>
              </a:spcBef>
              <a:buNone/>
              <a:defRPr sz="4400" kern="1200" spc="-150">
                <a:solidFill>
                  <a:schemeClr val="tx2"/>
                </a:solidFill>
                <a:latin typeface="+mj-lt"/>
                <a:ea typeface="+mj-ea"/>
                <a:cs typeface="+mj-cs"/>
              </a:defRPr>
            </a:lvl1pPr>
          </a:lstStyle>
          <a:p>
            <a:pPr marL="365125" marR="0" lvl="0" indent="0" algn="l" defTabSz="914400" rtl="0" eaLnBrk="1" fontAlgn="auto" latinLnBrk="0" hangingPunct="1">
              <a:lnSpc>
                <a:spcPct val="90000"/>
              </a:lnSpc>
              <a:spcBef>
                <a:spcPct val="0"/>
              </a:spcBef>
              <a:spcAft>
                <a:spcPts val="0"/>
              </a:spcAft>
              <a:buClrTx/>
              <a:buSzTx/>
              <a:buFontTx/>
              <a:buNone/>
              <a:tabLst/>
              <a:defRPr/>
            </a:pPr>
            <a:r>
              <a:rPr kumimoji="0" lang="en-US" sz="2800" b="1" i="1" u="none" strike="noStrike" kern="1200" cap="none" spc="-150" normalizeH="0" baseline="0" noProof="0">
                <a:ln>
                  <a:noFill/>
                </a:ln>
                <a:solidFill>
                  <a:srgbClr val="002060"/>
                </a:solidFill>
                <a:effectLst/>
                <a:uLnTx/>
                <a:uFillTx/>
                <a:latin typeface="Aptos"/>
              </a:rPr>
              <a:t>On-Site Storage of Used Fuel</a:t>
            </a:r>
            <a:endParaRPr lang="en-US" sz="2800">
              <a:latin typeface="Aptos"/>
            </a:endParaRPr>
          </a:p>
        </p:txBody>
      </p:sp>
      <p:sp>
        <p:nvSpPr>
          <p:cNvPr id="5" name="TextBox 4">
            <a:extLst>
              <a:ext uri="{FF2B5EF4-FFF2-40B4-BE49-F238E27FC236}">
                <a16:creationId xmlns:a16="http://schemas.microsoft.com/office/drawing/2014/main" id="{E3327EA5-43B2-C4F2-5FCC-417E7ABD51A3}"/>
              </a:ext>
            </a:extLst>
          </p:cNvPr>
          <p:cNvSpPr txBox="1"/>
          <p:nvPr/>
        </p:nvSpPr>
        <p:spPr>
          <a:xfrm>
            <a:off x="769956" y="5914164"/>
            <a:ext cx="3624776" cy="33855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5875"/>
                </a:solidFill>
                <a:effectLst/>
                <a:uLnTx/>
                <a:uFillTx/>
                <a:latin typeface="Aptos"/>
              </a:rPr>
              <a:t>Source: </a:t>
            </a:r>
            <a:r>
              <a:rPr kumimoji="0" lang="en-US" sz="800" b="0" i="0" u="none" strike="noStrike" kern="1200" cap="none" spc="0" normalizeH="0" baseline="0" noProof="0">
                <a:ln>
                  <a:noFill/>
                </a:ln>
                <a:solidFill>
                  <a:srgbClr val="005875"/>
                </a:solidFill>
                <a:effectLst/>
                <a:uLnTx/>
                <a:uFillTx/>
                <a:latin typeface="Aptos"/>
                <a:hlinkClick r:id="rId3"/>
              </a:rPr>
              <a:t>https://www.nrc.gov/waste/spent-fuel-storage/diagram-typical-dry-cask-system.html</a:t>
            </a:r>
            <a:endParaRPr kumimoji="0" lang="en-US" sz="800" b="0" i="0" u="none" strike="noStrike" kern="1200" cap="none" spc="0" normalizeH="0" baseline="0" noProof="0">
              <a:ln>
                <a:noFill/>
              </a:ln>
              <a:solidFill>
                <a:srgbClr val="005875"/>
              </a:solidFill>
              <a:effectLst/>
              <a:uLnTx/>
              <a:uFillTx/>
              <a:latin typeface="Aptos"/>
            </a:endParaRPr>
          </a:p>
        </p:txBody>
      </p:sp>
      <p:pic>
        <p:nvPicPr>
          <p:cNvPr id="1026" name="Picture 2" descr="Dry Storage Cask">
            <a:extLst>
              <a:ext uri="{FF2B5EF4-FFF2-40B4-BE49-F238E27FC236}">
                <a16:creationId xmlns:a16="http://schemas.microsoft.com/office/drawing/2014/main" id="{74E50CC6-A078-3E15-8CEB-52DE3327DB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955" y="1254698"/>
            <a:ext cx="3429512" cy="462712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large group of cylindrical objects&#10;&#10;Description automatically generated with medium confidence">
            <a:extLst>
              <a:ext uri="{FF2B5EF4-FFF2-40B4-BE49-F238E27FC236}">
                <a16:creationId xmlns:a16="http://schemas.microsoft.com/office/drawing/2014/main" id="{148D4F4F-A770-619E-6AF6-8EFD5A52A23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83201" y="1254698"/>
            <a:ext cx="6138844" cy="4601106"/>
          </a:xfrm>
          <a:prstGeom prst="rect">
            <a:avLst/>
          </a:prstGeom>
        </p:spPr>
      </p:pic>
      <p:sp>
        <p:nvSpPr>
          <p:cNvPr id="8" name="TextBox 7"/>
          <p:cNvSpPr txBox="1"/>
          <p:nvPr/>
        </p:nvSpPr>
        <p:spPr>
          <a:xfrm>
            <a:off x="5283201" y="5784317"/>
            <a:ext cx="6138844" cy="830997"/>
          </a:xfrm>
          <a:prstGeom prst="rect">
            <a:avLst/>
          </a:prstGeom>
          <a:solidFill>
            <a:schemeClr val="bg2"/>
          </a:solidFill>
        </p:spPr>
        <p:txBody>
          <a:bodyPr wrap="square"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The 57 used fuel casks hold all the fuel from 49 years of the DC Cook Plant in Michigan operations. Both units at DC Cook are still operating.</a:t>
            </a:r>
          </a:p>
        </p:txBody>
      </p:sp>
    </p:spTree>
    <p:extLst>
      <p:ext uri="{BB962C8B-B14F-4D97-AF65-F5344CB8AC3E}">
        <p14:creationId xmlns:p14="http://schemas.microsoft.com/office/powerpoint/2010/main" val="1633082950"/>
      </p:ext>
    </p:extLst>
  </p:cSld>
  <p:clrMapOvr>
    <a:masterClrMapping/>
  </p:clrMapOvr>
  <p:extLst>
    <p:ext uri="{6950BFC3-D8DA-4A85-94F7-54DA5524770B}">
      <p188:commentRel xmlns:p188="http://schemas.microsoft.com/office/powerpoint/2018/8/main" xmlns="" r:id="rId6"/>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50604-9E92-82B3-943D-C3C4FC88ABA4}"/>
              </a:ext>
            </a:extLst>
          </p:cNvPr>
          <p:cNvSpPr>
            <a:spLocks noGrp="1"/>
          </p:cNvSpPr>
          <p:nvPr>
            <p:ph type="title"/>
          </p:nvPr>
        </p:nvSpPr>
        <p:spPr>
          <a:xfrm>
            <a:off x="838200" y="365125"/>
            <a:ext cx="10515600" cy="1031010"/>
          </a:xfrm>
        </p:spPr>
        <p:txBody>
          <a:bodyPr/>
          <a:lstStyle/>
          <a:p>
            <a:r>
              <a:rPr lang="en-US"/>
              <a:t>Waste/Spent Nuclear Fuel (SNF)</a:t>
            </a:r>
          </a:p>
        </p:txBody>
      </p:sp>
      <p:sp>
        <p:nvSpPr>
          <p:cNvPr id="3" name="Content Placeholder 2">
            <a:extLst>
              <a:ext uri="{FF2B5EF4-FFF2-40B4-BE49-F238E27FC236}">
                <a16:creationId xmlns:a16="http://schemas.microsoft.com/office/drawing/2014/main" id="{66AA79FA-969A-9B5D-C437-9A87567C11A2}"/>
              </a:ext>
            </a:extLst>
          </p:cNvPr>
          <p:cNvSpPr>
            <a:spLocks noGrp="1"/>
          </p:cNvSpPr>
          <p:nvPr>
            <p:ph idx="1"/>
          </p:nvPr>
        </p:nvSpPr>
        <p:spPr>
          <a:xfrm>
            <a:off x="838200" y="1566745"/>
            <a:ext cx="10515600" cy="5125081"/>
          </a:xfrm>
        </p:spPr>
        <p:txBody>
          <a:bodyPr vert="horz" lIns="91440" tIns="45720" rIns="91440" bIns="45720" rtlCol="0" anchor="t">
            <a:normAutofit fontScale="92500" lnSpcReduction="20000"/>
          </a:bodyPr>
          <a:lstStyle/>
          <a:p>
            <a:pPr marL="229870" indent="-229870"/>
            <a:r>
              <a:rPr lang="en-US" dirty="0">
                <a:ea typeface="ＭＳ Ｐゴシック"/>
              </a:rPr>
              <a:t>SNF is a solid material composed of uranium and fission products</a:t>
            </a:r>
          </a:p>
          <a:p>
            <a:pPr marL="501015" lvl="1" indent="-226695"/>
            <a:endParaRPr lang="en-US">
              <a:cs typeface="Arial"/>
            </a:endParaRPr>
          </a:p>
          <a:p>
            <a:pPr marL="501015" lvl="1" indent="-226695"/>
            <a:endParaRPr lang="en-US">
              <a:cs typeface="Arial"/>
            </a:endParaRPr>
          </a:p>
          <a:p>
            <a:pPr marL="501015" lvl="1" indent="-226695"/>
            <a:endParaRPr lang="en-US">
              <a:cs typeface="Arial"/>
            </a:endParaRPr>
          </a:p>
          <a:p>
            <a:pPr marL="457200" lvl="1" indent="0">
              <a:buNone/>
            </a:pPr>
            <a:r>
              <a:rPr lang="en-US" dirty="0">
                <a:ea typeface="ＭＳ Ｐゴシック"/>
              </a:rPr>
              <a:t>       </a:t>
            </a:r>
            <a:endParaRPr lang="en-US" dirty="0">
              <a:ea typeface="ＭＳ Ｐゴシック"/>
              <a:cs typeface="Calibri"/>
            </a:endParaRPr>
          </a:p>
          <a:p>
            <a:pPr marL="229870" indent="-229870"/>
            <a:endParaRPr lang="en-US">
              <a:cs typeface="Calibri"/>
            </a:endParaRPr>
          </a:p>
          <a:p>
            <a:pPr marL="229870" indent="-229870"/>
            <a:endParaRPr lang="en-US">
              <a:cs typeface="Calibri"/>
            </a:endParaRPr>
          </a:p>
          <a:p>
            <a:pPr marL="229870" indent="-229870"/>
            <a:endParaRPr lang="en-US">
              <a:ea typeface="Calibri" panose="020F0502020204030204"/>
              <a:cs typeface="Calibri"/>
            </a:endParaRPr>
          </a:p>
          <a:p>
            <a:pPr marL="229870" indent="-229870"/>
            <a:endParaRPr lang="en-US">
              <a:cs typeface="Calibri"/>
            </a:endParaRPr>
          </a:p>
          <a:p>
            <a:pPr marL="229870" indent="-229870"/>
            <a:endParaRPr lang="en-US">
              <a:cs typeface="Calibri"/>
            </a:endParaRPr>
          </a:p>
          <a:p>
            <a:pPr marL="229870" indent="-229870"/>
            <a:endParaRPr lang="en-US">
              <a:cs typeface="Calibri"/>
            </a:endParaRPr>
          </a:p>
          <a:p>
            <a:pPr marL="229870" indent="-229870"/>
            <a:endParaRPr lang="en-US" dirty="0">
              <a:ea typeface="ＭＳ Ｐゴシック"/>
              <a:cs typeface="Calibri"/>
            </a:endParaRPr>
          </a:p>
          <a:p>
            <a:pPr marL="229870" indent="-229870"/>
            <a:endParaRPr lang="en-US" dirty="0">
              <a:ea typeface="ＭＳ Ｐゴシック"/>
              <a:cs typeface="Calibri"/>
            </a:endParaRPr>
          </a:p>
          <a:p>
            <a:pPr marL="229870" indent="-229870"/>
            <a:endParaRPr lang="en-US" dirty="0">
              <a:ea typeface="ＭＳ Ｐゴシック"/>
              <a:cs typeface="Calibri"/>
            </a:endParaRPr>
          </a:p>
          <a:p>
            <a:pPr marL="229870" indent="-229870"/>
            <a:endParaRPr lang="en-US" dirty="0">
              <a:ea typeface="ＭＳ Ｐゴシック"/>
              <a:cs typeface="Calibri"/>
            </a:endParaRPr>
          </a:p>
          <a:p>
            <a:pPr marL="229870" indent="-229870"/>
            <a:r>
              <a:rPr lang="en-US" dirty="0">
                <a:ea typeface="ＭＳ Ｐゴシック"/>
                <a:cs typeface="Calibri"/>
              </a:rPr>
              <a:t>The </a:t>
            </a:r>
            <a:r>
              <a:rPr lang="en-US" dirty="0">
                <a:ea typeface="ＭＳ Ｐゴシック"/>
              </a:rPr>
              <a:t>total amount of commercial SNF accumulated in the US since the first such reactor started up in 1957 would fit in an area the size of a football field stacked 10 yards high</a:t>
            </a:r>
            <a:endParaRPr lang="en-US" dirty="0">
              <a:ea typeface="ＭＳ Ｐゴシック"/>
              <a:cs typeface="Calibri"/>
            </a:endParaRPr>
          </a:p>
          <a:p>
            <a:pPr marL="501015" lvl="1" indent="-226695"/>
            <a:endParaRPr lang="en-US">
              <a:ea typeface="Calibri"/>
              <a:cs typeface="Calibri"/>
            </a:endParaRPr>
          </a:p>
          <a:p>
            <a:pPr marL="229870" indent="-229870"/>
            <a:endParaRPr lang="en-US">
              <a:cs typeface="Arial"/>
            </a:endParaRPr>
          </a:p>
        </p:txBody>
      </p:sp>
      <p:pic>
        <p:nvPicPr>
          <p:cNvPr id="4" name="Picture 3" descr="A close up of a black object&#10;&#10;Description automatically generated">
            <a:extLst>
              <a:ext uri="{FF2B5EF4-FFF2-40B4-BE49-F238E27FC236}">
                <a16:creationId xmlns:a16="http://schemas.microsoft.com/office/drawing/2014/main" id="{CD2DDA5F-00DB-2FAE-9AA3-C29395C38B00}"/>
              </a:ext>
            </a:extLst>
          </p:cNvPr>
          <p:cNvPicPr>
            <a:picLocks noChangeAspect="1"/>
          </p:cNvPicPr>
          <p:nvPr/>
        </p:nvPicPr>
        <p:blipFill>
          <a:blip r:embed="rId3"/>
          <a:stretch>
            <a:fillRect/>
          </a:stretch>
        </p:blipFill>
        <p:spPr>
          <a:xfrm>
            <a:off x="1033194" y="2279528"/>
            <a:ext cx="2924631" cy="2296244"/>
          </a:xfrm>
          <a:prstGeom prst="rect">
            <a:avLst/>
          </a:prstGeom>
        </p:spPr>
      </p:pic>
      <p:pic>
        <p:nvPicPr>
          <p:cNvPr id="5" name="Picture 4" descr="A black rectangular object with a white logo on it&#10;&#10;Description automatically generated">
            <a:extLst>
              <a:ext uri="{FF2B5EF4-FFF2-40B4-BE49-F238E27FC236}">
                <a16:creationId xmlns:a16="http://schemas.microsoft.com/office/drawing/2014/main" id="{E7F500F1-686B-6F29-2B96-381079E54B9C}"/>
              </a:ext>
            </a:extLst>
          </p:cNvPr>
          <p:cNvPicPr>
            <a:picLocks noChangeAspect="1"/>
          </p:cNvPicPr>
          <p:nvPr/>
        </p:nvPicPr>
        <p:blipFill>
          <a:blip r:embed="rId4"/>
          <a:stretch>
            <a:fillRect/>
          </a:stretch>
        </p:blipFill>
        <p:spPr>
          <a:xfrm>
            <a:off x="5142000" y="2147988"/>
            <a:ext cx="6096000" cy="3084097"/>
          </a:xfrm>
          <a:prstGeom prst="rect">
            <a:avLst/>
          </a:prstGeom>
        </p:spPr>
      </p:pic>
      <p:sp>
        <p:nvSpPr>
          <p:cNvPr id="7" name="TextBox 6">
            <a:extLst>
              <a:ext uri="{FF2B5EF4-FFF2-40B4-BE49-F238E27FC236}">
                <a16:creationId xmlns:a16="http://schemas.microsoft.com/office/drawing/2014/main" id="{C5ABE07C-4C3C-4C05-A0AB-1B70A14B8E95}"/>
              </a:ext>
            </a:extLst>
          </p:cNvPr>
          <p:cNvSpPr txBox="1"/>
          <p:nvPr/>
        </p:nvSpPr>
        <p:spPr>
          <a:xfrm>
            <a:off x="930087" y="4766135"/>
            <a:ext cx="356667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ea typeface="Calibri"/>
                <a:cs typeface="Calibri"/>
              </a:rPr>
              <a:t>An SNF pellet (about the size of a gummy bear)</a:t>
            </a:r>
          </a:p>
        </p:txBody>
      </p:sp>
      <p:pic>
        <p:nvPicPr>
          <p:cNvPr id="13" name="Picture 12">
            <a:extLst>
              <a:ext uri="{FF2B5EF4-FFF2-40B4-BE49-F238E27FC236}">
                <a16:creationId xmlns:a16="http://schemas.microsoft.com/office/drawing/2014/main" id="{FDA29F2B-202E-D268-7313-53DDA694D915}"/>
              </a:ext>
            </a:extLst>
          </p:cNvPr>
          <p:cNvPicPr>
            <a:picLocks noChangeAspect="1"/>
          </p:cNvPicPr>
          <p:nvPr/>
        </p:nvPicPr>
        <p:blipFill>
          <a:blip r:embed="rId5"/>
          <a:stretch>
            <a:fillRect/>
          </a:stretch>
        </p:blipFill>
        <p:spPr>
          <a:xfrm>
            <a:off x="7934270" y="3812147"/>
            <a:ext cx="468027" cy="954055"/>
          </a:xfrm>
          <a:prstGeom prst="rect">
            <a:avLst/>
          </a:prstGeom>
        </p:spPr>
      </p:pic>
    </p:spTree>
    <p:extLst>
      <p:ext uri="{BB962C8B-B14F-4D97-AF65-F5344CB8AC3E}">
        <p14:creationId xmlns:p14="http://schemas.microsoft.com/office/powerpoint/2010/main" val="3066797088"/>
      </p:ext>
    </p:extLst>
  </p:cSld>
  <p:clrMapOvr>
    <a:masterClrMapping/>
  </p:clrMapOvr>
  <p:extLst>
    <p:ext uri="{6950BFC3-D8DA-4A85-94F7-54DA5524770B}">
      <p188:commentRel xmlns:p188="http://schemas.microsoft.com/office/powerpoint/2018/8/main" xmlns="" r:id="rId6"/>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39"/>
          <p:cNvSpPr txBox="1">
            <a:spLocks noGrp="1"/>
          </p:cNvSpPr>
          <p:nvPr>
            <p:ph type="title"/>
          </p:nvPr>
        </p:nvSpPr>
        <p:spPr>
          <a:xfrm>
            <a:off x="731587" y="903188"/>
            <a:ext cx="10974800" cy="366254"/>
          </a:xfrm>
          <a:prstGeom prst="rect">
            <a:avLst/>
          </a:prstGeom>
          <a:noFill/>
          <a:ln>
            <a:noFill/>
          </a:ln>
        </p:spPr>
        <p:txBody>
          <a:bodyPr spcFirstLastPara="1" vert="horz" wrap="square" lIns="0" tIns="0" rIns="0" bIns="0" numCol="1" anchor="t" anchorCtr="0" compatLnSpc="1">
            <a:prstTxWarp prst="textNoShape">
              <a:avLst/>
            </a:prstTxWarp>
            <a:spAutoFit/>
          </a:bodyPr>
          <a:lstStyle/>
          <a:p>
            <a:pPr>
              <a:spcBef>
                <a:spcPts val="0"/>
              </a:spcBef>
              <a:spcAft>
                <a:spcPts val="0"/>
              </a:spcAft>
            </a:pPr>
            <a:r>
              <a:rPr lang="en"/>
              <a:t>2024 State Nuclear Legislation</a:t>
            </a:r>
            <a:endParaRPr/>
          </a:p>
        </p:txBody>
      </p:sp>
      <p:sp>
        <p:nvSpPr>
          <p:cNvPr id="189" name="Google Shape;189;p39"/>
          <p:cNvSpPr txBox="1">
            <a:spLocks noGrp="1"/>
          </p:cNvSpPr>
          <p:nvPr>
            <p:ph type="sldNum" idx="12"/>
          </p:nvPr>
        </p:nvSpPr>
        <p:spPr>
          <a:xfrm>
            <a:off x="8715375" y="4914901"/>
            <a:ext cx="260400" cy="92400"/>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6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Font typeface="Arial"/>
              <a:buNone/>
              <a:defRPr sz="6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Font typeface="Arial"/>
              <a:buNone/>
              <a:defRPr sz="6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Font typeface="Arial"/>
              <a:buNone/>
              <a:defRPr sz="6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Font typeface="Arial"/>
              <a:buNone/>
              <a:defRPr sz="6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Font typeface="Arial"/>
              <a:buNone/>
              <a:defRPr sz="6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Font typeface="Arial"/>
              <a:buNone/>
              <a:defRPr sz="6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Font typeface="Arial"/>
              <a:buNone/>
              <a:defRPr sz="6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Font typeface="Arial"/>
              <a:buNone/>
              <a:defRPr sz="600" b="0" i="0" u="none" strike="noStrike" cap="none">
                <a:solidFill>
                  <a:schemeClr val="dk1"/>
                </a:solidFill>
                <a:latin typeface="Arial"/>
                <a:ea typeface="Arial"/>
                <a:cs typeface="Arial"/>
                <a:sym typeface="Arial"/>
              </a:defRPr>
            </a:lvl9pPr>
          </a:lstStyle>
          <a:p>
            <a:pPr algn="r"/>
            <a:fld id="{00000000-1234-1234-1234-123412341234}" type="slidenum">
              <a:rPr lang="en" smtClean="0"/>
              <a:pPr/>
              <a:t>15</a:t>
            </a:fld>
            <a:endParaRPr/>
          </a:p>
        </p:txBody>
      </p:sp>
      <p:sp>
        <p:nvSpPr>
          <p:cNvPr id="190" name="Google Shape;190;p39"/>
          <p:cNvSpPr txBox="1"/>
          <p:nvPr/>
        </p:nvSpPr>
        <p:spPr>
          <a:xfrm>
            <a:off x="8436500" y="1764967"/>
            <a:ext cx="3531200" cy="2022800"/>
          </a:xfrm>
          <a:prstGeom prst="rect">
            <a:avLst/>
          </a:prstGeom>
          <a:noFill/>
          <a:ln>
            <a:noFill/>
          </a:ln>
        </p:spPr>
        <p:txBody>
          <a:bodyPr spcFirstLastPara="1" wrap="square" lIns="121900" tIns="121900" rIns="121900" bIns="121900" anchor="t" anchorCtr="0">
            <a:noAutofit/>
          </a:bodyPr>
          <a:lstStyle/>
          <a:p>
            <a:r>
              <a:rPr lang="en" sz="2667" i="1">
                <a:solidFill>
                  <a:schemeClr val="dk1"/>
                </a:solidFill>
              </a:rPr>
              <a:t>Montana and North Dakota did not have legislative sessions in 2024.</a:t>
            </a:r>
            <a:endParaRPr sz="2667" i="1">
              <a:solidFill>
                <a:srgbClr val="7F7F7F"/>
              </a:solidFill>
            </a:endParaRPr>
          </a:p>
        </p:txBody>
      </p:sp>
      <p:pic>
        <p:nvPicPr>
          <p:cNvPr id="191" name="Google Shape;191;p39"/>
          <p:cNvPicPr preferRelativeResize="0"/>
          <p:nvPr/>
        </p:nvPicPr>
        <p:blipFill>
          <a:blip r:embed="rId3">
            <a:alphaModFix/>
          </a:blip>
          <a:stretch>
            <a:fillRect/>
          </a:stretch>
        </p:blipFill>
        <p:spPr>
          <a:xfrm>
            <a:off x="731601" y="1764967"/>
            <a:ext cx="7359601" cy="463379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40"/>
          <p:cNvSpPr txBox="1">
            <a:spLocks noGrp="1"/>
          </p:cNvSpPr>
          <p:nvPr>
            <p:ph type="title"/>
          </p:nvPr>
        </p:nvSpPr>
        <p:spPr>
          <a:xfrm>
            <a:off x="731587" y="903188"/>
            <a:ext cx="10974800" cy="366254"/>
          </a:xfrm>
          <a:prstGeom prst="rect">
            <a:avLst/>
          </a:prstGeom>
          <a:noFill/>
          <a:ln>
            <a:noFill/>
          </a:ln>
        </p:spPr>
        <p:txBody>
          <a:bodyPr spcFirstLastPara="1" vert="horz" wrap="square" lIns="0" tIns="0" rIns="0" bIns="0" numCol="1" anchor="t" anchorCtr="0" compatLnSpc="1">
            <a:prstTxWarp prst="textNoShape">
              <a:avLst/>
            </a:prstTxWarp>
            <a:spAutoFit/>
          </a:bodyPr>
          <a:lstStyle/>
          <a:p>
            <a:pPr>
              <a:spcBef>
                <a:spcPts val="0"/>
              </a:spcBef>
              <a:spcAft>
                <a:spcPts val="0"/>
              </a:spcAft>
            </a:pPr>
            <a:r>
              <a:rPr lang="en"/>
              <a:t>Regional Interest in Nuclear</a:t>
            </a:r>
            <a:endParaRPr/>
          </a:p>
        </p:txBody>
      </p:sp>
      <p:sp>
        <p:nvSpPr>
          <p:cNvPr id="197" name="Google Shape;197;p40"/>
          <p:cNvSpPr txBox="1">
            <a:spLocks noGrp="1"/>
          </p:cNvSpPr>
          <p:nvPr>
            <p:ph type="sldNum" idx="12"/>
          </p:nvPr>
        </p:nvSpPr>
        <p:spPr>
          <a:xfrm>
            <a:off x="8715375" y="4914901"/>
            <a:ext cx="260400" cy="92400"/>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6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Font typeface="Arial"/>
              <a:buNone/>
              <a:defRPr sz="6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Font typeface="Arial"/>
              <a:buNone/>
              <a:defRPr sz="6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Font typeface="Arial"/>
              <a:buNone/>
              <a:defRPr sz="6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Font typeface="Arial"/>
              <a:buNone/>
              <a:defRPr sz="6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Font typeface="Arial"/>
              <a:buNone/>
              <a:defRPr sz="6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Font typeface="Arial"/>
              <a:buNone/>
              <a:defRPr sz="6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Font typeface="Arial"/>
              <a:buNone/>
              <a:defRPr sz="6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Font typeface="Arial"/>
              <a:buNone/>
              <a:defRPr sz="600" b="0" i="0" u="none" strike="noStrike" cap="none">
                <a:solidFill>
                  <a:schemeClr val="dk1"/>
                </a:solidFill>
                <a:latin typeface="Arial"/>
                <a:ea typeface="Arial"/>
                <a:cs typeface="Arial"/>
                <a:sym typeface="Arial"/>
              </a:defRPr>
            </a:lvl9pPr>
          </a:lstStyle>
          <a:p>
            <a:pPr algn="r"/>
            <a:fld id="{00000000-1234-1234-1234-123412341234}" type="slidenum">
              <a:rPr lang="en" smtClean="0"/>
              <a:pPr/>
              <a:t>16</a:t>
            </a:fld>
            <a:endParaRPr/>
          </a:p>
        </p:txBody>
      </p:sp>
      <p:sp>
        <p:nvSpPr>
          <p:cNvPr id="198" name="Google Shape;198;p40"/>
          <p:cNvSpPr txBox="1">
            <a:spLocks noGrp="1"/>
          </p:cNvSpPr>
          <p:nvPr>
            <p:ph type="body" idx="1"/>
          </p:nvPr>
        </p:nvSpPr>
        <p:spPr>
          <a:xfrm>
            <a:off x="731600" y="1649200"/>
            <a:ext cx="11065600" cy="4904000"/>
          </a:xfrm>
          <a:prstGeom prst="rect">
            <a:avLst/>
          </a:prstGeom>
          <a:noFill/>
          <a:ln>
            <a:noFill/>
          </a:ln>
        </p:spPr>
        <p:txBody>
          <a:bodyPr spcFirstLastPara="1" vert="horz" wrap="square" lIns="0" tIns="0" rIns="0" bIns="0" numCol="1" anchor="t" anchorCtr="0" compatLnSpc="1">
            <a:prstTxWarp prst="textNoShape">
              <a:avLst/>
            </a:prstTxWarp>
            <a:noAutofit/>
          </a:bodyPr>
          <a:lstStyle/>
          <a:p>
            <a:pPr marL="609585" indent="-457189">
              <a:spcBef>
                <a:spcPts val="0"/>
              </a:spcBef>
              <a:spcAft>
                <a:spcPts val="0"/>
              </a:spcAft>
              <a:buClr>
                <a:schemeClr val="dk1"/>
              </a:buClr>
              <a:buSzPts val="1800"/>
              <a:buChar char="-"/>
            </a:pPr>
            <a:r>
              <a:rPr lang="en" sz="2400">
                <a:solidFill>
                  <a:schemeClr val="dk1"/>
                </a:solidFill>
              </a:rPr>
              <a:t>ND Interim Committee wrapped with further proposed feasibility study legislation to introduce in 2025</a:t>
            </a:r>
            <a:br>
              <a:rPr lang="en" sz="2400">
                <a:solidFill>
                  <a:schemeClr val="dk1"/>
                </a:solidFill>
              </a:rPr>
            </a:br>
            <a:endParaRPr sz="2400">
              <a:solidFill>
                <a:schemeClr val="dk1"/>
              </a:solidFill>
            </a:endParaRPr>
          </a:p>
          <a:p>
            <a:pPr marL="609585" indent="-457189">
              <a:spcBef>
                <a:spcPts val="0"/>
              </a:spcBef>
              <a:spcAft>
                <a:spcPts val="0"/>
              </a:spcAft>
              <a:buClr>
                <a:schemeClr val="dk1"/>
              </a:buClr>
              <a:buSzPts val="1800"/>
              <a:buChar char="-"/>
            </a:pPr>
            <a:r>
              <a:rPr lang="en" sz="2400">
                <a:solidFill>
                  <a:schemeClr val="dk1"/>
                </a:solidFill>
              </a:rPr>
              <a:t>Xcel Colorado announcement on possible reactor for replacement of Comanche</a:t>
            </a:r>
            <a:br>
              <a:rPr lang="en" sz="2400">
                <a:solidFill>
                  <a:schemeClr val="dk1"/>
                </a:solidFill>
              </a:rPr>
            </a:br>
            <a:endParaRPr sz="2400">
              <a:solidFill>
                <a:schemeClr val="dk1"/>
              </a:solidFill>
            </a:endParaRPr>
          </a:p>
          <a:p>
            <a:pPr marL="609585" indent="-457189">
              <a:spcBef>
                <a:spcPts val="0"/>
              </a:spcBef>
              <a:spcAft>
                <a:spcPts val="0"/>
              </a:spcAft>
              <a:buClr>
                <a:schemeClr val="dk1"/>
              </a:buClr>
              <a:buSzPts val="1800"/>
              <a:buChar char="-"/>
            </a:pPr>
            <a:r>
              <a:rPr lang="en" sz="2400">
                <a:solidFill>
                  <a:schemeClr val="dk1"/>
                </a:solidFill>
              </a:rPr>
              <a:t>Wyoming appropriations bill included $2 million for University of Wyoming</a:t>
            </a:r>
            <a:br>
              <a:rPr lang="en" sz="2400">
                <a:solidFill>
                  <a:schemeClr val="dk1"/>
                </a:solidFill>
              </a:rPr>
            </a:br>
            <a:endParaRPr sz="2400">
              <a:solidFill>
                <a:schemeClr val="dk1"/>
              </a:solidFill>
            </a:endParaRPr>
          </a:p>
          <a:p>
            <a:pPr marL="609585" indent="-457189">
              <a:spcBef>
                <a:spcPts val="0"/>
              </a:spcBef>
              <a:spcAft>
                <a:spcPts val="0"/>
              </a:spcAft>
              <a:buClr>
                <a:schemeClr val="dk1"/>
              </a:buClr>
              <a:buSzPts val="1800"/>
              <a:buChar char="-"/>
            </a:pPr>
            <a:r>
              <a:rPr lang="en" sz="2400">
                <a:solidFill>
                  <a:schemeClr val="dk1"/>
                </a:solidFill>
              </a:rPr>
              <a:t>NPPD finished Phase 1 of feasibility study and will continue with community engagement</a:t>
            </a:r>
            <a:br>
              <a:rPr lang="en" sz="2400">
                <a:solidFill>
                  <a:schemeClr val="dk1"/>
                </a:solidFill>
              </a:rPr>
            </a:br>
            <a:endParaRPr sz="2400">
              <a:solidFill>
                <a:schemeClr val="dk1"/>
              </a:solidFill>
            </a:endParaRPr>
          </a:p>
          <a:p>
            <a:pPr marL="609585" indent="-457189">
              <a:spcBef>
                <a:spcPts val="0"/>
              </a:spcBef>
              <a:spcAft>
                <a:spcPts val="0"/>
              </a:spcAft>
              <a:buClr>
                <a:schemeClr val="dk1"/>
              </a:buClr>
              <a:buSzPts val="1800"/>
              <a:buChar char="-"/>
            </a:pPr>
            <a:r>
              <a:rPr lang="en" sz="2400">
                <a:solidFill>
                  <a:schemeClr val="dk1"/>
                </a:solidFill>
              </a:rPr>
              <a:t>Renewed NextEra and public interest in Duane Arnold restart</a:t>
            </a:r>
            <a:br>
              <a:rPr lang="en" sz="2400">
                <a:solidFill>
                  <a:schemeClr val="dk1"/>
                </a:solidFill>
              </a:rPr>
            </a:br>
            <a:endParaRPr sz="2400">
              <a:solidFill>
                <a:schemeClr val="dk1"/>
              </a:solidFill>
            </a:endParaRPr>
          </a:p>
          <a:p>
            <a:pPr marL="609585" indent="-457189">
              <a:spcBef>
                <a:spcPts val="0"/>
              </a:spcBef>
              <a:spcAft>
                <a:spcPts val="0"/>
              </a:spcAft>
              <a:buClr>
                <a:schemeClr val="dk1"/>
              </a:buClr>
              <a:buSzPts val="1800"/>
              <a:buChar char="-"/>
            </a:pPr>
            <a:r>
              <a:rPr lang="en" sz="2400">
                <a:solidFill>
                  <a:schemeClr val="dk1"/>
                </a:solidFill>
              </a:rPr>
              <a:t>Northwestern Energy looking at possible reactor sites in South Dakota</a:t>
            </a:r>
            <a:endParaRPr sz="2400">
              <a:solidFill>
                <a:schemeClr val="dk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9671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8ABBF456-F7ED-62DC-260B-B0AFCB584595}"/>
              </a:ext>
            </a:extLst>
          </p:cNvPr>
          <p:cNvPicPr>
            <a:picLocks noChangeAspect="1"/>
          </p:cNvPicPr>
          <p:nvPr/>
        </p:nvPicPr>
        <p:blipFill>
          <a:blip r:embed="rId3"/>
          <a:stretch>
            <a:fillRect/>
          </a:stretch>
        </p:blipFill>
        <p:spPr>
          <a:xfrm>
            <a:off x="8159807" y="5542801"/>
            <a:ext cx="2026088" cy="1193947"/>
          </a:xfrm>
          <a:prstGeom prst="rect">
            <a:avLst/>
          </a:prstGeom>
        </p:spPr>
      </p:pic>
      <p:sp>
        <p:nvSpPr>
          <p:cNvPr id="2" name="TextBox 1">
            <a:extLst>
              <a:ext uri="{FF2B5EF4-FFF2-40B4-BE49-F238E27FC236}">
                <a16:creationId xmlns:a16="http://schemas.microsoft.com/office/drawing/2014/main" id="{95F24AE4-0D87-4EB9-9519-CDD2E417DF71}"/>
              </a:ext>
            </a:extLst>
          </p:cNvPr>
          <p:cNvSpPr txBox="1"/>
          <p:nvPr/>
        </p:nvSpPr>
        <p:spPr>
          <a:xfrm>
            <a:off x="111762" y="6489989"/>
            <a:ext cx="1030012" cy="215444"/>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defTabSz="914377">
              <a:buClrTx/>
              <a:defRPr/>
            </a:pPr>
            <a:r>
              <a:rPr lang="en-US" sz="800" kern="1200" dirty="0">
                <a:solidFill>
                  <a:srgbClr val="005875"/>
                </a:solidFill>
                <a:ea typeface="+mn-ea"/>
                <a:cs typeface="+mn-cs"/>
                <a:hlinkClick r:id="rId4"/>
              </a:rPr>
              <a:t>gain.inl.gov</a:t>
            </a:r>
            <a:endParaRPr lang="en-US" sz="800" kern="1200" dirty="0">
              <a:solidFill>
                <a:srgbClr val="005875"/>
              </a:solidFill>
              <a:ea typeface="+mn-ea"/>
              <a:cs typeface="+mn-cs"/>
            </a:endParaRPr>
          </a:p>
        </p:txBody>
      </p:sp>
      <p:pic>
        <p:nvPicPr>
          <p:cNvPr id="4" name="Picture 3" descr="A picture containing text&#10;&#10;Description automatically generated">
            <a:extLst>
              <a:ext uri="{FF2B5EF4-FFF2-40B4-BE49-F238E27FC236}">
                <a16:creationId xmlns:a16="http://schemas.microsoft.com/office/drawing/2014/main" id="{257FD4BC-B702-4059-AE64-85416591300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2390" y="2644789"/>
            <a:ext cx="5836709" cy="1177968"/>
          </a:xfrm>
          <a:prstGeom prst="rect">
            <a:avLst/>
          </a:prstGeom>
        </p:spPr>
      </p:pic>
      <p:sp>
        <p:nvSpPr>
          <p:cNvPr id="7" name="Content Placeholder 5">
            <a:extLst>
              <a:ext uri="{FF2B5EF4-FFF2-40B4-BE49-F238E27FC236}">
                <a16:creationId xmlns:a16="http://schemas.microsoft.com/office/drawing/2014/main" id="{9B3C9C01-B858-45A6-8C96-88CAF1DBFDE5}"/>
              </a:ext>
            </a:extLst>
          </p:cNvPr>
          <p:cNvSpPr txBox="1">
            <a:spLocks/>
          </p:cNvSpPr>
          <p:nvPr/>
        </p:nvSpPr>
        <p:spPr bwMode="auto">
          <a:xfrm>
            <a:off x="9749390" y="829305"/>
            <a:ext cx="2296161" cy="2210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indent="0" defTabSz="914377">
              <a:lnSpc>
                <a:spcPct val="100000"/>
              </a:lnSpc>
              <a:buNone/>
              <a:defRPr/>
            </a:pPr>
            <a:r>
              <a:rPr lang="en-US" sz="1200" b="1">
                <a:solidFill>
                  <a:srgbClr val="000000">
                    <a:lumMod val="50000"/>
                    <a:lumOff val="50000"/>
                  </a:srgbClr>
                </a:solidFill>
                <a:latin typeface="Arial"/>
              </a:rPr>
              <a:t>State and Local Level Outreach</a:t>
            </a:r>
          </a:p>
          <a:p>
            <a:pPr marL="230182" indent="-230182" defTabSz="914377">
              <a:lnSpc>
                <a:spcPct val="100000"/>
              </a:lnSpc>
              <a:buFontTx/>
              <a:buChar char="•"/>
              <a:defRPr/>
            </a:pPr>
            <a:r>
              <a:rPr lang="en-US" sz="1200">
                <a:solidFill>
                  <a:srgbClr val="000000">
                    <a:lumMod val="50000"/>
                    <a:lumOff val="50000"/>
                  </a:srgbClr>
                </a:solidFill>
                <a:latin typeface="Arial"/>
              </a:rPr>
              <a:t>Policymakers, NGOs, Utilities, Regulators, Industrials, Commissioners</a:t>
            </a:r>
          </a:p>
          <a:p>
            <a:pPr marL="230182" indent="-230182" defTabSz="914377">
              <a:lnSpc>
                <a:spcPct val="100000"/>
              </a:lnSpc>
              <a:buFontTx/>
              <a:buChar char="•"/>
              <a:defRPr/>
            </a:pPr>
            <a:r>
              <a:rPr lang="en-US" sz="1200">
                <a:solidFill>
                  <a:srgbClr val="000000">
                    <a:lumMod val="50000"/>
                    <a:lumOff val="50000"/>
                  </a:srgbClr>
                </a:solidFill>
                <a:latin typeface="Arial"/>
              </a:rPr>
              <a:t>Introduce Advanced Nuclear through direct conversation or testimony</a:t>
            </a:r>
          </a:p>
          <a:p>
            <a:pPr marL="230182" indent="-230182" defTabSz="914377">
              <a:lnSpc>
                <a:spcPct val="100000"/>
              </a:lnSpc>
              <a:buFontTx/>
              <a:buChar char="•"/>
              <a:defRPr/>
            </a:pPr>
            <a:r>
              <a:rPr lang="en-US" sz="1200">
                <a:solidFill>
                  <a:srgbClr val="000000">
                    <a:lumMod val="50000"/>
                    <a:lumOff val="50000"/>
                  </a:srgbClr>
                </a:solidFill>
                <a:latin typeface="Arial"/>
              </a:rPr>
              <a:t>Help connect states to financial or technical resources across DOE complex</a:t>
            </a:r>
          </a:p>
          <a:p>
            <a:pPr marL="230182" indent="-230182" defTabSz="914377">
              <a:lnSpc>
                <a:spcPct val="100000"/>
              </a:lnSpc>
              <a:buFontTx/>
              <a:buChar char="•"/>
              <a:defRPr/>
            </a:pPr>
            <a:r>
              <a:rPr lang="en-US" sz="1200">
                <a:solidFill>
                  <a:srgbClr val="000000">
                    <a:lumMod val="50000"/>
                    <a:lumOff val="50000"/>
                  </a:srgbClr>
                </a:solidFill>
                <a:latin typeface="Arial"/>
              </a:rPr>
              <a:t>Looking at state level regs</a:t>
            </a:r>
          </a:p>
          <a:p>
            <a:pPr marL="230182" indent="-230182" defTabSz="914377">
              <a:lnSpc>
                <a:spcPct val="100000"/>
              </a:lnSpc>
              <a:buFontTx/>
              <a:buChar char="•"/>
              <a:defRPr/>
            </a:pPr>
            <a:endParaRPr lang="en-US" sz="1200">
              <a:solidFill>
                <a:srgbClr val="000000">
                  <a:lumMod val="50000"/>
                  <a:lumOff val="50000"/>
                </a:srgbClr>
              </a:solidFill>
              <a:latin typeface="Arial"/>
            </a:endParaRPr>
          </a:p>
        </p:txBody>
      </p:sp>
      <p:sp>
        <p:nvSpPr>
          <p:cNvPr id="8" name="Rectangle 7">
            <a:extLst>
              <a:ext uri="{FF2B5EF4-FFF2-40B4-BE49-F238E27FC236}">
                <a16:creationId xmlns:a16="http://schemas.microsoft.com/office/drawing/2014/main" id="{67B8DDEF-69D7-4B89-BEFB-DCB8AA4992AD}"/>
              </a:ext>
            </a:extLst>
          </p:cNvPr>
          <p:cNvSpPr/>
          <p:nvPr/>
        </p:nvSpPr>
        <p:spPr bwMode="auto">
          <a:xfrm>
            <a:off x="6182780" y="813764"/>
            <a:ext cx="5862771" cy="2226333"/>
          </a:xfrm>
          <a:prstGeom prst="rect">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defTabSz="914377" eaLnBrk="0" fontAlgn="base" hangingPunct="0">
              <a:spcBef>
                <a:spcPct val="0"/>
              </a:spcBef>
              <a:spcAft>
                <a:spcPct val="0"/>
              </a:spcAft>
              <a:buClrTx/>
              <a:defRPr/>
            </a:pPr>
            <a:endParaRPr lang="en-US" sz="2400" kern="1200">
              <a:latin typeface="Times New Roman" pitchFamily="18" charset="0"/>
              <a:ea typeface="+mn-ea"/>
              <a:cs typeface="+mn-cs"/>
            </a:endParaRPr>
          </a:p>
        </p:txBody>
      </p:sp>
      <p:sp>
        <p:nvSpPr>
          <p:cNvPr id="11" name="TextBox 10">
            <a:extLst>
              <a:ext uri="{FF2B5EF4-FFF2-40B4-BE49-F238E27FC236}">
                <a16:creationId xmlns:a16="http://schemas.microsoft.com/office/drawing/2014/main" id="{A3C04AEE-FC74-4CC8-AF8D-77BCBCDC6E94}"/>
              </a:ext>
            </a:extLst>
          </p:cNvPr>
          <p:cNvSpPr txBox="1"/>
          <p:nvPr/>
        </p:nvSpPr>
        <p:spPr>
          <a:xfrm>
            <a:off x="8174215" y="3181282"/>
            <a:ext cx="2011680" cy="338554"/>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defTabSz="914377">
              <a:buClrTx/>
              <a:defRPr/>
            </a:pPr>
            <a:r>
              <a:rPr lang="en-US" sz="1600" b="1" kern="1200">
                <a:solidFill>
                  <a:srgbClr val="FFFFFF"/>
                </a:solidFill>
                <a:ea typeface="+mn-ea"/>
                <a:cs typeface="+mn-cs"/>
              </a:rPr>
              <a:t>vouchers</a:t>
            </a:r>
            <a:endParaRPr lang="en-US" sz="1800" b="1" kern="1200">
              <a:solidFill>
                <a:srgbClr val="FFFFFF"/>
              </a:solidFill>
              <a:ea typeface="+mn-ea"/>
              <a:cs typeface="+mn-cs"/>
            </a:endParaRPr>
          </a:p>
        </p:txBody>
      </p:sp>
      <p:sp>
        <p:nvSpPr>
          <p:cNvPr id="13" name="Title 1">
            <a:extLst>
              <a:ext uri="{FF2B5EF4-FFF2-40B4-BE49-F238E27FC236}">
                <a16:creationId xmlns:a16="http://schemas.microsoft.com/office/drawing/2014/main" id="{CB8CC958-A0BB-4207-86E0-5871F8974427}"/>
              </a:ext>
            </a:extLst>
          </p:cNvPr>
          <p:cNvSpPr txBox="1">
            <a:spLocks/>
          </p:cNvSpPr>
          <p:nvPr/>
        </p:nvSpPr>
        <p:spPr bwMode="auto">
          <a:xfrm>
            <a:off x="174092" y="318107"/>
            <a:ext cx="927117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defTabSz="914377">
              <a:buClrTx/>
              <a:defRPr/>
            </a:pPr>
            <a:r>
              <a:rPr lang="en-US" sz="2800" b="1" i="1" dirty="0">
                <a:solidFill>
                  <a:srgbClr val="022170"/>
                </a:solidFill>
                <a:latin typeface="Aptos"/>
              </a:rPr>
              <a:t>2024 Activities</a:t>
            </a:r>
            <a:endParaRPr lang="en-US" sz="1000" b="1" i="1" dirty="0">
              <a:solidFill>
                <a:srgbClr val="022170"/>
              </a:solidFill>
              <a:highlight>
                <a:srgbClr val="00FFFF"/>
              </a:highlight>
              <a:latin typeface="Aptos"/>
            </a:endParaRPr>
          </a:p>
        </p:txBody>
      </p:sp>
      <p:pic>
        <p:nvPicPr>
          <p:cNvPr id="15" name="Picture 14" descr="Graphical user interface, website&#10;&#10;Description automatically generated">
            <a:extLst>
              <a:ext uri="{FF2B5EF4-FFF2-40B4-BE49-F238E27FC236}">
                <a16:creationId xmlns:a16="http://schemas.microsoft.com/office/drawing/2014/main" id="{60B90D5E-C270-2ED8-17E2-5BE309ADD92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82780" y="3120686"/>
            <a:ext cx="5862771" cy="1193948"/>
          </a:xfrm>
          <a:prstGeom prst="rect">
            <a:avLst/>
          </a:prstGeom>
        </p:spPr>
      </p:pic>
      <mc:AlternateContent xmlns:mc="http://schemas.openxmlformats.org/markup-compatibility/2006" xmlns:cx1="http://schemas.microsoft.com/office/drawing/2015/9/8/chartex">
        <mc:Choice Requires="cx1">
          <p:graphicFrame>
            <p:nvGraphicFramePr>
              <p:cNvPr id="3" name="Chart 2">
                <a:extLst>
                  <a:ext uri="{FF2B5EF4-FFF2-40B4-BE49-F238E27FC236}">
                    <a16:creationId xmlns:a16="http://schemas.microsoft.com/office/drawing/2014/main" id="{D56C8344-6BD9-AD51-EC83-C2E3C148F5DA}"/>
                  </a:ext>
                </a:extLst>
              </p:cNvPr>
              <p:cNvGraphicFramePr/>
              <p:nvPr/>
            </p:nvGraphicFramePr>
            <p:xfrm>
              <a:off x="6043910" y="758902"/>
              <a:ext cx="3670669" cy="2336057"/>
            </p:xfrm>
            <a:graphic>
              <a:graphicData uri="http://schemas.microsoft.com/office/drawing/2014/chartex">
                <cx:chart xmlns:cx="http://schemas.microsoft.com/office/drawing/2014/chartex" xmlns:r="http://schemas.openxmlformats.org/officeDocument/2006/relationships" r:id="rId7"/>
              </a:graphicData>
            </a:graphic>
          </p:graphicFrame>
        </mc:Choice>
        <mc:Fallback xmlns="">
          <p:pic>
            <p:nvPicPr>
              <p:cNvPr id="3" name="Chart 2">
                <a:extLst>
                  <a:ext uri="{FF2B5EF4-FFF2-40B4-BE49-F238E27FC236}">
                    <a16:creationId xmlns:a16="http://schemas.microsoft.com/office/drawing/2014/main" id="{D56C8344-6BD9-AD51-EC83-C2E3C148F5DA}"/>
                  </a:ext>
                </a:extLst>
              </p:cNvPr>
              <p:cNvPicPr>
                <a:picLocks noGrp="1" noRot="1" noChangeAspect="1" noMove="1" noResize="1" noEditPoints="1" noAdjustHandles="1" noChangeArrowheads="1" noChangeShapeType="1"/>
              </p:cNvPicPr>
              <p:nvPr/>
            </p:nvPicPr>
            <p:blipFill>
              <a:blip r:embed="rId9"/>
              <a:stretch>
                <a:fillRect/>
              </a:stretch>
            </p:blipFill>
            <p:spPr>
              <a:xfrm>
                <a:off x="6043910" y="758902"/>
                <a:ext cx="3670669" cy="2336057"/>
              </a:xfrm>
              <a:prstGeom prst="rect">
                <a:avLst/>
              </a:prstGeom>
            </p:spPr>
          </p:pic>
        </mc:Fallback>
      </mc:AlternateContent>
      <p:grpSp>
        <p:nvGrpSpPr>
          <p:cNvPr id="17" name="Group 16">
            <a:extLst>
              <a:ext uri="{FF2B5EF4-FFF2-40B4-BE49-F238E27FC236}">
                <a16:creationId xmlns:a16="http://schemas.microsoft.com/office/drawing/2014/main" id="{C62333C7-4EDC-35F1-3B53-7BEB49DD5D5D}"/>
              </a:ext>
            </a:extLst>
          </p:cNvPr>
          <p:cNvGrpSpPr/>
          <p:nvPr/>
        </p:nvGrpSpPr>
        <p:grpSpPr>
          <a:xfrm>
            <a:off x="182687" y="3613863"/>
            <a:ext cx="5844167" cy="2544287"/>
            <a:chOff x="129292" y="2965255"/>
            <a:chExt cx="4383125" cy="1908215"/>
          </a:xfrm>
        </p:grpSpPr>
        <p:sp>
          <p:nvSpPr>
            <p:cNvPr id="6" name="TextBox 5">
              <a:extLst>
                <a:ext uri="{FF2B5EF4-FFF2-40B4-BE49-F238E27FC236}">
                  <a16:creationId xmlns:a16="http://schemas.microsoft.com/office/drawing/2014/main" id="{286584E8-0196-AACE-20B8-6E85F4761F4C}"/>
                </a:ext>
              </a:extLst>
            </p:cNvPr>
            <p:cNvSpPr txBox="1"/>
            <p:nvPr/>
          </p:nvSpPr>
          <p:spPr>
            <a:xfrm>
              <a:off x="129292" y="2965255"/>
              <a:ext cx="1689223" cy="1908215"/>
            </a:xfrm>
            <a:prstGeom prst="rect">
              <a:avLst/>
            </a:prstGeom>
            <a:solidFill>
              <a:schemeClr val="bg1"/>
            </a:solidFill>
            <a:ln>
              <a:solidFill>
                <a:schemeClr val="tx1"/>
              </a:solidFill>
            </a:ln>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defTabSz="914377">
                <a:buClrTx/>
                <a:defRPr/>
              </a:pPr>
              <a:r>
                <a:rPr lang="en-US" sz="1333" b="1" kern="1200">
                  <a:solidFill>
                    <a:srgbClr val="022170"/>
                  </a:solidFill>
                  <a:ea typeface="+mn-ea"/>
                  <a:cs typeface="+mn-cs"/>
                </a:rPr>
                <a:t>Advanced Reactor Cost</a:t>
              </a:r>
            </a:p>
            <a:p>
              <a:pPr marL="228594" indent="-228594" defTabSz="914377">
                <a:buClrTx/>
                <a:buFont typeface="Arial" panose="020B0604020202020204" pitchFamily="34" charset="0"/>
                <a:buChar char="•"/>
                <a:defRPr/>
              </a:pPr>
              <a:r>
                <a:rPr lang="en-US" sz="933" kern="1200">
                  <a:latin typeface="+mj-lt"/>
                  <a:ea typeface="+mn-ea"/>
                  <a:cs typeface="+mn-cs"/>
                </a:rPr>
                <a:t>develop relevant cost ranges that could be used for modeling and energy planning using public data</a:t>
              </a:r>
            </a:p>
            <a:p>
              <a:pPr defTabSz="914377">
                <a:buClrTx/>
                <a:defRPr/>
              </a:pPr>
              <a:endParaRPr lang="en-US" sz="933" kern="1200">
                <a:latin typeface="+mj-lt"/>
                <a:ea typeface="+mn-ea"/>
                <a:cs typeface="+mn-cs"/>
              </a:endParaRPr>
            </a:p>
            <a:p>
              <a:pPr marL="228594" indent="-228594" defTabSz="914377">
                <a:buClrTx/>
                <a:buFont typeface="Arial" panose="020B0604020202020204" pitchFamily="34" charset="0"/>
                <a:buChar char="•"/>
                <a:defRPr/>
              </a:pPr>
              <a:r>
                <a:rPr lang="en-US" sz="933">
                  <a:latin typeface="+mj-lt"/>
                  <a:ea typeface="Calibri" panose="020F0502020204030204" pitchFamily="34" charset="0"/>
                </a:rPr>
                <a:t>Using “between” of a kind (not FOAK or NOAK)</a:t>
              </a:r>
            </a:p>
            <a:p>
              <a:pPr marL="228594" indent="-228594" defTabSz="914377">
                <a:buClrTx/>
                <a:buFont typeface="Arial" panose="020B0604020202020204" pitchFamily="34" charset="0"/>
                <a:buChar char="•"/>
                <a:defRPr/>
              </a:pPr>
              <a:endParaRPr lang="en-US" sz="933">
                <a:latin typeface="+mj-lt"/>
                <a:ea typeface="Calibri" panose="020F0502020204030204" pitchFamily="34" charset="0"/>
              </a:endParaRPr>
            </a:p>
            <a:p>
              <a:pPr marL="228594" indent="-228594" defTabSz="914377">
                <a:buClrTx/>
                <a:buFont typeface="Arial" panose="020B0604020202020204" pitchFamily="34" charset="0"/>
                <a:buChar char="•"/>
                <a:defRPr/>
              </a:pPr>
              <a:r>
                <a:rPr lang="en-US" sz="933" kern="1200">
                  <a:ea typeface="+mn-ea"/>
                  <a:cs typeface="+mn-cs"/>
                </a:rPr>
                <a:t>Future cost curves were based on use of a learning rate and deployment projections. </a:t>
              </a:r>
            </a:p>
            <a:p>
              <a:pPr marL="228594" indent="-228594" defTabSz="914377">
                <a:buClrTx/>
                <a:buFont typeface="Arial" panose="020B0604020202020204" pitchFamily="34" charset="0"/>
                <a:buChar char="•"/>
                <a:defRPr/>
              </a:pPr>
              <a:endParaRPr lang="en-US" sz="933">
                <a:effectLst/>
                <a:latin typeface="+mj-lt"/>
                <a:ea typeface="Calibri" panose="020F0502020204030204" pitchFamily="34" charset="0"/>
              </a:endParaRPr>
            </a:p>
            <a:p>
              <a:pPr marL="228594" indent="-228594" defTabSz="914377">
                <a:buClrTx/>
                <a:buFont typeface="Arial" panose="020B0604020202020204" pitchFamily="34" charset="0"/>
                <a:buChar char="•"/>
                <a:defRPr/>
              </a:pPr>
              <a:r>
                <a:rPr lang="en-US" sz="933">
                  <a:effectLst/>
                  <a:latin typeface="+mj-lt"/>
                  <a:ea typeface="Calibri" panose="020F0502020204030204" pitchFamily="34" charset="0"/>
                </a:rPr>
                <a:t>SMR with 300 MWe, learning rate 9.5%</a:t>
              </a:r>
            </a:p>
            <a:p>
              <a:pPr marL="228594" indent="-228594" defTabSz="914377">
                <a:buClrTx/>
                <a:buFont typeface="Arial" panose="020B0604020202020204" pitchFamily="34" charset="0"/>
                <a:buChar char="•"/>
                <a:defRPr/>
              </a:pPr>
              <a:r>
                <a:rPr lang="en-US" sz="933">
                  <a:effectLst/>
                  <a:latin typeface="+mj-lt"/>
                  <a:ea typeface="Calibri" panose="020F0502020204030204" pitchFamily="34" charset="0"/>
                </a:rPr>
                <a:t>Larg</a:t>
              </a:r>
              <a:r>
                <a:rPr lang="en-US" sz="933">
                  <a:latin typeface="+mj-lt"/>
                  <a:ea typeface="Calibri" panose="020F0502020204030204" pitchFamily="34" charset="0"/>
                </a:rPr>
                <a:t>e </a:t>
              </a:r>
              <a:r>
                <a:rPr lang="en-US" sz="933">
                  <a:effectLst/>
                  <a:latin typeface="+mj-lt"/>
                  <a:ea typeface="Calibri" panose="020F0502020204030204" pitchFamily="34" charset="0"/>
                </a:rPr>
                <a:t>reactor with 1,000 MWe, learning rate 8%</a:t>
              </a:r>
            </a:p>
            <a:p>
              <a:pPr defTabSz="914377">
                <a:buClrTx/>
                <a:defRPr/>
              </a:pPr>
              <a:endParaRPr lang="en-US" sz="400">
                <a:effectLst/>
                <a:latin typeface="+mj-lt"/>
                <a:ea typeface="Calibri" panose="020F0502020204030204" pitchFamily="34" charset="0"/>
              </a:endParaRPr>
            </a:p>
          </p:txBody>
        </p:sp>
        <p:pic>
          <p:nvPicPr>
            <p:cNvPr id="12" name="Picture 11">
              <a:extLst>
                <a:ext uri="{FF2B5EF4-FFF2-40B4-BE49-F238E27FC236}">
                  <a16:creationId xmlns:a16="http://schemas.microsoft.com/office/drawing/2014/main" id="{20CC1BA1-D90C-7771-64A5-6B3737FA4802}"/>
                </a:ext>
              </a:extLst>
            </p:cNvPr>
            <p:cNvPicPr>
              <a:picLocks noChangeAspect="1"/>
            </p:cNvPicPr>
            <p:nvPr/>
          </p:nvPicPr>
          <p:blipFill>
            <a:blip r:embed="rId10"/>
            <a:stretch>
              <a:fillRect/>
            </a:stretch>
          </p:blipFill>
          <p:spPr>
            <a:xfrm>
              <a:off x="1818515" y="2965255"/>
              <a:ext cx="2684784" cy="1617385"/>
            </a:xfrm>
            <a:prstGeom prst="rect">
              <a:avLst/>
            </a:prstGeom>
            <a:ln>
              <a:solidFill>
                <a:schemeClr val="tx1">
                  <a:lumMod val="95000"/>
                  <a:lumOff val="5000"/>
                </a:schemeClr>
              </a:solidFill>
            </a:ln>
          </p:spPr>
        </p:pic>
        <p:sp>
          <p:nvSpPr>
            <p:cNvPr id="14" name="TextBox 13">
              <a:extLst>
                <a:ext uri="{FF2B5EF4-FFF2-40B4-BE49-F238E27FC236}">
                  <a16:creationId xmlns:a16="http://schemas.microsoft.com/office/drawing/2014/main" id="{844F3FAA-FAE5-229D-D7F8-389A0B1EDA02}"/>
                </a:ext>
              </a:extLst>
            </p:cNvPr>
            <p:cNvSpPr txBox="1"/>
            <p:nvPr/>
          </p:nvSpPr>
          <p:spPr>
            <a:xfrm>
              <a:off x="1818515" y="4588216"/>
              <a:ext cx="2693902" cy="276999"/>
            </a:xfrm>
            <a:prstGeom prst="rect">
              <a:avLst/>
            </a:prstGeom>
            <a:solidFill>
              <a:schemeClr val="bg1"/>
            </a:solidFill>
            <a:ln>
              <a:solidFill>
                <a:schemeClr val="tx1"/>
              </a:solidFill>
            </a:ln>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defTabSz="914377">
                <a:buClrTx/>
                <a:defRPr/>
              </a:pPr>
              <a:r>
                <a:rPr lang="en-US" sz="800" kern="1200">
                  <a:ea typeface="+mn-ea"/>
                  <a:cs typeface="+mn-cs"/>
                </a:rPr>
                <a:t>Deployment Projections conservative 12 GW by 2050, </a:t>
              </a:r>
            </a:p>
            <a:p>
              <a:pPr algn="ctr" defTabSz="914377">
                <a:buClrTx/>
                <a:defRPr/>
              </a:pPr>
              <a:r>
                <a:rPr lang="en-US" sz="800" kern="1200">
                  <a:ea typeface="+mn-ea"/>
                  <a:cs typeface="+mn-cs"/>
                </a:rPr>
                <a:t>moderate is 34 GW by 2050, advanced is 200 GW by 2050.</a:t>
              </a:r>
            </a:p>
          </p:txBody>
        </p:sp>
      </p:grpSp>
      <p:pic>
        <p:nvPicPr>
          <p:cNvPr id="19" name="Picture 18">
            <a:extLst>
              <a:ext uri="{FF2B5EF4-FFF2-40B4-BE49-F238E27FC236}">
                <a16:creationId xmlns:a16="http://schemas.microsoft.com/office/drawing/2014/main" id="{8C69051E-74E8-803A-CCE6-C0CFF8AB9923}"/>
              </a:ext>
            </a:extLst>
          </p:cNvPr>
          <p:cNvPicPr>
            <a:picLocks noChangeAspect="1"/>
          </p:cNvPicPr>
          <p:nvPr/>
        </p:nvPicPr>
        <p:blipFill>
          <a:blip r:embed="rId11"/>
          <a:stretch>
            <a:fillRect/>
          </a:stretch>
        </p:blipFill>
        <p:spPr>
          <a:xfrm>
            <a:off x="6201125" y="4340360"/>
            <a:ext cx="976307" cy="1219200"/>
          </a:xfrm>
          <a:prstGeom prst="rect">
            <a:avLst/>
          </a:prstGeom>
        </p:spPr>
      </p:pic>
      <p:pic>
        <p:nvPicPr>
          <p:cNvPr id="21" name="Picture 20">
            <a:extLst>
              <a:ext uri="{FF2B5EF4-FFF2-40B4-BE49-F238E27FC236}">
                <a16:creationId xmlns:a16="http://schemas.microsoft.com/office/drawing/2014/main" id="{F32C82BF-CB9D-FC01-EE76-5D9CB1592BC6}"/>
              </a:ext>
            </a:extLst>
          </p:cNvPr>
          <p:cNvPicPr>
            <a:picLocks noChangeAspect="1"/>
          </p:cNvPicPr>
          <p:nvPr/>
        </p:nvPicPr>
        <p:blipFill>
          <a:blip r:embed="rId12"/>
          <a:stretch>
            <a:fillRect/>
          </a:stretch>
        </p:blipFill>
        <p:spPr>
          <a:xfrm>
            <a:off x="8166347" y="4375230"/>
            <a:ext cx="1676508" cy="1009405"/>
          </a:xfrm>
          <a:prstGeom prst="rect">
            <a:avLst/>
          </a:prstGeom>
        </p:spPr>
      </p:pic>
      <p:pic>
        <p:nvPicPr>
          <p:cNvPr id="23" name="Picture 22">
            <a:extLst>
              <a:ext uri="{FF2B5EF4-FFF2-40B4-BE49-F238E27FC236}">
                <a16:creationId xmlns:a16="http://schemas.microsoft.com/office/drawing/2014/main" id="{15EE3242-B1DA-D587-6E34-132266099520}"/>
              </a:ext>
            </a:extLst>
          </p:cNvPr>
          <p:cNvPicPr>
            <a:picLocks noChangeAspect="1"/>
          </p:cNvPicPr>
          <p:nvPr/>
        </p:nvPicPr>
        <p:blipFill>
          <a:blip r:embed="rId13"/>
          <a:stretch>
            <a:fillRect/>
          </a:stretch>
        </p:blipFill>
        <p:spPr>
          <a:xfrm>
            <a:off x="9985655" y="4395219"/>
            <a:ext cx="2028504" cy="1052527"/>
          </a:xfrm>
          <a:prstGeom prst="rect">
            <a:avLst/>
          </a:prstGeom>
        </p:spPr>
      </p:pic>
      <p:pic>
        <p:nvPicPr>
          <p:cNvPr id="25" name="Picture 24">
            <a:extLst>
              <a:ext uri="{FF2B5EF4-FFF2-40B4-BE49-F238E27FC236}">
                <a16:creationId xmlns:a16="http://schemas.microsoft.com/office/drawing/2014/main" id="{46328E22-3937-7097-8F41-4325FF617918}"/>
              </a:ext>
            </a:extLst>
          </p:cNvPr>
          <p:cNvPicPr>
            <a:picLocks noChangeAspect="1"/>
          </p:cNvPicPr>
          <p:nvPr/>
        </p:nvPicPr>
        <p:blipFill>
          <a:blip r:embed="rId14"/>
          <a:stretch>
            <a:fillRect/>
          </a:stretch>
        </p:blipFill>
        <p:spPr>
          <a:xfrm>
            <a:off x="7211963" y="4340360"/>
            <a:ext cx="919853" cy="1219200"/>
          </a:xfrm>
          <a:prstGeom prst="rect">
            <a:avLst/>
          </a:prstGeom>
        </p:spPr>
      </p:pic>
      <p:pic>
        <p:nvPicPr>
          <p:cNvPr id="26" name="Picture 25">
            <a:extLst>
              <a:ext uri="{FF2B5EF4-FFF2-40B4-BE49-F238E27FC236}">
                <a16:creationId xmlns:a16="http://schemas.microsoft.com/office/drawing/2014/main" id="{EC75BE9F-7225-810B-CBB2-624F46360E1C}"/>
              </a:ext>
            </a:extLst>
          </p:cNvPr>
          <p:cNvPicPr>
            <a:picLocks noChangeAspect="1"/>
          </p:cNvPicPr>
          <p:nvPr/>
        </p:nvPicPr>
        <p:blipFill>
          <a:blip r:embed="rId15"/>
          <a:stretch>
            <a:fillRect/>
          </a:stretch>
        </p:blipFill>
        <p:spPr>
          <a:xfrm>
            <a:off x="6191575" y="5581505"/>
            <a:ext cx="1020388" cy="1297580"/>
          </a:xfrm>
          <a:prstGeom prst="rect">
            <a:avLst/>
          </a:prstGeom>
        </p:spPr>
      </p:pic>
      <p:pic>
        <p:nvPicPr>
          <p:cNvPr id="28" name="Picture 27">
            <a:extLst>
              <a:ext uri="{FF2B5EF4-FFF2-40B4-BE49-F238E27FC236}">
                <a16:creationId xmlns:a16="http://schemas.microsoft.com/office/drawing/2014/main" id="{BFA85291-4308-B7E2-F78A-75C384621C3F}"/>
              </a:ext>
            </a:extLst>
          </p:cNvPr>
          <p:cNvPicPr>
            <a:picLocks noChangeAspect="1"/>
          </p:cNvPicPr>
          <p:nvPr/>
        </p:nvPicPr>
        <p:blipFill>
          <a:blip r:embed="rId16"/>
          <a:stretch>
            <a:fillRect/>
          </a:stretch>
        </p:blipFill>
        <p:spPr>
          <a:xfrm>
            <a:off x="6214735" y="888218"/>
            <a:ext cx="3471211" cy="2052505"/>
          </a:xfrm>
          <a:prstGeom prst="rect">
            <a:avLst/>
          </a:prstGeom>
        </p:spPr>
      </p:pic>
      <p:pic>
        <p:nvPicPr>
          <p:cNvPr id="29" name="Picture 28">
            <a:extLst>
              <a:ext uri="{FF2B5EF4-FFF2-40B4-BE49-F238E27FC236}">
                <a16:creationId xmlns:a16="http://schemas.microsoft.com/office/drawing/2014/main" id="{C73AA7E7-B207-F61A-52EF-7D7CE2F49A2B}"/>
              </a:ext>
            </a:extLst>
          </p:cNvPr>
          <p:cNvPicPr>
            <a:picLocks noChangeAspect="1"/>
          </p:cNvPicPr>
          <p:nvPr/>
        </p:nvPicPr>
        <p:blipFill>
          <a:blip r:embed="rId17"/>
          <a:stretch>
            <a:fillRect/>
          </a:stretch>
        </p:blipFill>
        <p:spPr>
          <a:xfrm>
            <a:off x="7177431" y="5581504"/>
            <a:ext cx="965175" cy="1297579"/>
          </a:xfrm>
          <a:prstGeom prst="rect">
            <a:avLst/>
          </a:prstGeom>
        </p:spPr>
      </p:pic>
      <p:pic>
        <p:nvPicPr>
          <p:cNvPr id="30" name="Picture 29">
            <a:extLst>
              <a:ext uri="{FF2B5EF4-FFF2-40B4-BE49-F238E27FC236}">
                <a16:creationId xmlns:a16="http://schemas.microsoft.com/office/drawing/2014/main" id="{11AF8CCB-9750-F970-A891-2A1BA4DB2054}"/>
              </a:ext>
            </a:extLst>
          </p:cNvPr>
          <p:cNvPicPr>
            <a:picLocks noChangeAspect="1"/>
          </p:cNvPicPr>
          <p:nvPr/>
        </p:nvPicPr>
        <p:blipFill>
          <a:blip r:embed="rId18"/>
          <a:stretch>
            <a:fillRect/>
          </a:stretch>
        </p:blipFill>
        <p:spPr>
          <a:xfrm>
            <a:off x="9985655" y="5519630"/>
            <a:ext cx="2030453" cy="1270021"/>
          </a:xfrm>
          <a:prstGeom prst="rect">
            <a:avLst/>
          </a:prstGeom>
        </p:spPr>
      </p:pic>
      <p:pic>
        <p:nvPicPr>
          <p:cNvPr id="9" name="Picture 8" descr="A blue background with numbers and a calendar&#10;&#10;Description automatically generated">
            <a:extLst>
              <a:ext uri="{FF2B5EF4-FFF2-40B4-BE49-F238E27FC236}">
                <a16:creationId xmlns:a16="http://schemas.microsoft.com/office/drawing/2014/main" id="{DD767DCB-AF2A-C18E-C459-E3A91F5C4FC6}"/>
              </a:ext>
            </a:extLst>
          </p:cNvPr>
          <p:cNvPicPr>
            <a:picLocks noChangeAspect="1"/>
          </p:cNvPicPr>
          <p:nvPr/>
        </p:nvPicPr>
        <p:blipFill>
          <a:blip r:embed="rId19"/>
          <a:stretch>
            <a:fillRect/>
          </a:stretch>
        </p:blipFill>
        <p:spPr>
          <a:xfrm>
            <a:off x="171450" y="800100"/>
            <a:ext cx="5848350" cy="1752600"/>
          </a:xfrm>
          <a:prstGeom prst="rect">
            <a:avLst/>
          </a:prstGeom>
        </p:spPr>
      </p:pic>
    </p:spTree>
    <p:extLst>
      <p:ext uri="{BB962C8B-B14F-4D97-AF65-F5344CB8AC3E}">
        <p14:creationId xmlns:p14="http://schemas.microsoft.com/office/powerpoint/2010/main" val="3829507015"/>
      </p:ext>
    </p:extLst>
  </p:cSld>
  <p:clrMapOvr>
    <a:masterClrMapping/>
  </p:clrMapOvr>
  <p:extLst>
    <p:ext uri="{6950BFC3-D8DA-4A85-94F7-54DA5524770B}">
      <p188:commentRel xmlns:p188="http://schemas.microsoft.com/office/powerpoint/2018/8/main" xmlns="" r:id="rId20"/>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1560C-1863-41C8-BB32-FBDB164C6D14}"/>
              </a:ext>
            </a:extLst>
          </p:cNvPr>
          <p:cNvSpPr>
            <a:spLocks noGrp="1"/>
          </p:cNvSpPr>
          <p:nvPr>
            <p:ph type="title"/>
          </p:nvPr>
        </p:nvSpPr>
        <p:spPr/>
        <p:txBody>
          <a:bodyPr>
            <a:normAutofit/>
          </a:bodyPr>
          <a:lstStyle/>
          <a:p>
            <a:r>
              <a:rPr lang="en-US" dirty="0"/>
              <a:t>The Challenge of a Carbon Free Future</a:t>
            </a:r>
          </a:p>
        </p:txBody>
      </p:sp>
      <p:sp>
        <p:nvSpPr>
          <p:cNvPr id="3" name="Text Placeholder 2">
            <a:extLst>
              <a:ext uri="{FF2B5EF4-FFF2-40B4-BE49-F238E27FC236}">
                <a16:creationId xmlns:a16="http://schemas.microsoft.com/office/drawing/2014/main" id="{E5508964-DB00-4AB5-A925-7C44E6E75CBB}"/>
              </a:ext>
            </a:extLst>
          </p:cNvPr>
          <p:cNvSpPr>
            <a:spLocks noGrp="1"/>
          </p:cNvSpPr>
          <p:nvPr>
            <p:ph type="body" idx="1"/>
          </p:nvPr>
        </p:nvSpPr>
        <p:spPr>
          <a:xfrm>
            <a:off x="971550" y="1831702"/>
            <a:ext cx="11030425" cy="479098"/>
          </a:xfrm>
        </p:spPr>
        <p:txBody>
          <a:bodyPr>
            <a:noAutofit/>
          </a:bodyPr>
          <a:lstStyle/>
          <a:p>
            <a:pPr marL="152396" indent="0">
              <a:buNone/>
            </a:pPr>
            <a:r>
              <a:rPr lang="en-US" sz="2200" b="1" dirty="0"/>
              <a:t>Generation		           Energy Consumption		GHG Emissions</a:t>
            </a:r>
          </a:p>
        </p:txBody>
      </p:sp>
      <p:pic>
        <p:nvPicPr>
          <p:cNvPr id="11" name="Picture 10">
            <a:extLst>
              <a:ext uri="{FF2B5EF4-FFF2-40B4-BE49-F238E27FC236}">
                <a16:creationId xmlns:a16="http://schemas.microsoft.com/office/drawing/2014/main" id="{D6D53027-0107-4F55-8B46-B29A0AF91F2C}"/>
              </a:ext>
            </a:extLst>
          </p:cNvPr>
          <p:cNvPicPr>
            <a:picLocks noChangeAspect="1"/>
          </p:cNvPicPr>
          <p:nvPr/>
        </p:nvPicPr>
        <p:blipFill>
          <a:blip r:embed="rId3"/>
          <a:stretch>
            <a:fillRect/>
          </a:stretch>
        </p:blipFill>
        <p:spPr>
          <a:xfrm>
            <a:off x="4057443" y="2543178"/>
            <a:ext cx="4025676" cy="3373744"/>
          </a:xfrm>
          <a:prstGeom prst="rect">
            <a:avLst/>
          </a:prstGeom>
        </p:spPr>
      </p:pic>
      <p:pic>
        <p:nvPicPr>
          <p:cNvPr id="13" name="Picture 12">
            <a:extLst>
              <a:ext uri="{FF2B5EF4-FFF2-40B4-BE49-F238E27FC236}">
                <a16:creationId xmlns:a16="http://schemas.microsoft.com/office/drawing/2014/main" id="{28128F68-B381-4FD0-844A-FFD5F317ADAA}"/>
              </a:ext>
            </a:extLst>
          </p:cNvPr>
          <p:cNvPicPr>
            <a:picLocks noChangeAspect="1"/>
          </p:cNvPicPr>
          <p:nvPr/>
        </p:nvPicPr>
        <p:blipFill rotWithShape="1">
          <a:blip r:embed="rId4"/>
          <a:srcRect l="1610"/>
          <a:stretch/>
        </p:blipFill>
        <p:spPr>
          <a:xfrm>
            <a:off x="171450" y="2543178"/>
            <a:ext cx="3782597" cy="3305636"/>
          </a:xfrm>
          <a:prstGeom prst="rect">
            <a:avLst/>
          </a:prstGeom>
        </p:spPr>
      </p:pic>
      <p:pic>
        <p:nvPicPr>
          <p:cNvPr id="15" name="Picture 14">
            <a:extLst>
              <a:ext uri="{FF2B5EF4-FFF2-40B4-BE49-F238E27FC236}">
                <a16:creationId xmlns:a16="http://schemas.microsoft.com/office/drawing/2014/main" id="{C3F73AA2-C7CC-4B41-89E9-3813AD45F1E8}"/>
              </a:ext>
            </a:extLst>
          </p:cNvPr>
          <p:cNvPicPr>
            <a:picLocks noChangeAspect="1"/>
          </p:cNvPicPr>
          <p:nvPr/>
        </p:nvPicPr>
        <p:blipFill rotWithShape="1">
          <a:blip r:embed="rId5"/>
          <a:srcRect l="3945"/>
          <a:stretch/>
        </p:blipFill>
        <p:spPr>
          <a:xfrm>
            <a:off x="8166322" y="2785535"/>
            <a:ext cx="4025677" cy="2973982"/>
          </a:xfrm>
          <a:prstGeom prst="rect">
            <a:avLst/>
          </a:prstGeom>
        </p:spPr>
      </p:pic>
      <p:sp>
        <p:nvSpPr>
          <p:cNvPr id="19" name="TextBox 18">
            <a:extLst>
              <a:ext uri="{FF2B5EF4-FFF2-40B4-BE49-F238E27FC236}">
                <a16:creationId xmlns:a16="http://schemas.microsoft.com/office/drawing/2014/main" id="{3AE6F3DB-AFB6-4F6F-90A7-FB9335FF84EB}"/>
              </a:ext>
            </a:extLst>
          </p:cNvPr>
          <p:cNvSpPr txBox="1"/>
          <p:nvPr/>
        </p:nvSpPr>
        <p:spPr>
          <a:xfrm>
            <a:off x="206485" y="6389829"/>
            <a:ext cx="2526224" cy="215444"/>
          </a:xfrm>
          <a:prstGeom prst="rect">
            <a:avLst/>
          </a:prstGeom>
          <a:noFill/>
        </p:spPr>
        <p:txBody>
          <a:bodyPr wrap="square" rtlCol="0">
            <a:spAutoFit/>
          </a:bodyPr>
          <a:lstStyle/>
          <a:p>
            <a:r>
              <a:rPr lang="en-US" sz="800" dirty="0">
                <a:solidFill>
                  <a:srgbClr val="688DA1"/>
                </a:solidFill>
              </a:rPr>
              <a:t>Source: </a:t>
            </a:r>
            <a:r>
              <a:rPr lang="en-US" sz="800" dirty="0">
                <a:solidFill>
                  <a:srgbClr val="688DA1"/>
                </a:solidFill>
                <a:hlinkClick r:id="rId6">
                  <a:extLst>
                    <a:ext uri="{A12FA001-AC4F-418D-AE19-62706E023703}">
                      <ahyp:hlinkClr xmlns:ahyp="http://schemas.microsoft.com/office/drawing/2018/hyperlinkcolor" val="tx"/>
                    </a:ext>
                  </a:extLst>
                </a:hlinkClick>
              </a:rPr>
              <a:t>EIA </a:t>
            </a:r>
            <a:r>
              <a:rPr lang="en-US" sz="800" dirty="0">
                <a:solidFill>
                  <a:srgbClr val="688DA1"/>
                </a:solidFill>
              </a:rPr>
              <a:t>and </a:t>
            </a:r>
            <a:r>
              <a:rPr lang="en-US" sz="800" dirty="0">
                <a:solidFill>
                  <a:srgbClr val="688DA1"/>
                </a:solidFill>
                <a:hlinkClick r:id="rId7">
                  <a:extLst>
                    <a:ext uri="{A12FA001-AC4F-418D-AE19-62706E023703}">
                      <ahyp:hlinkClr xmlns:ahyp="http://schemas.microsoft.com/office/drawing/2018/hyperlinkcolor" val="tx"/>
                    </a:ext>
                  </a:extLst>
                </a:hlinkClick>
              </a:rPr>
              <a:t>EPA</a:t>
            </a:r>
            <a:endParaRPr lang="en-US" sz="800" dirty="0">
              <a:solidFill>
                <a:srgbClr val="688DA1"/>
              </a:solidFill>
            </a:endParaRPr>
          </a:p>
        </p:txBody>
      </p:sp>
      <p:sp>
        <p:nvSpPr>
          <p:cNvPr id="20" name="Text Placeholder 2">
            <a:extLst>
              <a:ext uri="{FF2B5EF4-FFF2-40B4-BE49-F238E27FC236}">
                <a16:creationId xmlns:a16="http://schemas.microsoft.com/office/drawing/2014/main" id="{2EAECB12-5800-441E-9ACF-CE6E001445BD}"/>
              </a:ext>
            </a:extLst>
          </p:cNvPr>
          <p:cNvSpPr txBox="1">
            <a:spLocks/>
          </p:cNvSpPr>
          <p:nvPr/>
        </p:nvSpPr>
        <p:spPr bwMode="auto">
          <a:xfrm>
            <a:off x="971549" y="1826713"/>
            <a:ext cx="11030425" cy="479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spcFirstLastPara="1" vert="horz" wrap="square" lIns="91425" tIns="91425" rIns="91425" bIns="91425" numCol="1" anchor="t" anchorCtr="0" compatLnSpc="1">
            <a:prstTxWarp prst="textNoShape">
              <a:avLst/>
            </a:prstTxWarp>
            <a:noAutofit/>
          </a:bodyPr>
          <a:lstStyle>
            <a:lvl1pPr marL="609585" lvl="0" indent="-457189" algn="l" rtl="0" eaLnBrk="1" fontAlgn="base" hangingPunct="1">
              <a:lnSpc>
                <a:spcPct val="85000"/>
              </a:lnSpc>
              <a:spcBef>
                <a:spcPts val="0"/>
              </a:spcBef>
              <a:spcAft>
                <a:spcPts val="0"/>
              </a:spcAft>
              <a:buClr>
                <a:srgbClr val="005875"/>
              </a:buClr>
              <a:buSzPts val="1800"/>
              <a:buChar char="●"/>
              <a:defRPr sz="2000">
                <a:solidFill>
                  <a:schemeClr val="tx1">
                    <a:lumMod val="50000"/>
                    <a:lumOff val="50000"/>
                  </a:schemeClr>
                </a:solidFill>
                <a:latin typeface="+mn-lt"/>
                <a:ea typeface="ＭＳ Ｐゴシック" charset="0"/>
                <a:cs typeface="+mn-cs"/>
              </a:defRPr>
            </a:lvl1pPr>
            <a:lvl2pPr marL="1219170" lvl="1" indent="-423323" algn="l" rtl="0" eaLnBrk="1" fontAlgn="base" hangingPunct="1">
              <a:lnSpc>
                <a:spcPct val="85000"/>
              </a:lnSpc>
              <a:spcBef>
                <a:spcPts val="0"/>
              </a:spcBef>
              <a:spcAft>
                <a:spcPts val="0"/>
              </a:spcAft>
              <a:buClr>
                <a:srgbClr val="005875"/>
              </a:buClr>
              <a:buSzPts val="1400"/>
              <a:buFont typeface="Times New Roman" charset="0"/>
              <a:buChar char="○"/>
              <a:defRPr sz="2000">
                <a:solidFill>
                  <a:schemeClr val="tx1">
                    <a:lumMod val="50000"/>
                    <a:lumOff val="50000"/>
                  </a:schemeClr>
                </a:solidFill>
                <a:latin typeface="+mn-lt"/>
                <a:ea typeface="ＭＳ Ｐゴシック" charset="0"/>
              </a:defRPr>
            </a:lvl2pPr>
            <a:lvl3pPr marL="1828754" lvl="2" indent="-423323" algn="l" rtl="0" eaLnBrk="1" fontAlgn="base" hangingPunct="1">
              <a:lnSpc>
                <a:spcPct val="85000"/>
              </a:lnSpc>
              <a:spcBef>
                <a:spcPts val="0"/>
              </a:spcBef>
              <a:spcAft>
                <a:spcPts val="0"/>
              </a:spcAft>
              <a:buClr>
                <a:srgbClr val="005875"/>
              </a:buClr>
              <a:buSzPts val="1400"/>
              <a:buChar char="■"/>
              <a:defRPr sz="2000">
                <a:solidFill>
                  <a:schemeClr val="tx1">
                    <a:lumMod val="50000"/>
                    <a:lumOff val="50000"/>
                  </a:schemeClr>
                </a:solidFill>
                <a:latin typeface="+mn-lt"/>
                <a:ea typeface="ＭＳ Ｐゴシック" charset="0"/>
              </a:defRPr>
            </a:lvl3pPr>
            <a:lvl4pPr marL="2438339" lvl="3" indent="-423323" algn="l" rtl="0" eaLnBrk="1" fontAlgn="base" hangingPunct="1">
              <a:lnSpc>
                <a:spcPct val="85000"/>
              </a:lnSpc>
              <a:spcBef>
                <a:spcPts val="0"/>
              </a:spcBef>
              <a:spcAft>
                <a:spcPts val="0"/>
              </a:spcAft>
              <a:buClr>
                <a:srgbClr val="005875"/>
              </a:buClr>
              <a:buSzPts val="1400"/>
              <a:buFont typeface="Times New Roman" charset="0"/>
              <a:buChar char="●"/>
              <a:defRPr sz="2000">
                <a:solidFill>
                  <a:schemeClr val="tx1">
                    <a:lumMod val="50000"/>
                    <a:lumOff val="50000"/>
                  </a:schemeClr>
                </a:solidFill>
                <a:latin typeface="+mn-lt"/>
                <a:ea typeface="ＭＳ Ｐゴシック" charset="0"/>
              </a:defRPr>
            </a:lvl4pPr>
            <a:lvl5pPr marL="3047924" lvl="4" indent="-423323" algn="l" rtl="0" eaLnBrk="1" fontAlgn="base" hangingPunct="1">
              <a:lnSpc>
                <a:spcPct val="85000"/>
              </a:lnSpc>
              <a:spcBef>
                <a:spcPts val="0"/>
              </a:spcBef>
              <a:spcAft>
                <a:spcPts val="0"/>
              </a:spcAft>
              <a:buClr>
                <a:srgbClr val="005875"/>
              </a:buClr>
              <a:buSzPts val="1400"/>
              <a:buChar char="○"/>
              <a:defRPr sz="2000">
                <a:solidFill>
                  <a:schemeClr val="tx1">
                    <a:lumMod val="50000"/>
                    <a:lumOff val="50000"/>
                  </a:schemeClr>
                </a:solidFill>
                <a:latin typeface="+mn-lt"/>
                <a:ea typeface="ＭＳ Ｐゴシック" charset="0"/>
              </a:defRPr>
            </a:lvl5pPr>
            <a:lvl6pPr marL="3657509" lvl="5" indent="-423323" algn="l" rtl="0" eaLnBrk="1" fontAlgn="base" hangingPunct="1">
              <a:lnSpc>
                <a:spcPct val="85000"/>
              </a:lnSpc>
              <a:spcBef>
                <a:spcPts val="0"/>
              </a:spcBef>
              <a:spcAft>
                <a:spcPts val="0"/>
              </a:spcAft>
              <a:buClr>
                <a:srgbClr val="FF6600"/>
              </a:buClr>
              <a:buSzPts val="1400"/>
              <a:buChar char="■"/>
              <a:defRPr sz="2000">
                <a:solidFill>
                  <a:schemeClr val="tx1"/>
                </a:solidFill>
                <a:latin typeface="+mn-lt"/>
              </a:defRPr>
            </a:lvl6pPr>
            <a:lvl7pPr marL="4267093" lvl="6" indent="-423323" algn="l" rtl="0" eaLnBrk="1" fontAlgn="base" hangingPunct="1">
              <a:lnSpc>
                <a:spcPct val="85000"/>
              </a:lnSpc>
              <a:spcBef>
                <a:spcPts val="0"/>
              </a:spcBef>
              <a:spcAft>
                <a:spcPts val="0"/>
              </a:spcAft>
              <a:buClr>
                <a:srgbClr val="FF6600"/>
              </a:buClr>
              <a:buSzPts val="1400"/>
              <a:buChar char="●"/>
              <a:defRPr sz="2000">
                <a:solidFill>
                  <a:schemeClr val="tx1"/>
                </a:solidFill>
                <a:latin typeface="+mn-lt"/>
              </a:defRPr>
            </a:lvl7pPr>
            <a:lvl8pPr marL="4876678" lvl="7" indent="-423323" algn="l" rtl="0" eaLnBrk="1" fontAlgn="base" hangingPunct="1">
              <a:lnSpc>
                <a:spcPct val="85000"/>
              </a:lnSpc>
              <a:spcBef>
                <a:spcPts val="0"/>
              </a:spcBef>
              <a:spcAft>
                <a:spcPts val="0"/>
              </a:spcAft>
              <a:buClr>
                <a:srgbClr val="FF6600"/>
              </a:buClr>
              <a:buSzPts val="1400"/>
              <a:buChar char="○"/>
              <a:defRPr sz="2000">
                <a:solidFill>
                  <a:schemeClr val="tx1"/>
                </a:solidFill>
                <a:latin typeface="+mn-lt"/>
              </a:defRPr>
            </a:lvl8pPr>
            <a:lvl9pPr marL="5486263" lvl="8" indent="-423323" algn="l" rtl="0" eaLnBrk="1" fontAlgn="base" hangingPunct="1">
              <a:lnSpc>
                <a:spcPct val="85000"/>
              </a:lnSpc>
              <a:spcBef>
                <a:spcPts val="0"/>
              </a:spcBef>
              <a:spcAft>
                <a:spcPts val="0"/>
              </a:spcAft>
              <a:buClr>
                <a:srgbClr val="FF6600"/>
              </a:buClr>
              <a:buSzPts val="1400"/>
              <a:buChar char="■"/>
              <a:defRPr sz="2000">
                <a:solidFill>
                  <a:schemeClr val="tx1"/>
                </a:solidFill>
                <a:latin typeface="+mn-lt"/>
              </a:defRPr>
            </a:lvl9pPr>
          </a:lstStyle>
          <a:p>
            <a:pPr marL="152396" indent="0">
              <a:buFontTx/>
              <a:buNone/>
            </a:pPr>
            <a:r>
              <a:rPr lang="en-US" sz="2200" b="1" kern="0" dirty="0"/>
              <a:t>Generation		           Energy Consumption	</a:t>
            </a:r>
          </a:p>
        </p:txBody>
      </p:sp>
    </p:spTree>
    <p:extLst>
      <p:ext uri="{BB962C8B-B14F-4D97-AF65-F5344CB8AC3E}">
        <p14:creationId xmlns:p14="http://schemas.microsoft.com/office/powerpoint/2010/main" val="4288554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3C61B-7C1A-43F6-8E30-AE6DA3029394}"/>
              </a:ext>
            </a:extLst>
          </p:cNvPr>
          <p:cNvSpPr>
            <a:spLocks noGrp="1"/>
          </p:cNvSpPr>
          <p:nvPr>
            <p:ph type="title"/>
          </p:nvPr>
        </p:nvSpPr>
        <p:spPr/>
        <p:txBody>
          <a:bodyPr/>
          <a:lstStyle/>
          <a:p>
            <a:r>
              <a:rPr lang="en-US" dirty="0"/>
              <a:t>What has really changed for electricity?</a:t>
            </a:r>
          </a:p>
        </p:txBody>
      </p:sp>
      <p:pic>
        <p:nvPicPr>
          <p:cNvPr id="5" name="Picture 4" descr="Chart, line chart&#10;&#10;Description automatically generated">
            <a:extLst>
              <a:ext uri="{FF2B5EF4-FFF2-40B4-BE49-F238E27FC236}">
                <a16:creationId xmlns:a16="http://schemas.microsoft.com/office/drawing/2014/main" id="{80F47AA5-4EEC-43B5-9C27-0024BCE342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993" y="1658309"/>
            <a:ext cx="5589723" cy="4165434"/>
          </a:xfrm>
          <a:prstGeom prst="rect">
            <a:avLst/>
          </a:prstGeom>
        </p:spPr>
      </p:pic>
      <p:grpSp>
        <p:nvGrpSpPr>
          <p:cNvPr id="13" name="Group 12">
            <a:extLst>
              <a:ext uri="{FF2B5EF4-FFF2-40B4-BE49-F238E27FC236}">
                <a16:creationId xmlns:a16="http://schemas.microsoft.com/office/drawing/2014/main" id="{25CDCCF3-2124-4592-AB0D-B45FF0B22060}"/>
              </a:ext>
            </a:extLst>
          </p:cNvPr>
          <p:cNvGrpSpPr/>
          <p:nvPr/>
        </p:nvGrpSpPr>
        <p:grpSpPr>
          <a:xfrm>
            <a:off x="135993" y="1658309"/>
            <a:ext cx="11920014" cy="4682220"/>
            <a:chOff x="135993" y="1658309"/>
            <a:chExt cx="11920014" cy="4682220"/>
          </a:xfrm>
        </p:grpSpPr>
        <p:grpSp>
          <p:nvGrpSpPr>
            <p:cNvPr id="11" name="Group 10">
              <a:extLst>
                <a:ext uri="{FF2B5EF4-FFF2-40B4-BE49-F238E27FC236}">
                  <a16:creationId xmlns:a16="http://schemas.microsoft.com/office/drawing/2014/main" id="{92E20E65-0238-42D5-9F84-B25CB0114E7E}"/>
                </a:ext>
              </a:extLst>
            </p:cNvPr>
            <p:cNvGrpSpPr/>
            <p:nvPr/>
          </p:nvGrpSpPr>
          <p:grpSpPr>
            <a:xfrm>
              <a:off x="6466284" y="1658309"/>
              <a:ext cx="5589723" cy="4165434"/>
              <a:chOff x="6466284" y="1658309"/>
              <a:chExt cx="5589723" cy="4165434"/>
            </a:xfrm>
          </p:grpSpPr>
          <p:pic>
            <p:nvPicPr>
              <p:cNvPr id="8" name="Picture 7">
                <a:extLst>
                  <a:ext uri="{FF2B5EF4-FFF2-40B4-BE49-F238E27FC236}">
                    <a16:creationId xmlns:a16="http://schemas.microsoft.com/office/drawing/2014/main" id="{9749AA17-730C-4B3F-9E82-D6DC6DB45896}"/>
                  </a:ext>
                </a:extLst>
              </p:cNvPr>
              <p:cNvPicPr>
                <a:picLocks noChangeAspect="1"/>
              </p:cNvPicPr>
              <p:nvPr/>
            </p:nvPicPr>
            <p:blipFill>
              <a:blip r:embed="rId4"/>
              <a:stretch>
                <a:fillRect/>
              </a:stretch>
            </p:blipFill>
            <p:spPr>
              <a:xfrm>
                <a:off x="6466284" y="2213464"/>
                <a:ext cx="5589723" cy="3610279"/>
              </a:xfrm>
              <a:prstGeom prst="rect">
                <a:avLst/>
              </a:prstGeom>
            </p:spPr>
          </p:pic>
          <p:pic>
            <p:nvPicPr>
              <p:cNvPr id="10" name="Picture 9">
                <a:extLst>
                  <a:ext uri="{FF2B5EF4-FFF2-40B4-BE49-F238E27FC236}">
                    <a16:creationId xmlns:a16="http://schemas.microsoft.com/office/drawing/2014/main" id="{BF7620A3-D705-4359-BE0D-864E239196D8}"/>
                  </a:ext>
                </a:extLst>
              </p:cNvPr>
              <p:cNvPicPr>
                <a:picLocks noChangeAspect="1"/>
              </p:cNvPicPr>
              <p:nvPr/>
            </p:nvPicPr>
            <p:blipFill>
              <a:blip r:embed="rId5"/>
              <a:stretch>
                <a:fillRect/>
              </a:stretch>
            </p:blipFill>
            <p:spPr>
              <a:xfrm>
                <a:off x="7473788" y="1658309"/>
                <a:ext cx="3574714" cy="514702"/>
              </a:xfrm>
              <a:prstGeom prst="rect">
                <a:avLst/>
              </a:prstGeom>
            </p:spPr>
          </p:pic>
        </p:grpSp>
        <p:sp>
          <p:nvSpPr>
            <p:cNvPr id="12" name="TextBox 11">
              <a:extLst>
                <a:ext uri="{FF2B5EF4-FFF2-40B4-BE49-F238E27FC236}">
                  <a16:creationId xmlns:a16="http://schemas.microsoft.com/office/drawing/2014/main" id="{67CC2587-2BCE-421D-A918-3FE711A23AAB}"/>
                </a:ext>
              </a:extLst>
            </p:cNvPr>
            <p:cNvSpPr txBox="1"/>
            <p:nvPr/>
          </p:nvSpPr>
          <p:spPr>
            <a:xfrm>
              <a:off x="135993" y="6125085"/>
              <a:ext cx="2495227" cy="215444"/>
            </a:xfrm>
            <a:prstGeom prst="rect">
              <a:avLst/>
            </a:prstGeom>
            <a:noFill/>
          </p:spPr>
          <p:txBody>
            <a:bodyPr wrap="square" rtlCol="0">
              <a:spAutoFit/>
            </a:bodyPr>
            <a:lstStyle/>
            <a:p>
              <a:r>
                <a:rPr lang="en-US" sz="800" dirty="0">
                  <a:solidFill>
                    <a:srgbClr val="688DA1"/>
                  </a:solidFill>
                </a:rPr>
                <a:t>Source: </a:t>
              </a:r>
              <a:r>
                <a:rPr lang="en-US" sz="800" dirty="0">
                  <a:solidFill>
                    <a:srgbClr val="688DA1"/>
                  </a:solidFill>
                  <a:hlinkClick r:id="rId6">
                    <a:extLst>
                      <a:ext uri="{A12FA001-AC4F-418D-AE19-62706E023703}">
                        <ahyp:hlinkClr xmlns:ahyp="http://schemas.microsoft.com/office/drawing/2018/hyperlinkcolor" val="tx"/>
                      </a:ext>
                    </a:extLst>
                  </a:hlinkClick>
                </a:rPr>
                <a:t>Monthly </a:t>
              </a:r>
              <a:r>
                <a:rPr lang="en-US" sz="800" dirty="0">
                  <a:solidFill>
                    <a:srgbClr val="7895A4"/>
                  </a:solidFill>
                  <a:hlinkClick r:id="rId6">
                    <a:extLst>
                      <a:ext uri="{A12FA001-AC4F-418D-AE19-62706E023703}">
                        <ahyp:hlinkClr xmlns:ahyp="http://schemas.microsoft.com/office/drawing/2018/hyperlinkcolor" val="tx"/>
                      </a:ext>
                    </a:extLst>
                  </a:hlinkClick>
                </a:rPr>
                <a:t>Energy Review EIA 2021</a:t>
              </a:r>
              <a:endParaRPr lang="en-US" sz="800" dirty="0"/>
            </a:p>
          </p:txBody>
        </p:sp>
      </p:grpSp>
    </p:spTree>
    <p:extLst>
      <p:ext uri="{BB962C8B-B14F-4D97-AF65-F5344CB8AC3E}">
        <p14:creationId xmlns:p14="http://schemas.microsoft.com/office/powerpoint/2010/main" val="32808627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A0C5A2-ACCA-2880-4BFF-0B571DA3F0E8}"/>
              </a:ext>
            </a:extLst>
          </p:cNvPr>
          <p:cNvPicPr>
            <a:picLocks noChangeAspect="1"/>
          </p:cNvPicPr>
          <p:nvPr/>
        </p:nvPicPr>
        <p:blipFill rotWithShape="1">
          <a:blip r:embed="rId3">
            <a:extLst>
              <a:ext uri="{28A0092B-C50C-407E-A947-70E740481C1C}">
                <a14:useLocalDpi xmlns:a14="http://schemas.microsoft.com/office/drawing/2010/main" val="0"/>
              </a:ext>
            </a:extLst>
          </a:blip>
          <a:srcRect l="2421" t="6272" r="1845" b="53529"/>
          <a:stretch/>
        </p:blipFill>
        <p:spPr bwMode="auto">
          <a:xfrm>
            <a:off x="88115" y="3058906"/>
            <a:ext cx="11800122" cy="3450779"/>
          </a:xfrm>
          <a:prstGeom prst="rect">
            <a:avLst/>
          </a:prstGeom>
          <a:noFill/>
          <a:ln>
            <a:noFill/>
          </a:ln>
          <a:effectLst/>
          <a:extLst>
            <a:ext uri="{53640926-AAD7-44D8-BBD7-CCE9431645EC}">
              <a14:shadowObscured xmlns:a14="http://schemas.microsoft.com/office/drawing/2010/main"/>
            </a:ext>
          </a:extLst>
        </p:spPr>
      </p:pic>
      <p:sp>
        <p:nvSpPr>
          <p:cNvPr id="8" name="Title 1">
            <a:extLst>
              <a:ext uri="{FF2B5EF4-FFF2-40B4-BE49-F238E27FC236}">
                <a16:creationId xmlns:a16="http://schemas.microsoft.com/office/drawing/2014/main" id="{0AA5A78D-EC98-D1FD-3ED3-C4EB34BB3CF1}"/>
              </a:ext>
            </a:extLst>
          </p:cNvPr>
          <p:cNvSpPr txBox="1">
            <a:spLocks/>
          </p:cNvSpPr>
          <p:nvPr/>
        </p:nvSpPr>
        <p:spPr>
          <a:xfrm>
            <a:off x="0" y="1040524"/>
            <a:ext cx="12192000" cy="685800"/>
          </a:xfrm>
          <a:prstGeom prst="rect">
            <a:avLst/>
          </a:prstGeom>
          <a:solidFill>
            <a:srgbClr val="214877"/>
          </a:solidFill>
        </p:spPr>
        <p:txBody>
          <a:bodyPr anchor="ctr">
            <a:normAutofit/>
          </a:bodyPr>
          <a:lstStyle>
            <a:lvl1pPr algn="l" defTabSz="914400" rtl="0" eaLnBrk="1" latinLnBrk="0" hangingPunct="1">
              <a:lnSpc>
                <a:spcPct val="90000"/>
              </a:lnSpc>
              <a:spcBef>
                <a:spcPct val="0"/>
              </a:spcBef>
              <a:buNone/>
              <a:defRPr sz="4400" kern="1200" spc="-150">
                <a:solidFill>
                  <a:schemeClr val="tx2"/>
                </a:solidFill>
                <a:latin typeface="+mj-lt"/>
                <a:ea typeface="+mj-ea"/>
                <a:cs typeface="+mj-cs"/>
              </a:defRPr>
            </a:lvl1pPr>
          </a:lstStyle>
          <a:p>
            <a:pPr marL="36576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150" normalizeH="0" baseline="0" noProof="0">
                <a:ln>
                  <a:noFill/>
                </a:ln>
                <a:solidFill>
                  <a:srgbClr val="FFFFFF"/>
                </a:solidFill>
                <a:effectLst/>
                <a:uLnTx/>
                <a:uFillTx/>
                <a:latin typeface="Franklin Gothic Demi Cond" panose="020B0706030402020204" pitchFamily="34" charset="0"/>
                <a:ea typeface="+mj-ea"/>
                <a:cs typeface="+mj-cs"/>
              </a:rPr>
              <a:t>Required Nuclear Buildout – 200 GW by 2050</a:t>
            </a:r>
          </a:p>
        </p:txBody>
      </p:sp>
      <p:sp>
        <p:nvSpPr>
          <p:cNvPr id="5" name="TextBox 4">
            <a:extLst>
              <a:ext uri="{FF2B5EF4-FFF2-40B4-BE49-F238E27FC236}">
                <a16:creationId xmlns:a16="http://schemas.microsoft.com/office/drawing/2014/main" id="{4398A6DB-C781-6F39-1450-3FC8DE07745E}"/>
              </a:ext>
            </a:extLst>
          </p:cNvPr>
          <p:cNvSpPr txBox="1"/>
          <p:nvPr/>
        </p:nvSpPr>
        <p:spPr>
          <a:xfrm>
            <a:off x="694720" y="2045545"/>
            <a:ext cx="11193517" cy="34009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a:ln>
                  <a:noFill/>
                </a:ln>
                <a:solidFill>
                  <a:srgbClr val="214877"/>
                </a:solidFill>
                <a:effectLst/>
                <a:uLnTx/>
                <a:uFillTx/>
                <a:latin typeface="Arial"/>
                <a:ea typeface="+mn-ea"/>
                <a:cs typeface="+mn-cs"/>
              </a:rPr>
              <a:t>Annual industrial capacity additions:</a:t>
            </a:r>
          </a:p>
          <a:p>
            <a:pPr marL="457200" marR="0" lvl="0"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1" i="0" u="none" strike="noStrike" kern="1200" cap="none" spc="0" normalizeH="0" baseline="0" noProof="0">
                <a:ln>
                  <a:noFill/>
                </a:ln>
                <a:solidFill>
                  <a:srgbClr val="214877"/>
                </a:solidFill>
                <a:effectLst/>
                <a:uLnTx/>
                <a:uFillTx/>
                <a:latin typeface="Arial"/>
                <a:ea typeface="+mn-ea"/>
                <a:cs typeface="+mn-cs"/>
              </a:rPr>
              <a:t>2 GW per year 2029 – 2034 </a:t>
            </a:r>
          </a:p>
          <a:p>
            <a:pPr marL="457200" marR="0" lvl="0"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1" i="0" u="none" strike="noStrike" kern="1200" cap="none" spc="0" normalizeH="0" baseline="0" noProof="0">
                <a:ln>
                  <a:noFill/>
                </a:ln>
                <a:solidFill>
                  <a:srgbClr val="214877"/>
                </a:solidFill>
                <a:effectLst/>
                <a:uLnTx/>
                <a:uFillTx/>
                <a:latin typeface="Arial"/>
                <a:ea typeface="+mn-ea"/>
                <a:cs typeface="+mn-cs"/>
              </a:rPr>
              <a:t>Ramping to 13 GW per year from 2035 – 2050 to achieve 200GW by 2050</a:t>
            </a:r>
          </a:p>
          <a:p>
            <a:pPr marL="457200" marR="0" lvl="0"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2000" b="1">
                <a:solidFill>
                  <a:srgbClr val="214877"/>
                </a:solidFill>
                <a:latin typeface="Arial"/>
              </a:rPr>
              <a:t>Requires an additional 275,000 workers; currently 100,000 workers</a:t>
            </a:r>
            <a:endParaRPr kumimoji="0" lang="en-US" sz="2000" b="1" i="0" u="none" strike="noStrike" kern="1200" cap="none" spc="0" normalizeH="0" baseline="0" noProof="0">
              <a:ln>
                <a:noFill/>
              </a:ln>
              <a:solidFill>
                <a:srgbClr val="214877"/>
              </a:solidFill>
              <a:effectLst/>
              <a:uLnTx/>
              <a:uFillTx/>
              <a:latin typeface="Arial"/>
              <a:ea typeface="+mn-ea"/>
              <a:cs typeface="+mn-cs"/>
            </a:endParaRPr>
          </a:p>
          <a:p>
            <a:pPr marL="0" marR="0" lvl="0" indent="0" algn="l" defTabSz="914400" rtl="0" eaLnBrk="1" fontAlgn="auto" latinLnBrk="0" hangingPunct="1">
              <a:lnSpc>
                <a:spcPct val="100000"/>
              </a:lnSpc>
              <a:spcBef>
                <a:spcPts val="600"/>
              </a:spcBef>
              <a:spcAft>
                <a:spcPts val="600"/>
              </a:spcAft>
              <a:buClrTx/>
              <a:buSzTx/>
              <a:buFontTx/>
              <a:buNone/>
              <a:tabLst/>
              <a:defRPr/>
            </a:pPr>
            <a:endParaRPr lang="en-US" sz="2000" b="1">
              <a:solidFill>
                <a:srgbClr val="214877"/>
              </a:solidFill>
              <a:latin typeface="Arial"/>
            </a:endParaRPr>
          </a:p>
          <a:p>
            <a:pPr>
              <a:spcBef>
                <a:spcPts val="600"/>
              </a:spcBef>
              <a:spcAft>
                <a:spcPts val="600"/>
              </a:spcAft>
            </a:pPr>
            <a:endParaRPr kumimoji="0" lang="en-US" sz="2000" b="1" i="0" u="none" strike="noStrike" kern="1200" cap="none" spc="0" normalizeH="0" baseline="0" noProof="0">
              <a:ln>
                <a:noFill/>
              </a:ln>
              <a:solidFill>
                <a:srgbClr val="214877"/>
              </a:solidFill>
              <a:effectLst/>
              <a:uLnTx/>
              <a:uFillTx/>
              <a:latin typeface="Arial"/>
              <a:ea typeface="+mn-ea"/>
              <a:cs typeface="+mn-cs"/>
            </a:endParaRPr>
          </a:p>
          <a:p>
            <a:pPr>
              <a:spcBef>
                <a:spcPts val="600"/>
              </a:spcBef>
              <a:spcAft>
                <a:spcPts val="600"/>
              </a:spcAft>
            </a:pPr>
            <a:r>
              <a:rPr lang="en-US" sz="2000" b="1">
                <a:solidFill>
                  <a:srgbClr val="214877"/>
                </a:solidFill>
                <a:latin typeface="Arial"/>
              </a:rPr>
              <a:t>	</a:t>
            </a:r>
            <a:endParaRPr kumimoji="0" lang="en-US" sz="2000" b="1" i="0" u="none" strike="noStrike" kern="1200" cap="none" spc="0" normalizeH="0" baseline="0" noProof="0">
              <a:ln>
                <a:noFill/>
              </a:ln>
              <a:solidFill>
                <a:srgbClr val="214877"/>
              </a:solidFill>
              <a:effectLst/>
              <a:uLnTx/>
              <a:uFillTx/>
              <a:latin typeface="Arial"/>
              <a:ea typeface="+mn-ea"/>
              <a:cs typeface="+mn-cs"/>
            </a:endParaRP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US" sz="2000" b="1" i="0" u="none" strike="noStrike" kern="1200" cap="none" spc="0" normalizeH="0" baseline="0" noProof="0">
              <a:ln>
                <a:noFill/>
              </a:ln>
              <a:solidFill>
                <a:srgbClr val="214877"/>
              </a:solidFill>
              <a:effectLst/>
              <a:uLnTx/>
              <a:uFillTx/>
              <a:latin typeface="Arial"/>
              <a:ea typeface="+mn-ea"/>
              <a:cs typeface="+mn-cs"/>
            </a:endParaRPr>
          </a:p>
        </p:txBody>
      </p:sp>
      <p:sp>
        <p:nvSpPr>
          <p:cNvPr id="4" name="TextBox 3">
            <a:extLst>
              <a:ext uri="{FF2B5EF4-FFF2-40B4-BE49-F238E27FC236}">
                <a16:creationId xmlns:a16="http://schemas.microsoft.com/office/drawing/2014/main" id="{FEC4CBCE-DFC9-6779-55C4-EF72EF412F05}"/>
              </a:ext>
            </a:extLst>
          </p:cNvPr>
          <p:cNvSpPr txBox="1"/>
          <p:nvPr/>
        </p:nvSpPr>
        <p:spPr>
          <a:xfrm>
            <a:off x="396380" y="6446750"/>
            <a:ext cx="6094602" cy="215444"/>
          </a:xfrm>
          <a:prstGeom prst="rect">
            <a:avLst/>
          </a:prstGeom>
          <a:noFill/>
        </p:spPr>
        <p:txBody>
          <a:bodyPr wrap="square" lIns="91440" tIns="45720" rIns="91440" bIns="45720" anchor="t">
            <a:spAutoFit/>
          </a:bodyPr>
          <a:lstStyle/>
          <a:p>
            <a:r>
              <a:rPr lang="en-US" sz="800" b="1" dirty="0">
                <a:solidFill>
                  <a:srgbClr val="688DA1"/>
                </a:solidFill>
                <a:cs typeface="Arial"/>
              </a:rPr>
              <a:t>Source</a:t>
            </a:r>
            <a:r>
              <a:rPr lang="en-US" sz="800" dirty="0">
                <a:solidFill>
                  <a:srgbClr val="005875"/>
                </a:solidFill>
                <a:cs typeface="Arial"/>
              </a:rPr>
              <a:t>: </a:t>
            </a:r>
            <a:r>
              <a:rPr lang="en-US" sz="800" dirty="0">
                <a:hlinkClick r:id="rId4"/>
              </a:rPr>
              <a:t>DOE Pathways to Commercial Liftoff, Advanced Nuclear report</a:t>
            </a:r>
            <a:endParaRPr lang="en-US" sz="800" dirty="0">
              <a:cs typeface="Arial"/>
            </a:endParaRPr>
          </a:p>
        </p:txBody>
      </p:sp>
    </p:spTree>
    <p:extLst>
      <p:ext uri="{BB962C8B-B14F-4D97-AF65-F5344CB8AC3E}">
        <p14:creationId xmlns:p14="http://schemas.microsoft.com/office/powerpoint/2010/main" val="7018190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0152B-EB30-65B7-9FEB-ED7A8285CB0D}"/>
              </a:ext>
            </a:extLst>
          </p:cNvPr>
          <p:cNvSpPr>
            <a:spLocks noGrp="1"/>
          </p:cNvSpPr>
          <p:nvPr>
            <p:ph type="title"/>
          </p:nvPr>
        </p:nvSpPr>
        <p:spPr/>
        <p:txBody>
          <a:bodyPr/>
          <a:lstStyle/>
          <a:p>
            <a:r>
              <a:rPr lang="en-US" sz="2800" b="1" i="1">
                <a:solidFill>
                  <a:srgbClr val="002060"/>
                </a:solidFill>
                <a:latin typeface="Arial" panose="020B0604020202020204" pitchFamily="34" charset="0"/>
                <a:ea typeface="ＭＳ Ｐゴシック" charset="0"/>
                <a:cs typeface="Arial" panose="020B0604020202020204" pitchFamily="34" charset="0"/>
              </a:rPr>
              <a:t>Current State of the Nuclear Industry</a:t>
            </a:r>
            <a:endParaRPr lang="en-US"/>
          </a:p>
        </p:txBody>
      </p:sp>
      <p:sp>
        <p:nvSpPr>
          <p:cNvPr id="6" name="TextBox 5">
            <a:extLst>
              <a:ext uri="{FF2B5EF4-FFF2-40B4-BE49-F238E27FC236}">
                <a16:creationId xmlns:a16="http://schemas.microsoft.com/office/drawing/2014/main" id="{CC64177A-A6AD-0FBA-4406-BAAF4CCEE223}"/>
              </a:ext>
            </a:extLst>
          </p:cNvPr>
          <p:cNvSpPr txBox="1"/>
          <p:nvPr/>
        </p:nvSpPr>
        <p:spPr>
          <a:xfrm>
            <a:off x="7168131" y="998094"/>
            <a:ext cx="4415327" cy="6463308"/>
          </a:xfrm>
          <a:prstGeom prst="rect">
            <a:avLst/>
          </a:prstGeom>
          <a:noFill/>
        </p:spPr>
        <p:txBody>
          <a:bodyPr wrap="square" rtlCol="0">
            <a:spAutoFit/>
          </a:bodyPr>
          <a:lstStyle/>
          <a:p>
            <a:pPr marL="230188" indent="-230188" fontAlgn="base">
              <a:lnSpc>
                <a:spcPct val="85000"/>
              </a:lnSpc>
              <a:spcBef>
                <a:spcPct val="40000"/>
              </a:spcBef>
              <a:spcAft>
                <a:spcPct val="0"/>
              </a:spcAft>
              <a:buClr>
                <a:srgbClr val="005875"/>
              </a:buClr>
              <a:buFont typeface="Arial" panose="020B0604020202020204" pitchFamily="34" charset="0"/>
              <a:buChar char="•"/>
            </a:pPr>
            <a:r>
              <a:rPr lang="en-US" sz="1600" dirty="0">
                <a:solidFill>
                  <a:schemeClr val="tx1">
                    <a:lumMod val="50000"/>
                    <a:lumOff val="50000"/>
                  </a:schemeClr>
                </a:solidFill>
                <a:ea typeface="ＭＳ Ｐゴシック" charset="0"/>
              </a:rPr>
              <a:t>The existing fleet of 94 nuclear reactors at 54 sites provide ~20% of US electricity generation and almost half of domestic carbon-free electricity. </a:t>
            </a:r>
          </a:p>
          <a:p>
            <a:pPr marL="230188" indent="-230188" fontAlgn="base">
              <a:lnSpc>
                <a:spcPct val="85000"/>
              </a:lnSpc>
              <a:spcBef>
                <a:spcPct val="40000"/>
              </a:spcBef>
              <a:spcAft>
                <a:spcPct val="0"/>
              </a:spcAft>
              <a:buClr>
                <a:srgbClr val="005875"/>
              </a:buClr>
              <a:buFont typeface="Arial" panose="020B0604020202020204" pitchFamily="34" charset="0"/>
              <a:buChar char="•"/>
            </a:pPr>
            <a:r>
              <a:rPr lang="en-US" sz="1600" dirty="0">
                <a:solidFill>
                  <a:schemeClr val="tx1">
                    <a:lumMod val="50000"/>
                    <a:lumOff val="50000"/>
                  </a:schemeClr>
                </a:solidFill>
                <a:ea typeface="ＭＳ Ｐゴシック" charset="0"/>
              </a:rPr>
              <a:t>Prior to 2021 12 units prematurely closed, and all units would only operate to their original 40-year license </a:t>
            </a:r>
          </a:p>
          <a:p>
            <a:pPr marL="230188" indent="-230188" fontAlgn="base">
              <a:lnSpc>
                <a:spcPct val="85000"/>
              </a:lnSpc>
              <a:spcBef>
                <a:spcPct val="40000"/>
              </a:spcBef>
              <a:spcAft>
                <a:spcPct val="0"/>
              </a:spcAft>
              <a:buClr>
                <a:srgbClr val="005875"/>
              </a:buClr>
              <a:buFont typeface="Arial" panose="020B0604020202020204" pitchFamily="34" charset="0"/>
              <a:buChar char="•"/>
            </a:pPr>
            <a:r>
              <a:rPr lang="en-US" sz="1600" dirty="0">
                <a:solidFill>
                  <a:schemeClr val="tx1">
                    <a:lumMod val="50000"/>
                    <a:lumOff val="50000"/>
                  </a:schemeClr>
                </a:solidFill>
                <a:ea typeface="ＭＳ Ｐゴシック" charset="0"/>
              </a:rPr>
              <a:t>As of 2024 the value of our existing assets has been recognized and there has been increasing investment to support our clean energy needs</a:t>
            </a:r>
          </a:p>
          <a:p>
            <a:pPr marL="687388" lvl="1" indent="-230188" fontAlgn="base">
              <a:lnSpc>
                <a:spcPct val="85000"/>
              </a:lnSpc>
              <a:spcBef>
                <a:spcPct val="40000"/>
              </a:spcBef>
              <a:spcAft>
                <a:spcPct val="0"/>
              </a:spcAft>
              <a:buClr>
                <a:srgbClr val="005875"/>
              </a:buClr>
              <a:buFont typeface="Arial" panose="020B0604020202020204" pitchFamily="34" charset="0"/>
              <a:buChar char="•"/>
            </a:pPr>
            <a:r>
              <a:rPr lang="en-US" sz="1600" dirty="0">
                <a:solidFill>
                  <a:schemeClr val="tx1">
                    <a:lumMod val="50000"/>
                    <a:lumOff val="50000"/>
                  </a:schemeClr>
                </a:solidFill>
                <a:ea typeface="ＭＳ Ｐゴシック" charset="0"/>
              </a:rPr>
              <a:t>To date 6 Units have approved license extension to 80 years</a:t>
            </a:r>
          </a:p>
          <a:p>
            <a:pPr marL="687388" lvl="1" indent="-230188" fontAlgn="base">
              <a:lnSpc>
                <a:spcPct val="85000"/>
              </a:lnSpc>
              <a:spcBef>
                <a:spcPct val="40000"/>
              </a:spcBef>
              <a:spcAft>
                <a:spcPct val="0"/>
              </a:spcAft>
              <a:buClr>
                <a:srgbClr val="005875"/>
              </a:buClr>
              <a:buFont typeface="Arial" panose="020B0604020202020204" pitchFamily="34" charset="0"/>
              <a:buChar char="•"/>
            </a:pPr>
            <a:r>
              <a:rPr lang="en-US" sz="1600" dirty="0">
                <a:solidFill>
                  <a:schemeClr val="tx1">
                    <a:lumMod val="50000"/>
                    <a:lumOff val="50000"/>
                  </a:schemeClr>
                </a:solidFill>
                <a:ea typeface="ＭＳ Ｐゴシック" charset="0"/>
              </a:rPr>
              <a:t>84 have licenses that will expire prior to 2050</a:t>
            </a:r>
          </a:p>
          <a:p>
            <a:pPr marL="230188" indent="-230188" fontAlgn="base">
              <a:lnSpc>
                <a:spcPct val="85000"/>
              </a:lnSpc>
              <a:spcBef>
                <a:spcPct val="40000"/>
              </a:spcBef>
              <a:spcAft>
                <a:spcPct val="0"/>
              </a:spcAft>
              <a:buClr>
                <a:srgbClr val="005875"/>
              </a:buClr>
              <a:buFont typeface="Arial" panose="020B0604020202020204" pitchFamily="34" charset="0"/>
              <a:buChar char="•"/>
            </a:pPr>
            <a:r>
              <a:rPr lang="en-US" sz="1600" dirty="0">
                <a:solidFill>
                  <a:schemeClr val="tx1">
                    <a:lumMod val="50000"/>
                    <a:lumOff val="50000"/>
                  </a:schemeClr>
                </a:solidFill>
                <a:ea typeface="ＭＳ Ｐゴシック" charset="0"/>
              </a:rPr>
              <a:t>Power uprates totaling ~2-8 GW could add near-term capacity to existing reactors.  Preliminary analysis shows there may be room for ~60-95 GW of new nuclear at existing sites. </a:t>
            </a:r>
          </a:p>
          <a:p>
            <a:pPr marL="230188" indent="-230188" fontAlgn="base">
              <a:lnSpc>
                <a:spcPct val="85000"/>
              </a:lnSpc>
              <a:spcBef>
                <a:spcPct val="40000"/>
              </a:spcBef>
              <a:spcAft>
                <a:spcPct val="0"/>
              </a:spcAft>
              <a:buClr>
                <a:srgbClr val="005875"/>
              </a:buClr>
              <a:buFont typeface="Arial" panose="020B0604020202020204" pitchFamily="34" charset="0"/>
              <a:buChar char="•"/>
            </a:pPr>
            <a:endParaRPr lang="en-US" sz="1600" dirty="0">
              <a:solidFill>
                <a:schemeClr val="tx1">
                  <a:lumMod val="50000"/>
                  <a:lumOff val="50000"/>
                </a:schemeClr>
              </a:solidFill>
              <a:ea typeface="ＭＳ Ｐゴシック" charset="0"/>
            </a:endParaRPr>
          </a:p>
          <a:p>
            <a:endParaRPr lang="en-US" sz="1600" dirty="0"/>
          </a:p>
          <a:p>
            <a:endParaRPr lang="en-US" sz="2000" dirty="0"/>
          </a:p>
          <a:p>
            <a:pPr marL="285750" indent="-285750">
              <a:buFont typeface="Arial" panose="020B0604020202020204" pitchFamily="34" charset="0"/>
              <a:buChar char="•"/>
            </a:pPr>
            <a:endParaRPr lang="en-US" dirty="0"/>
          </a:p>
          <a:p>
            <a:endParaRPr lang="en-US" dirty="0"/>
          </a:p>
          <a:p>
            <a:pPr marL="285750" indent="-285750">
              <a:buFont typeface="Arial" panose="020B0604020202020204" pitchFamily="34" charset="0"/>
              <a:buChar char="•"/>
            </a:pPr>
            <a:endParaRPr lang="en-US" dirty="0"/>
          </a:p>
        </p:txBody>
      </p:sp>
      <p:graphicFrame>
        <p:nvGraphicFramePr>
          <p:cNvPr id="7" name="Chart 6">
            <a:extLst>
              <a:ext uri="{FF2B5EF4-FFF2-40B4-BE49-F238E27FC236}">
                <a16:creationId xmlns:a16="http://schemas.microsoft.com/office/drawing/2014/main" id="{216CF953-B959-4C08-AFBB-1664D9F4439C}"/>
              </a:ext>
            </a:extLst>
          </p:cNvPr>
          <p:cNvGraphicFramePr>
            <a:graphicFrameLocks/>
          </p:cNvGraphicFramePr>
          <p:nvPr/>
        </p:nvGraphicFramePr>
        <p:xfrm>
          <a:off x="258792" y="1160524"/>
          <a:ext cx="6796409" cy="5140801"/>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1E4F7EC5-6C73-AD9D-7D25-992486C31799}"/>
              </a:ext>
            </a:extLst>
          </p:cNvPr>
          <p:cNvSpPr txBox="1"/>
          <p:nvPr/>
        </p:nvSpPr>
        <p:spPr>
          <a:xfrm>
            <a:off x="350903" y="6291851"/>
            <a:ext cx="6094602" cy="215444"/>
          </a:xfrm>
          <a:prstGeom prst="rect">
            <a:avLst/>
          </a:prstGeom>
          <a:noFill/>
        </p:spPr>
        <p:txBody>
          <a:bodyPr wrap="square" lIns="91440" tIns="45720" rIns="91440" bIns="45720" anchor="t">
            <a:spAutoFit/>
          </a:bodyPr>
          <a:lstStyle/>
          <a:p>
            <a:r>
              <a:rPr lang="en-US" sz="800" dirty="0">
                <a:solidFill>
                  <a:srgbClr val="688DA1"/>
                </a:solidFill>
              </a:rPr>
              <a:t>Source:  </a:t>
            </a:r>
            <a:r>
              <a:rPr lang="en-US" sz="800" dirty="0">
                <a:hlinkClick r:id="rId4"/>
              </a:rPr>
              <a:t>Subsequent License Renewal Filings For U.S. Nuclear Power Plants (nei.org)</a:t>
            </a:r>
            <a:endParaRPr lang="en-US" sz="800" dirty="0">
              <a:cs typeface="Arial"/>
            </a:endParaRPr>
          </a:p>
        </p:txBody>
      </p:sp>
    </p:spTree>
    <p:extLst>
      <p:ext uri="{BB962C8B-B14F-4D97-AF65-F5344CB8AC3E}">
        <p14:creationId xmlns:p14="http://schemas.microsoft.com/office/powerpoint/2010/main" val="40394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972C9C45-F4FD-2123-AC97-6915D54352B6}"/>
              </a:ext>
            </a:extLst>
          </p:cNvPr>
          <p:cNvGrpSpPr/>
          <p:nvPr/>
        </p:nvGrpSpPr>
        <p:grpSpPr>
          <a:xfrm>
            <a:off x="724640" y="1157240"/>
            <a:ext cx="4046845" cy="4543519"/>
            <a:chOff x="596630" y="1095385"/>
            <a:chExt cx="3035134" cy="3407639"/>
          </a:xfrm>
        </p:grpSpPr>
        <p:pic>
          <p:nvPicPr>
            <p:cNvPr id="4" name="Picture 3">
              <a:extLst>
                <a:ext uri="{FF2B5EF4-FFF2-40B4-BE49-F238E27FC236}">
                  <a16:creationId xmlns:a16="http://schemas.microsoft.com/office/drawing/2014/main" id="{061F2187-D6A9-4924-80BF-8AC69BD8ABE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9557" t="44686" b="10838"/>
            <a:stretch/>
          </p:blipFill>
          <p:spPr>
            <a:xfrm>
              <a:off x="799687" y="2617840"/>
              <a:ext cx="2629021" cy="1599393"/>
            </a:xfrm>
            <a:prstGeom prst="rect">
              <a:avLst/>
            </a:prstGeom>
          </p:spPr>
        </p:pic>
        <p:pic>
          <p:nvPicPr>
            <p:cNvPr id="7" name="Graphic 6">
              <a:extLst>
                <a:ext uri="{FF2B5EF4-FFF2-40B4-BE49-F238E27FC236}">
                  <a16:creationId xmlns:a16="http://schemas.microsoft.com/office/drawing/2014/main" id="{2ED324E5-E26C-B6A8-357A-701DB4540464}"/>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05687" y="1650170"/>
              <a:ext cx="242489" cy="248128"/>
            </a:xfrm>
            <a:prstGeom prst="rect">
              <a:avLst/>
            </a:prstGeom>
          </p:spPr>
        </p:pic>
        <p:sp>
          <p:nvSpPr>
            <p:cNvPr id="8" name="Title 2">
              <a:extLst>
                <a:ext uri="{FF2B5EF4-FFF2-40B4-BE49-F238E27FC236}">
                  <a16:creationId xmlns:a16="http://schemas.microsoft.com/office/drawing/2014/main" id="{073F1684-6660-2B07-9C54-30973C21FB67}"/>
                </a:ext>
              </a:extLst>
            </p:cNvPr>
            <p:cNvSpPr txBox="1">
              <a:spLocks/>
            </p:cNvSpPr>
            <p:nvPr/>
          </p:nvSpPr>
          <p:spPr>
            <a:xfrm>
              <a:off x="596630" y="1095385"/>
              <a:ext cx="3035134" cy="248129"/>
            </a:xfrm>
            <a:prstGeom prst="rect">
              <a:avLst/>
            </a:prstGeom>
          </p:spPr>
          <p:txBody>
            <a:bodyPr lIns="0" tIns="0" rIns="0" bIns="0">
              <a:noAutofit/>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5875"/>
                  </a:solidFill>
                  <a:effectLst/>
                  <a:uLnTx/>
                  <a:uFillTx/>
                  <a:latin typeface="Arial"/>
                  <a:ea typeface="ＭＳ Ｐゴシック" charset="0"/>
                </a:rPr>
                <a:t>Spectrum of Sizes and Options</a:t>
              </a:r>
            </a:p>
          </p:txBody>
        </p:sp>
        <p:sp>
          <p:nvSpPr>
            <p:cNvPr id="9" name="Title 2">
              <a:extLst>
                <a:ext uri="{FF2B5EF4-FFF2-40B4-BE49-F238E27FC236}">
                  <a16:creationId xmlns:a16="http://schemas.microsoft.com/office/drawing/2014/main" id="{A392301C-8ACD-1528-9967-CBE2EB4ED4B8}"/>
                </a:ext>
              </a:extLst>
            </p:cNvPr>
            <p:cNvSpPr txBox="1">
              <a:spLocks/>
            </p:cNvSpPr>
            <p:nvPr/>
          </p:nvSpPr>
          <p:spPr>
            <a:xfrm>
              <a:off x="596630" y="2094051"/>
              <a:ext cx="1060603" cy="391634"/>
            </a:xfrm>
            <a:prstGeom prst="rect">
              <a:avLst/>
            </a:prstGeom>
          </p:spPr>
          <p:txBody>
            <a:bodyPr lIns="0" tIns="0" rIns="0" bIns="0">
              <a:noAutofit/>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5875"/>
                  </a:solidFill>
                  <a:effectLst/>
                  <a:uLnTx/>
                  <a:uFillTx/>
                  <a:latin typeface="Arial"/>
                  <a:ea typeface="ＭＳ Ｐゴシック" charset="0"/>
                </a:rPr>
                <a:t>Micro</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67" b="0" i="0" u="none" strike="noStrike" kern="1200" cap="none" spc="0" normalizeH="0" baseline="0" noProof="0">
                  <a:ln>
                    <a:noFill/>
                  </a:ln>
                  <a:solidFill>
                    <a:srgbClr val="005875"/>
                  </a:solidFill>
                  <a:effectLst/>
                  <a:uLnTx/>
                  <a:uFillTx/>
                  <a:latin typeface="Arial"/>
                  <a:ea typeface="ＭＳ Ｐゴシック" charset="0"/>
                </a:rPr>
                <a:t>(Few MW)</a:t>
              </a:r>
            </a:p>
          </p:txBody>
        </p:sp>
        <p:sp>
          <p:nvSpPr>
            <p:cNvPr id="12" name="Title 2">
              <a:extLst>
                <a:ext uri="{FF2B5EF4-FFF2-40B4-BE49-F238E27FC236}">
                  <a16:creationId xmlns:a16="http://schemas.microsoft.com/office/drawing/2014/main" id="{1DAF524C-6DD6-9235-A14C-0A044EFFDB90}"/>
                </a:ext>
              </a:extLst>
            </p:cNvPr>
            <p:cNvSpPr txBox="1">
              <a:spLocks/>
            </p:cNvSpPr>
            <p:nvPr/>
          </p:nvSpPr>
          <p:spPr>
            <a:xfrm>
              <a:off x="1509124" y="2094051"/>
              <a:ext cx="1060603" cy="391634"/>
            </a:xfrm>
            <a:prstGeom prst="rect">
              <a:avLst/>
            </a:prstGeom>
          </p:spPr>
          <p:txBody>
            <a:bodyPr lIns="0" tIns="0" rIns="0" bIns="0">
              <a:noAutofit/>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5875"/>
                  </a:solidFill>
                  <a:effectLst/>
                  <a:uLnTx/>
                  <a:uFillTx/>
                  <a:latin typeface="Arial"/>
                  <a:ea typeface="ＭＳ Ｐゴシック" charset="0"/>
                </a:rPr>
                <a:t>Mini</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67" b="0" i="0" u="none" strike="noStrike" kern="1200" cap="none" spc="0" normalizeH="0" baseline="0" noProof="0">
                  <a:ln>
                    <a:noFill/>
                  </a:ln>
                  <a:solidFill>
                    <a:srgbClr val="005875"/>
                  </a:solidFill>
                  <a:effectLst/>
                  <a:uLnTx/>
                  <a:uFillTx/>
                  <a:latin typeface="Arial"/>
                  <a:ea typeface="ＭＳ Ｐゴシック" charset="0"/>
                </a:rPr>
                <a:t>(10s of MW)</a:t>
              </a:r>
            </a:p>
          </p:txBody>
        </p:sp>
        <p:sp>
          <p:nvSpPr>
            <p:cNvPr id="13" name="Title 2">
              <a:extLst>
                <a:ext uri="{FF2B5EF4-FFF2-40B4-BE49-F238E27FC236}">
                  <a16:creationId xmlns:a16="http://schemas.microsoft.com/office/drawing/2014/main" id="{A14049AC-A868-E08C-B488-C78A732A53E3}"/>
                </a:ext>
              </a:extLst>
            </p:cNvPr>
            <p:cNvSpPr txBox="1">
              <a:spLocks/>
            </p:cNvSpPr>
            <p:nvPr/>
          </p:nvSpPr>
          <p:spPr>
            <a:xfrm>
              <a:off x="2442844" y="2094051"/>
              <a:ext cx="1060603" cy="391634"/>
            </a:xfrm>
            <a:prstGeom prst="rect">
              <a:avLst/>
            </a:prstGeom>
          </p:spPr>
          <p:txBody>
            <a:bodyPr lIns="0" tIns="0" rIns="0" bIns="0">
              <a:noAutofit/>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5875"/>
                  </a:solidFill>
                  <a:effectLst/>
                  <a:uLnTx/>
                  <a:uFillTx/>
                  <a:latin typeface="Arial"/>
                  <a:ea typeface="ＭＳ Ｐゴシック" charset="0"/>
                </a:rPr>
                <a:t>Small</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67" b="0" i="0" u="none" strike="noStrike" kern="1200" cap="none" spc="0" normalizeH="0" baseline="0" noProof="0">
                  <a:ln>
                    <a:noFill/>
                  </a:ln>
                  <a:solidFill>
                    <a:srgbClr val="005875"/>
                  </a:solidFill>
                  <a:effectLst/>
                  <a:uLnTx/>
                  <a:uFillTx/>
                  <a:latin typeface="Arial"/>
                  <a:ea typeface="ＭＳ Ｐゴシック" charset="0"/>
                </a:rPr>
                <a:t>(100s of MW)</a:t>
              </a:r>
            </a:p>
          </p:txBody>
        </p:sp>
        <p:pic>
          <p:nvPicPr>
            <p:cNvPr id="14" name="Graphic 13">
              <a:extLst>
                <a:ext uri="{FF2B5EF4-FFF2-40B4-BE49-F238E27FC236}">
                  <a16:creationId xmlns:a16="http://schemas.microsoft.com/office/drawing/2014/main" id="{81C3C990-F5FD-1105-DC02-79A27A343FD3}"/>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816875" y="1539267"/>
              <a:ext cx="445100" cy="455451"/>
            </a:xfrm>
            <a:prstGeom prst="rect">
              <a:avLst/>
            </a:prstGeom>
          </p:spPr>
        </p:pic>
        <p:pic>
          <p:nvPicPr>
            <p:cNvPr id="15" name="Graphic 14">
              <a:extLst>
                <a:ext uri="{FF2B5EF4-FFF2-40B4-BE49-F238E27FC236}">
                  <a16:creationId xmlns:a16="http://schemas.microsoft.com/office/drawing/2014/main" id="{7727AB90-9324-2B5D-2007-F271F5F0F070}"/>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642517" y="1422444"/>
              <a:ext cx="661257" cy="676635"/>
            </a:xfrm>
            <a:prstGeom prst="rect">
              <a:avLst/>
            </a:prstGeom>
          </p:spPr>
        </p:pic>
        <p:sp>
          <p:nvSpPr>
            <p:cNvPr id="16" name="Title 2">
              <a:extLst>
                <a:ext uri="{FF2B5EF4-FFF2-40B4-BE49-F238E27FC236}">
                  <a16:creationId xmlns:a16="http://schemas.microsoft.com/office/drawing/2014/main" id="{67B4BC06-576E-62C7-E9DB-996929FE2A26}"/>
                </a:ext>
              </a:extLst>
            </p:cNvPr>
            <p:cNvSpPr txBox="1">
              <a:spLocks/>
            </p:cNvSpPr>
            <p:nvPr/>
          </p:nvSpPr>
          <p:spPr>
            <a:xfrm>
              <a:off x="1280045" y="4260167"/>
              <a:ext cx="1668304" cy="242857"/>
            </a:xfrm>
            <a:prstGeom prst="rect">
              <a:avLst/>
            </a:prstGeom>
          </p:spPr>
          <p:txBody>
            <a:bodyPr lIns="0" tIns="0" rIns="0" bIns="0">
              <a:noAutofit/>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67" b="0" i="0" u="none" strike="noStrike" kern="1200" cap="none" spc="0" normalizeH="0" baseline="0" noProof="0">
                  <a:ln>
                    <a:noFill/>
                  </a:ln>
                  <a:solidFill>
                    <a:srgbClr val="005875"/>
                  </a:solidFill>
                  <a:effectLst/>
                  <a:uLnTx/>
                  <a:uFillTx/>
                  <a:latin typeface="Arial"/>
                  <a:ea typeface="ＭＳ Ｐゴシック" charset="0"/>
                </a:rPr>
                <a:t>Large</a:t>
              </a:r>
              <a:r>
                <a:rPr kumimoji="0" lang="en-US" sz="1867" b="1" i="0" u="none" strike="noStrike" kern="1200" cap="none" spc="0" normalizeH="0" baseline="0" noProof="0">
                  <a:ln>
                    <a:noFill/>
                  </a:ln>
                  <a:solidFill>
                    <a:srgbClr val="005875"/>
                  </a:solidFill>
                  <a:effectLst/>
                  <a:uLnTx/>
                  <a:uFillTx/>
                  <a:latin typeface="Arial"/>
                  <a:ea typeface="ＭＳ Ｐゴシック" charset="0"/>
                </a:rPr>
                <a:t> </a:t>
              </a:r>
              <a:r>
                <a:rPr kumimoji="0" lang="en-US" sz="1467" b="0" i="0" u="none" strike="noStrike" kern="1200" cap="none" spc="0" normalizeH="0" baseline="0" noProof="0">
                  <a:ln>
                    <a:noFill/>
                  </a:ln>
                  <a:solidFill>
                    <a:srgbClr val="005875"/>
                  </a:solidFill>
                  <a:effectLst/>
                  <a:uLnTx/>
                  <a:uFillTx/>
                  <a:latin typeface="Arial"/>
                  <a:ea typeface="ＭＳ Ｐゴシック" charset="0"/>
                </a:rPr>
                <a:t>(1,000+ MW)</a:t>
              </a:r>
            </a:p>
          </p:txBody>
        </p:sp>
      </p:grpSp>
      <p:grpSp>
        <p:nvGrpSpPr>
          <p:cNvPr id="29" name="Group 28">
            <a:extLst>
              <a:ext uri="{FF2B5EF4-FFF2-40B4-BE49-F238E27FC236}">
                <a16:creationId xmlns:a16="http://schemas.microsoft.com/office/drawing/2014/main" id="{227BEFC8-ED8C-4D89-931C-F3768DA3B905}"/>
              </a:ext>
            </a:extLst>
          </p:cNvPr>
          <p:cNvGrpSpPr/>
          <p:nvPr/>
        </p:nvGrpSpPr>
        <p:grpSpPr>
          <a:xfrm>
            <a:off x="4897220" y="1161142"/>
            <a:ext cx="2416427" cy="5338786"/>
            <a:chOff x="3740398" y="1015704"/>
            <a:chExt cx="1812320" cy="4004090"/>
          </a:xfrm>
        </p:grpSpPr>
        <p:sp>
          <p:nvSpPr>
            <p:cNvPr id="18" name="Title 2">
              <a:extLst>
                <a:ext uri="{FF2B5EF4-FFF2-40B4-BE49-F238E27FC236}">
                  <a16:creationId xmlns:a16="http://schemas.microsoft.com/office/drawing/2014/main" id="{DB636E97-DE30-FCB7-ABCF-D8D2C83CF545}"/>
                </a:ext>
              </a:extLst>
            </p:cNvPr>
            <p:cNvSpPr txBox="1">
              <a:spLocks/>
            </p:cNvSpPr>
            <p:nvPr/>
          </p:nvSpPr>
          <p:spPr>
            <a:xfrm>
              <a:off x="3740398" y="1015704"/>
              <a:ext cx="1812320" cy="248129"/>
            </a:xfrm>
            <a:prstGeom prst="rect">
              <a:avLst/>
            </a:prstGeom>
          </p:spPr>
          <p:txBody>
            <a:bodyPr lIns="0" tIns="0" rIns="0" bIns="0">
              <a:noAutofit/>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5875"/>
                  </a:solidFill>
                  <a:effectLst/>
                  <a:uLnTx/>
                  <a:uFillTx/>
                  <a:latin typeface="Arial"/>
                  <a:ea typeface="ＭＳ Ｐゴシック" charset="0"/>
                </a:rPr>
                <a:t>Variety of Outputs</a:t>
              </a:r>
            </a:p>
          </p:txBody>
        </p:sp>
        <p:sp>
          <p:nvSpPr>
            <p:cNvPr id="19" name="Title 2">
              <a:extLst>
                <a:ext uri="{FF2B5EF4-FFF2-40B4-BE49-F238E27FC236}">
                  <a16:creationId xmlns:a16="http://schemas.microsoft.com/office/drawing/2014/main" id="{47642C7E-F34F-2662-5D10-EE20A5F8365E}"/>
                </a:ext>
              </a:extLst>
            </p:cNvPr>
            <p:cNvSpPr txBox="1">
              <a:spLocks/>
            </p:cNvSpPr>
            <p:nvPr/>
          </p:nvSpPr>
          <p:spPr>
            <a:xfrm>
              <a:off x="4104056" y="2384546"/>
              <a:ext cx="1060603" cy="248129"/>
            </a:xfrm>
            <a:prstGeom prst="rect">
              <a:avLst/>
            </a:prstGeom>
          </p:spPr>
          <p:txBody>
            <a:bodyPr lIns="0" tIns="0" rIns="0" bIns="0">
              <a:noAutofit/>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5875"/>
                  </a:solidFill>
                  <a:effectLst/>
                  <a:uLnTx/>
                  <a:uFillTx/>
                  <a:latin typeface="Arial"/>
                  <a:ea typeface="ＭＳ Ｐゴシック" charset="0"/>
                </a:rPr>
                <a:t>Electricity</a:t>
              </a:r>
            </a:p>
          </p:txBody>
        </p:sp>
        <p:sp>
          <p:nvSpPr>
            <p:cNvPr id="20" name="Title 2">
              <a:extLst>
                <a:ext uri="{FF2B5EF4-FFF2-40B4-BE49-F238E27FC236}">
                  <a16:creationId xmlns:a16="http://schemas.microsoft.com/office/drawing/2014/main" id="{34114CCA-4F2D-F8CE-D858-1612BC2A97C2}"/>
                </a:ext>
              </a:extLst>
            </p:cNvPr>
            <p:cNvSpPr txBox="1">
              <a:spLocks/>
            </p:cNvSpPr>
            <p:nvPr/>
          </p:nvSpPr>
          <p:spPr>
            <a:xfrm>
              <a:off x="4016462" y="3537579"/>
              <a:ext cx="1246041" cy="248129"/>
            </a:xfrm>
            <a:prstGeom prst="rect">
              <a:avLst/>
            </a:prstGeom>
          </p:spPr>
          <p:txBody>
            <a:bodyPr lIns="0" tIns="0" rIns="0" bIns="0">
              <a:noAutofit/>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5875"/>
                  </a:solidFill>
                  <a:effectLst/>
                  <a:uLnTx/>
                  <a:uFillTx/>
                  <a:latin typeface="Arial"/>
                  <a:ea typeface="ＭＳ Ｐゴシック" charset="0"/>
                </a:rPr>
                <a:t>H</a:t>
              </a:r>
              <a:r>
                <a:rPr kumimoji="0" lang="en-US" sz="1600" b="0" i="0" u="none" strike="noStrike" kern="1200" cap="none" spc="0" normalizeH="0" baseline="-25000" noProof="0">
                  <a:ln>
                    <a:noFill/>
                  </a:ln>
                  <a:solidFill>
                    <a:srgbClr val="005875"/>
                  </a:solidFill>
                  <a:effectLst/>
                  <a:uLnTx/>
                  <a:uFillTx/>
                  <a:latin typeface="Arial"/>
                  <a:ea typeface="ＭＳ Ｐゴシック" charset="0"/>
                </a:rPr>
                <a:t>2 </a:t>
              </a:r>
              <a:r>
                <a:rPr kumimoji="0" lang="en-US" sz="1600" b="0" i="0" u="none" strike="noStrike" kern="1200" cap="none" spc="0" normalizeH="0" baseline="0" noProof="0">
                  <a:ln>
                    <a:noFill/>
                  </a:ln>
                  <a:solidFill>
                    <a:srgbClr val="005875"/>
                  </a:solidFill>
                  <a:effectLst/>
                  <a:uLnTx/>
                  <a:uFillTx/>
                  <a:latin typeface="Arial"/>
                  <a:ea typeface="ＭＳ Ｐゴシック" charset="0"/>
                </a:rPr>
                <a:t>Hydrogen</a:t>
              </a:r>
            </a:p>
          </p:txBody>
        </p:sp>
        <p:sp>
          <p:nvSpPr>
            <p:cNvPr id="21" name="Title 2">
              <a:extLst>
                <a:ext uri="{FF2B5EF4-FFF2-40B4-BE49-F238E27FC236}">
                  <a16:creationId xmlns:a16="http://schemas.microsoft.com/office/drawing/2014/main" id="{E763223D-B8A5-3A7C-A485-D29AA22D4582}"/>
                </a:ext>
              </a:extLst>
            </p:cNvPr>
            <p:cNvSpPr txBox="1">
              <a:spLocks/>
            </p:cNvSpPr>
            <p:nvPr/>
          </p:nvSpPr>
          <p:spPr>
            <a:xfrm>
              <a:off x="4016462" y="4771665"/>
              <a:ext cx="1246041" cy="248129"/>
            </a:xfrm>
            <a:prstGeom prst="rect">
              <a:avLst/>
            </a:prstGeom>
          </p:spPr>
          <p:txBody>
            <a:bodyPr lIns="0" tIns="0" rIns="0" bIns="0">
              <a:noAutofit/>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5875"/>
                  </a:solidFill>
                  <a:effectLst/>
                  <a:uLnTx/>
                  <a:uFillTx/>
                  <a:latin typeface="Arial"/>
                  <a:ea typeface="ＭＳ Ｐゴシック" charset="0"/>
                </a:rPr>
                <a:t>Process Heat</a:t>
              </a:r>
            </a:p>
          </p:txBody>
        </p:sp>
      </p:grpSp>
      <p:sp>
        <p:nvSpPr>
          <p:cNvPr id="30" name="Title 2">
            <a:extLst>
              <a:ext uri="{FF2B5EF4-FFF2-40B4-BE49-F238E27FC236}">
                <a16:creationId xmlns:a16="http://schemas.microsoft.com/office/drawing/2014/main" id="{FDD57846-1C50-38FC-4F72-48E9DDE5815B}"/>
              </a:ext>
            </a:extLst>
          </p:cNvPr>
          <p:cNvSpPr txBox="1">
            <a:spLocks/>
          </p:cNvSpPr>
          <p:nvPr/>
        </p:nvSpPr>
        <p:spPr>
          <a:xfrm>
            <a:off x="8628272" y="1163995"/>
            <a:ext cx="2378863" cy="261079"/>
          </a:xfrm>
          <a:prstGeom prst="rect">
            <a:avLst/>
          </a:prstGeom>
        </p:spPr>
        <p:txBody>
          <a:bodyPr lIns="0" tIns="0" rIns="0" bIns="0">
            <a:noAutofit/>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5875"/>
                </a:solidFill>
                <a:effectLst/>
                <a:uLnTx/>
                <a:uFillTx/>
                <a:latin typeface="Arial"/>
                <a:ea typeface="ＭＳ Ｐゴシック" charset="0"/>
              </a:rPr>
              <a:t>Multitude</a:t>
            </a:r>
            <a:r>
              <a:rPr kumimoji="0" lang="en-US" sz="1600" b="1" i="0" u="none" strike="noStrike" kern="1200" cap="none" spc="0" normalizeH="0" baseline="0" noProof="0">
                <a:ln>
                  <a:noFill/>
                </a:ln>
                <a:solidFill>
                  <a:srgbClr val="ECE09C"/>
                </a:solidFill>
                <a:effectLst/>
                <a:uLnTx/>
                <a:uFillTx/>
                <a:latin typeface="Arial"/>
                <a:ea typeface="ＭＳ Ｐゴシック" charset="0"/>
              </a:rPr>
              <a:t> </a:t>
            </a:r>
            <a:r>
              <a:rPr kumimoji="0" lang="en-US" sz="1600" b="1" i="0" u="none" strike="noStrike" kern="1200" cap="none" spc="0" normalizeH="0" baseline="0" noProof="0">
                <a:ln>
                  <a:noFill/>
                </a:ln>
                <a:solidFill>
                  <a:srgbClr val="005875"/>
                </a:solidFill>
                <a:effectLst/>
                <a:uLnTx/>
                <a:uFillTx/>
                <a:latin typeface="Arial"/>
                <a:ea typeface="ＭＳ Ｐゴシック" charset="0"/>
              </a:rPr>
              <a:t>of End Uses</a:t>
            </a:r>
          </a:p>
        </p:txBody>
      </p:sp>
      <p:sp>
        <p:nvSpPr>
          <p:cNvPr id="31" name="Title 2">
            <a:extLst>
              <a:ext uri="{FF2B5EF4-FFF2-40B4-BE49-F238E27FC236}">
                <a16:creationId xmlns:a16="http://schemas.microsoft.com/office/drawing/2014/main" id="{13D3027D-1461-C633-44A9-512A8F0C734D}"/>
              </a:ext>
            </a:extLst>
          </p:cNvPr>
          <p:cNvSpPr txBox="1">
            <a:spLocks/>
          </p:cNvSpPr>
          <p:nvPr/>
        </p:nvSpPr>
        <p:spPr>
          <a:xfrm>
            <a:off x="7648207" y="2447042"/>
            <a:ext cx="1414137" cy="330839"/>
          </a:xfrm>
          <a:prstGeom prst="rect">
            <a:avLst/>
          </a:prstGeom>
        </p:spPr>
        <p:txBody>
          <a:bodyPr lIns="0" tIns="0" rIns="0" bIns="0">
            <a:noAutofit/>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333" b="0" i="0" u="none" strike="noStrike" kern="1200" cap="none" spc="0" normalizeH="0" baseline="0" noProof="0">
                <a:ln>
                  <a:noFill/>
                </a:ln>
                <a:solidFill>
                  <a:srgbClr val="005875"/>
                </a:solidFill>
                <a:effectLst/>
                <a:uLnTx/>
                <a:uFillTx/>
                <a:latin typeface="Arial"/>
                <a:ea typeface="ＭＳ Ｐゴシック" charset="0"/>
              </a:rPr>
              <a:t>Homes</a:t>
            </a:r>
          </a:p>
        </p:txBody>
      </p:sp>
      <p:sp>
        <p:nvSpPr>
          <p:cNvPr id="32" name="Title 2">
            <a:extLst>
              <a:ext uri="{FF2B5EF4-FFF2-40B4-BE49-F238E27FC236}">
                <a16:creationId xmlns:a16="http://schemas.microsoft.com/office/drawing/2014/main" id="{866A9FB3-8971-3B8D-1AB6-2CDA4B762D2B}"/>
              </a:ext>
            </a:extLst>
          </p:cNvPr>
          <p:cNvSpPr txBox="1">
            <a:spLocks/>
          </p:cNvSpPr>
          <p:nvPr/>
        </p:nvSpPr>
        <p:spPr>
          <a:xfrm>
            <a:off x="9148318" y="2447043"/>
            <a:ext cx="1414137" cy="330839"/>
          </a:xfrm>
          <a:prstGeom prst="rect">
            <a:avLst/>
          </a:prstGeom>
        </p:spPr>
        <p:txBody>
          <a:bodyPr lIns="0" tIns="0" rIns="0" bIns="0">
            <a:noAutofit/>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333" b="0" i="0" u="none" strike="noStrike" kern="1200" cap="none" spc="0" normalizeH="0" baseline="0" noProof="0">
                <a:ln>
                  <a:noFill/>
                </a:ln>
                <a:solidFill>
                  <a:srgbClr val="005875"/>
                </a:solidFill>
                <a:effectLst/>
                <a:uLnTx/>
                <a:uFillTx/>
                <a:latin typeface="Arial"/>
                <a:ea typeface="ＭＳ Ｐゴシック" charset="0"/>
              </a:rPr>
              <a:t>Vehicles</a:t>
            </a:r>
          </a:p>
        </p:txBody>
      </p:sp>
      <p:sp>
        <p:nvSpPr>
          <p:cNvPr id="33" name="Title 2">
            <a:extLst>
              <a:ext uri="{FF2B5EF4-FFF2-40B4-BE49-F238E27FC236}">
                <a16:creationId xmlns:a16="http://schemas.microsoft.com/office/drawing/2014/main" id="{D141B69B-4323-0916-CDC6-B85B16D1F028}"/>
              </a:ext>
            </a:extLst>
          </p:cNvPr>
          <p:cNvSpPr txBox="1">
            <a:spLocks/>
          </p:cNvSpPr>
          <p:nvPr/>
        </p:nvSpPr>
        <p:spPr>
          <a:xfrm>
            <a:off x="10489548" y="2447041"/>
            <a:ext cx="1414137" cy="330839"/>
          </a:xfrm>
          <a:prstGeom prst="rect">
            <a:avLst/>
          </a:prstGeom>
        </p:spPr>
        <p:txBody>
          <a:bodyPr lIns="0" tIns="0" rIns="0" bIns="0">
            <a:noAutofit/>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333" b="0" i="0" u="none" strike="noStrike" kern="1200" cap="none" spc="0" normalizeH="0" baseline="0" noProof="0">
                <a:ln>
                  <a:noFill/>
                </a:ln>
                <a:solidFill>
                  <a:srgbClr val="005875"/>
                </a:solidFill>
                <a:effectLst/>
                <a:uLnTx/>
                <a:uFillTx/>
                <a:latin typeface="Arial"/>
                <a:ea typeface="ＭＳ Ｐゴシック" charset="0"/>
              </a:rPr>
              <a:t>Businesses</a:t>
            </a:r>
          </a:p>
        </p:txBody>
      </p:sp>
      <p:sp>
        <p:nvSpPr>
          <p:cNvPr id="34" name="Title 2">
            <a:extLst>
              <a:ext uri="{FF2B5EF4-FFF2-40B4-BE49-F238E27FC236}">
                <a16:creationId xmlns:a16="http://schemas.microsoft.com/office/drawing/2014/main" id="{B2FA1C7C-A776-7009-0C91-0888FE6224E4}"/>
              </a:ext>
            </a:extLst>
          </p:cNvPr>
          <p:cNvSpPr txBox="1">
            <a:spLocks/>
          </p:cNvSpPr>
          <p:nvPr/>
        </p:nvSpPr>
        <p:spPr>
          <a:xfrm>
            <a:off x="7665869" y="3631783"/>
            <a:ext cx="1414137" cy="316168"/>
          </a:xfrm>
          <a:prstGeom prst="rect">
            <a:avLst/>
          </a:prstGeom>
        </p:spPr>
        <p:txBody>
          <a:bodyPr lIns="0" tIns="0" rIns="0" bIns="0">
            <a:noAutofit/>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333" b="0" i="0" u="none" strike="noStrike" kern="1200" cap="none" spc="0" normalizeH="0" baseline="0" noProof="0">
                <a:ln>
                  <a:noFill/>
                </a:ln>
                <a:solidFill>
                  <a:srgbClr val="005875"/>
                </a:solidFill>
                <a:effectLst/>
                <a:uLnTx/>
                <a:uFillTx/>
                <a:latin typeface="Arial"/>
                <a:ea typeface="ＭＳ Ｐゴシック" charset="0"/>
              </a:rPr>
              <a:t>Aviation</a:t>
            </a:r>
          </a:p>
        </p:txBody>
      </p:sp>
      <p:sp>
        <p:nvSpPr>
          <p:cNvPr id="35" name="Title 2">
            <a:extLst>
              <a:ext uri="{FF2B5EF4-FFF2-40B4-BE49-F238E27FC236}">
                <a16:creationId xmlns:a16="http://schemas.microsoft.com/office/drawing/2014/main" id="{D651DCCE-7604-0A1B-28CC-6B05A71D87DF}"/>
              </a:ext>
            </a:extLst>
          </p:cNvPr>
          <p:cNvSpPr txBox="1">
            <a:spLocks/>
          </p:cNvSpPr>
          <p:nvPr/>
        </p:nvSpPr>
        <p:spPr>
          <a:xfrm>
            <a:off x="9116516" y="3619444"/>
            <a:ext cx="1414137" cy="232981"/>
          </a:xfrm>
          <a:prstGeom prst="rect">
            <a:avLst/>
          </a:prstGeom>
        </p:spPr>
        <p:txBody>
          <a:bodyPr lIns="0" tIns="0" rIns="0" bIns="0">
            <a:noAutofit/>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333" b="0" i="0" u="none" strike="noStrike" kern="1200" cap="none" spc="0" normalizeH="0" baseline="0" noProof="0">
                <a:ln>
                  <a:noFill/>
                </a:ln>
                <a:solidFill>
                  <a:srgbClr val="005875"/>
                </a:solidFill>
                <a:effectLst/>
                <a:uLnTx/>
                <a:uFillTx/>
                <a:latin typeface="Arial"/>
                <a:ea typeface="ＭＳ Ｐゴシック" charset="0"/>
              </a:rPr>
              <a:t>Rail</a:t>
            </a:r>
          </a:p>
        </p:txBody>
      </p:sp>
      <p:sp>
        <p:nvSpPr>
          <p:cNvPr id="36" name="Title 2">
            <a:extLst>
              <a:ext uri="{FF2B5EF4-FFF2-40B4-BE49-F238E27FC236}">
                <a16:creationId xmlns:a16="http://schemas.microsoft.com/office/drawing/2014/main" id="{A3CE6EB5-8BAD-3FF5-9CEA-AFD5A2752E16}"/>
              </a:ext>
            </a:extLst>
          </p:cNvPr>
          <p:cNvSpPr txBox="1">
            <a:spLocks/>
          </p:cNvSpPr>
          <p:nvPr/>
        </p:nvSpPr>
        <p:spPr>
          <a:xfrm>
            <a:off x="10572435" y="3619444"/>
            <a:ext cx="1414137" cy="330839"/>
          </a:xfrm>
          <a:prstGeom prst="rect">
            <a:avLst/>
          </a:prstGeom>
        </p:spPr>
        <p:txBody>
          <a:bodyPr lIns="0" tIns="0" rIns="0" bIns="0">
            <a:noAutofit/>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333" b="0" i="0" u="none" strike="noStrike" kern="1200" cap="none" spc="0" normalizeH="0" baseline="0" noProof="0">
                <a:ln>
                  <a:noFill/>
                </a:ln>
                <a:solidFill>
                  <a:srgbClr val="005875"/>
                </a:solidFill>
                <a:effectLst/>
                <a:uLnTx/>
                <a:uFillTx/>
                <a:latin typeface="Arial"/>
                <a:ea typeface="ＭＳ Ｐゴシック" charset="0"/>
              </a:rPr>
              <a:t>Shipping</a:t>
            </a:r>
          </a:p>
        </p:txBody>
      </p:sp>
      <p:sp>
        <p:nvSpPr>
          <p:cNvPr id="37" name="Title 2">
            <a:extLst>
              <a:ext uri="{FF2B5EF4-FFF2-40B4-BE49-F238E27FC236}">
                <a16:creationId xmlns:a16="http://schemas.microsoft.com/office/drawing/2014/main" id="{F4A90876-F86F-0D46-BAF1-74A525BF7EE9}"/>
              </a:ext>
            </a:extLst>
          </p:cNvPr>
          <p:cNvSpPr txBox="1">
            <a:spLocks/>
          </p:cNvSpPr>
          <p:nvPr/>
        </p:nvSpPr>
        <p:spPr>
          <a:xfrm>
            <a:off x="7702379" y="4831633"/>
            <a:ext cx="1414137" cy="245001"/>
          </a:xfrm>
          <a:prstGeom prst="rect">
            <a:avLst/>
          </a:prstGeom>
        </p:spPr>
        <p:txBody>
          <a:bodyPr lIns="0" tIns="0" rIns="0" bIns="0">
            <a:noAutofit/>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333" b="0" i="0" u="none" strike="noStrike" kern="1200" cap="none" spc="0" normalizeH="0" baseline="0" noProof="0">
                <a:ln>
                  <a:noFill/>
                </a:ln>
                <a:solidFill>
                  <a:srgbClr val="005875"/>
                </a:solidFill>
                <a:effectLst/>
                <a:uLnTx/>
                <a:uFillTx/>
                <a:latin typeface="Arial"/>
                <a:ea typeface="ＭＳ Ｐゴシック" charset="0"/>
              </a:rPr>
              <a:t>Concrete</a:t>
            </a:r>
          </a:p>
        </p:txBody>
      </p:sp>
      <p:sp>
        <p:nvSpPr>
          <p:cNvPr id="38" name="Title 2">
            <a:extLst>
              <a:ext uri="{FF2B5EF4-FFF2-40B4-BE49-F238E27FC236}">
                <a16:creationId xmlns:a16="http://schemas.microsoft.com/office/drawing/2014/main" id="{56453DD4-8B6A-29B9-588D-7AA98A00AEBF}"/>
              </a:ext>
            </a:extLst>
          </p:cNvPr>
          <p:cNvSpPr txBox="1">
            <a:spLocks/>
          </p:cNvSpPr>
          <p:nvPr/>
        </p:nvSpPr>
        <p:spPr>
          <a:xfrm>
            <a:off x="9127677" y="4836499"/>
            <a:ext cx="1414137" cy="225787"/>
          </a:xfrm>
          <a:prstGeom prst="rect">
            <a:avLst/>
          </a:prstGeom>
        </p:spPr>
        <p:txBody>
          <a:bodyPr lIns="0" tIns="0" rIns="0" bIns="0">
            <a:noAutofit/>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333" b="0" i="0" u="none" strike="noStrike" kern="1200" cap="none" spc="0" normalizeH="0" baseline="0" noProof="0">
                <a:ln>
                  <a:noFill/>
                </a:ln>
                <a:solidFill>
                  <a:srgbClr val="005875"/>
                </a:solidFill>
                <a:effectLst/>
                <a:uLnTx/>
                <a:uFillTx/>
                <a:latin typeface="Arial"/>
                <a:ea typeface="ＭＳ Ｐゴシック" charset="0"/>
              </a:rPr>
              <a:t>Steel</a:t>
            </a:r>
          </a:p>
        </p:txBody>
      </p:sp>
      <p:sp>
        <p:nvSpPr>
          <p:cNvPr id="39" name="Title 2">
            <a:extLst>
              <a:ext uri="{FF2B5EF4-FFF2-40B4-BE49-F238E27FC236}">
                <a16:creationId xmlns:a16="http://schemas.microsoft.com/office/drawing/2014/main" id="{115A89B8-DF52-3138-DD43-C71AEFCEFDD3}"/>
              </a:ext>
            </a:extLst>
          </p:cNvPr>
          <p:cNvSpPr txBox="1">
            <a:spLocks/>
          </p:cNvSpPr>
          <p:nvPr/>
        </p:nvSpPr>
        <p:spPr>
          <a:xfrm>
            <a:off x="10541814" y="4845838"/>
            <a:ext cx="1414137" cy="225787"/>
          </a:xfrm>
          <a:prstGeom prst="rect">
            <a:avLst/>
          </a:prstGeom>
        </p:spPr>
        <p:txBody>
          <a:bodyPr lIns="0" tIns="0" rIns="0" bIns="0">
            <a:noAutofit/>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333" b="0" i="0" u="none" strike="noStrike" kern="1200" cap="none" spc="0" normalizeH="0" baseline="0" noProof="0">
                <a:ln>
                  <a:noFill/>
                </a:ln>
                <a:solidFill>
                  <a:srgbClr val="005875"/>
                </a:solidFill>
                <a:effectLst/>
                <a:uLnTx/>
                <a:uFillTx/>
                <a:latin typeface="Arial"/>
                <a:ea typeface="ＭＳ Ｐゴシック" charset="0"/>
              </a:rPr>
              <a:t>Factories</a:t>
            </a:r>
          </a:p>
        </p:txBody>
      </p:sp>
      <p:sp>
        <p:nvSpPr>
          <p:cNvPr id="40" name="Title 2">
            <a:extLst>
              <a:ext uri="{FF2B5EF4-FFF2-40B4-BE49-F238E27FC236}">
                <a16:creationId xmlns:a16="http://schemas.microsoft.com/office/drawing/2014/main" id="{56AA543A-BF20-7B83-FCE7-6A045E5FD704}"/>
              </a:ext>
            </a:extLst>
          </p:cNvPr>
          <p:cNvSpPr txBox="1">
            <a:spLocks/>
          </p:cNvSpPr>
          <p:nvPr/>
        </p:nvSpPr>
        <p:spPr>
          <a:xfrm>
            <a:off x="8254818" y="6224412"/>
            <a:ext cx="1451699" cy="229602"/>
          </a:xfrm>
          <a:prstGeom prst="rect">
            <a:avLst/>
          </a:prstGeom>
        </p:spPr>
        <p:txBody>
          <a:bodyPr lIns="0" tIns="0" rIns="0" bIns="0" anchor="t">
            <a:noAutofit/>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a:defRPr/>
            </a:pPr>
            <a:r>
              <a:rPr lang="en-US" sz="1300">
                <a:solidFill>
                  <a:srgbClr val="005875"/>
                </a:solidFill>
                <a:latin typeface="Arial"/>
                <a:ea typeface="ＭＳ Ｐゴシック"/>
              </a:rPr>
              <a:t>Desalinization</a:t>
            </a:r>
            <a:endParaRPr kumimoji="0" lang="en-US" sz="1333" b="0" i="0" u="none" strike="noStrike" kern="1200" cap="none" spc="0" normalizeH="0" baseline="0" noProof="0">
              <a:ln>
                <a:noFill/>
              </a:ln>
              <a:solidFill>
                <a:srgbClr val="005875"/>
              </a:solidFill>
              <a:effectLst/>
              <a:uLnTx/>
              <a:uFillTx/>
              <a:latin typeface="Arial"/>
              <a:ea typeface="ＭＳ Ｐゴシック" charset="0"/>
            </a:endParaRPr>
          </a:p>
        </p:txBody>
      </p:sp>
      <p:sp>
        <p:nvSpPr>
          <p:cNvPr id="41" name="Title 2">
            <a:extLst>
              <a:ext uri="{FF2B5EF4-FFF2-40B4-BE49-F238E27FC236}">
                <a16:creationId xmlns:a16="http://schemas.microsoft.com/office/drawing/2014/main" id="{22CC83B6-8D1C-B1DD-376E-E41CFDD7BA3B}"/>
              </a:ext>
            </a:extLst>
          </p:cNvPr>
          <p:cNvSpPr txBox="1">
            <a:spLocks/>
          </p:cNvSpPr>
          <p:nvPr/>
        </p:nvSpPr>
        <p:spPr>
          <a:xfrm>
            <a:off x="9952036" y="6221752"/>
            <a:ext cx="1414137" cy="330839"/>
          </a:xfrm>
          <a:prstGeom prst="rect">
            <a:avLst/>
          </a:prstGeom>
        </p:spPr>
        <p:txBody>
          <a:bodyPr lIns="0" tIns="0" rIns="0" bIns="0">
            <a:noAutofit/>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333" b="0" i="0" u="none" strike="noStrike" kern="1200" cap="none" spc="0" normalizeH="0" baseline="0" noProof="0">
                <a:ln>
                  <a:noFill/>
                </a:ln>
                <a:solidFill>
                  <a:srgbClr val="005875"/>
                </a:solidFill>
                <a:effectLst/>
                <a:uLnTx/>
                <a:uFillTx/>
                <a:latin typeface="Arial"/>
                <a:ea typeface="ＭＳ Ｐゴシック" charset="0"/>
              </a:rPr>
              <a:t>Space</a:t>
            </a:r>
          </a:p>
        </p:txBody>
      </p:sp>
      <p:grpSp>
        <p:nvGrpSpPr>
          <p:cNvPr id="22" name="Group 21">
            <a:extLst>
              <a:ext uri="{FF2B5EF4-FFF2-40B4-BE49-F238E27FC236}">
                <a16:creationId xmlns:a16="http://schemas.microsoft.com/office/drawing/2014/main" id="{550CC563-3321-6883-B9E1-71C46069AF21}"/>
              </a:ext>
            </a:extLst>
          </p:cNvPr>
          <p:cNvGrpSpPr/>
          <p:nvPr/>
        </p:nvGrpSpPr>
        <p:grpSpPr>
          <a:xfrm>
            <a:off x="4646599" y="1264588"/>
            <a:ext cx="2917669" cy="5027739"/>
            <a:chOff x="3484949" y="948441"/>
            <a:chExt cx="2188252" cy="3600413"/>
          </a:xfrm>
        </p:grpSpPr>
        <p:cxnSp>
          <p:nvCxnSpPr>
            <p:cNvPr id="43" name="Straight Connector 42">
              <a:extLst>
                <a:ext uri="{FF2B5EF4-FFF2-40B4-BE49-F238E27FC236}">
                  <a16:creationId xmlns:a16="http://schemas.microsoft.com/office/drawing/2014/main" id="{19554C1D-7BF9-5916-3527-E60ABEE2CEB6}"/>
                </a:ext>
              </a:extLst>
            </p:cNvPr>
            <p:cNvCxnSpPr/>
            <p:nvPr/>
          </p:nvCxnSpPr>
          <p:spPr>
            <a:xfrm>
              <a:off x="3484949" y="948441"/>
              <a:ext cx="0" cy="3600413"/>
            </a:xfrm>
            <a:prstGeom prst="line">
              <a:avLst/>
            </a:prstGeom>
            <a:ln w="6350">
              <a:solidFill>
                <a:schemeClr val="bg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132042AB-AA24-9D55-E294-28A98D42CBB0}"/>
                </a:ext>
              </a:extLst>
            </p:cNvPr>
            <p:cNvCxnSpPr/>
            <p:nvPr/>
          </p:nvCxnSpPr>
          <p:spPr>
            <a:xfrm>
              <a:off x="5673201" y="948441"/>
              <a:ext cx="0" cy="3600413"/>
            </a:xfrm>
            <a:prstGeom prst="line">
              <a:avLst/>
            </a:prstGeom>
            <a:ln w="6350">
              <a:solidFill>
                <a:schemeClr val="bg1"/>
              </a:solidFill>
              <a:prstDash val="dash"/>
            </a:ln>
            <a:effectLst/>
          </p:spPr>
          <p:style>
            <a:lnRef idx="2">
              <a:schemeClr val="accent1"/>
            </a:lnRef>
            <a:fillRef idx="0">
              <a:schemeClr val="accent1"/>
            </a:fillRef>
            <a:effectRef idx="1">
              <a:schemeClr val="accent1"/>
            </a:effectRef>
            <a:fontRef idx="minor">
              <a:schemeClr val="tx1"/>
            </a:fontRef>
          </p:style>
        </p:cxnSp>
      </p:grpSp>
      <p:sp>
        <p:nvSpPr>
          <p:cNvPr id="5" name="Text Placeholder 4">
            <a:extLst>
              <a:ext uri="{FF2B5EF4-FFF2-40B4-BE49-F238E27FC236}">
                <a16:creationId xmlns:a16="http://schemas.microsoft.com/office/drawing/2014/main" id="{92E7BEC3-79B2-E454-AE35-268127AFDD50}"/>
              </a:ext>
            </a:extLst>
          </p:cNvPr>
          <p:cNvSpPr txBox="1">
            <a:spLocks/>
          </p:cNvSpPr>
          <p:nvPr/>
        </p:nvSpPr>
        <p:spPr>
          <a:xfrm>
            <a:off x="162320" y="235895"/>
            <a:ext cx="7834651" cy="717345"/>
          </a:xfrm>
          <a:prstGeom prst="rect">
            <a:avLst/>
          </a:prstGeom>
        </p:spPr>
        <p:txBody>
          <a:bodyPr lIns="91440" tIns="45720" rIns="91440" bIns="45720" anchor="t"/>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base" latinLnBrk="0" hangingPunct="1">
              <a:lnSpc>
                <a:spcPct val="100000"/>
              </a:lnSpc>
              <a:spcBef>
                <a:spcPct val="20000"/>
              </a:spcBef>
              <a:spcAft>
                <a:spcPct val="0"/>
              </a:spcAft>
              <a:buClrTx/>
              <a:buSzTx/>
              <a:buFont typeface="Arial" charset="0"/>
              <a:buNone/>
              <a:tabLst/>
              <a:defRPr/>
            </a:pPr>
            <a:r>
              <a:rPr lang="en-US" sz="2800" b="1" i="1">
                <a:solidFill>
                  <a:srgbClr val="022170"/>
                </a:solidFill>
                <a:latin typeface="+mj-lt"/>
                <a:cs typeface="+mj-cs"/>
              </a:rPr>
              <a:t>Advanced Nuclear Versatility</a:t>
            </a:r>
          </a:p>
        </p:txBody>
      </p:sp>
      <p:pic>
        <p:nvPicPr>
          <p:cNvPr id="2" name="Picture 1">
            <a:extLst>
              <a:ext uri="{FF2B5EF4-FFF2-40B4-BE49-F238E27FC236}">
                <a16:creationId xmlns:a16="http://schemas.microsoft.com/office/drawing/2014/main" id="{D61F8337-B8A2-0F2E-5A5E-187F96395D9C}"/>
              </a:ext>
            </a:extLst>
          </p:cNvPr>
          <p:cNvPicPr>
            <a:picLocks noChangeAspect="1"/>
          </p:cNvPicPr>
          <p:nvPr/>
        </p:nvPicPr>
        <p:blipFill>
          <a:blip r:embed="rId6"/>
          <a:stretch>
            <a:fillRect/>
          </a:stretch>
        </p:blipFill>
        <p:spPr>
          <a:xfrm>
            <a:off x="1353110" y="5840553"/>
            <a:ext cx="2789904" cy="903548"/>
          </a:xfrm>
          <a:prstGeom prst="rect">
            <a:avLst/>
          </a:prstGeom>
        </p:spPr>
      </p:pic>
      <p:pic>
        <p:nvPicPr>
          <p:cNvPr id="6" name="Picture 5" descr="A house with a garage and a driveway&#10;&#10;Description automatically generated">
            <a:extLst>
              <a:ext uri="{FF2B5EF4-FFF2-40B4-BE49-F238E27FC236}">
                <a16:creationId xmlns:a16="http://schemas.microsoft.com/office/drawing/2014/main" id="{19B1DC89-F3A2-24D8-46F1-1C658E0264DD}"/>
              </a:ext>
            </a:extLst>
          </p:cNvPr>
          <p:cNvPicPr>
            <a:picLocks noChangeAspect="1"/>
          </p:cNvPicPr>
          <p:nvPr/>
        </p:nvPicPr>
        <p:blipFill>
          <a:blip r:embed="rId7"/>
          <a:stretch>
            <a:fillRect/>
          </a:stretch>
        </p:blipFill>
        <p:spPr>
          <a:xfrm>
            <a:off x="7740672" y="1513267"/>
            <a:ext cx="1255824" cy="899507"/>
          </a:xfrm>
          <a:prstGeom prst="rect">
            <a:avLst/>
          </a:prstGeom>
        </p:spPr>
      </p:pic>
      <p:pic>
        <p:nvPicPr>
          <p:cNvPr id="10" name="Picture 9" descr="A white car with black trim&#10;&#10;Description automatically generated">
            <a:extLst>
              <a:ext uri="{FF2B5EF4-FFF2-40B4-BE49-F238E27FC236}">
                <a16:creationId xmlns:a16="http://schemas.microsoft.com/office/drawing/2014/main" id="{7F7BAB34-E1D7-EF11-E428-9B466DE1A7D1}"/>
              </a:ext>
            </a:extLst>
          </p:cNvPr>
          <p:cNvPicPr>
            <a:picLocks noChangeAspect="1"/>
          </p:cNvPicPr>
          <p:nvPr/>
        </p:nvPicPr>
        <p:blipFill>
          <a:blip r:embed="rId8"/>
          <a:stretch>
            <a:fillRect/>
          </a:stretch>
        </p:blipFill>
        <p:spPr>
          <a:xfrm>
            <a:off x="9221274" y="1588866"/>
            <a:ext cx="1256763" cy="815796"/>
          </a:xfrm>
          <a:prstGeom prst="rect">
            <a:avLst/>
          </a:prstGeom>
        </p:spPr>
      </p:pic>
      <p:pic>
        <p:nvPicPr>
          <p:cNvPr id="11" name="Picture 10" descr="A building with glass windows&#10;&#10;Description automatically generated">
            <a:extLst>
              <a:ext uri="{FF2B5EF4-FFF2-40B4-BE49-F238E27FC236}">
                <a16:creationId xmlns:a16="http://schemas.microsoft.com/office/drawing/2014/main" id="{5EB30A5D-AF06-6596-F663-91DA4CE7F8B6}"/>
              </a:ext>
            </a:extLst>
          </p:cNvPr>
          <p:cNvPicPr>
            <a:picLocks noChangeAspect="1"/>
          </p:cNvPicPr>
          <p:nvPr/>
        </p:nvPicPr>
        <p:blipFill>
          <a:blip r:embed="rId9"/>
          <a:stretch>
            <a:fillRect/>
          </a:stretch>
        </p:blipFill>
        <p:spPr>
          <a:xfrm>
            <a:off x="10604746" y="1518766"/>
            <a:ext cx="1253411" cy="894008"/>
          </a:xfrm>
          <a:prstGeom prst="rect">
            <a:avLst/>
          </a:prstGeom>
        </p:spPr>
      </p:pic>
      <p:pic>
        <p:nvPicPr>
          <p:cNvPr id="25" name="Picture 24" descr="A train on the tracks&#10;&#10;Description automatically generated">
            <a:extLst>
              <a:ext uri="{FF2B5EF4-FFF2-40B4-BE49-F238E27FC236}">
                <a16:creationId xmlns:a16="http://schemas.microsoft.com/office/drawing/2014/main" id="{85423796-747F-2FE3-14E3-C803DF6BA3A7}"/>
              </a:ext>
            </a:extLst>
          </p:cNvPr>
          <p:cNvPicPr>
            <a:picLocks noChangeAspect="1"/>
          </p:cNvPicPr>
          <p:nvPr/>
        </p:nvPicPr>
        <p:blipFill>
          <a:blip r:embed="rId10"/>
          <a:stretch>
            <a:fillRect/>
          </a:stretch>
        </p:blipFill>
        <p:spPr>
          <a:xfrm>
            <a:off x="9196425" y="2712307"/>
            <a:ext cx="1354027" cy="846250"/>
          </a:xfrm>
          <a:prstGeom prst="rect">
            <a:avLst/>
          </a:prstGeom>
        </p:spPr>
      </p:pic>
      <p:pic>
        <p:nvPicPr>
          <p:cNvPr id="27" name="Picture 26" descr="A large container ship sailing in the ocean&#10;&#10;Description automatically generated">
            <a:extLst>
              <a:ext uri="{FF2B5EF4-FFF2-40B4-BE49-F238E27FC236}">
                <a16:creationId xmlns:a16="http://schemas.microsoft.com/office/drawing/2014/main" id="{E19CD9F5-7577-4D42-BFE7-A674ADEC2B0C}"/>
              </a:ext>
            </a:extLst>
          </p:cNvPr>
          <p:cNvPicPr>
            <a:picLocks noChangeAspect="1"/>
          </p:cNvPicPr>
          <p:nvPr/>
        </p:nvPicPr>
        <p:blipFill>
          <a:blip r:embed="rId11"/>
          <a:stretch>
            <a:fillRect/>
          </a:stretch>
        </p:blipFill>
        <p:spPr>
          <a:xfrm>
            <a:off x="10659105" y="2693327"/>
            <a:ext cx="1172247" cy="894546"/>
          </a:xfrm>
          <a:prstGeom prst="rect">
            <a:avLst/>
          </a:prstGeom>
        </p:spPr>
      </p:pic>
      <p:pic>
        <p:nvPicPr>
          <p:cNvPr id="42" name="Picture 41" descr="A power line tower with power lines&#10;&#10;Description automatically generated">
            <a:extLst>
              <a:ext uri="{FF2B5EF4-FFF2-40B4-BE49-F238E27FC236}">
                <a16:creationId xmlns:a16="http://schemas.microsoft.com/office/drawing/2014/main" id="{5B3603A5-762A-0149-1C65-DE2EFE679515}"/>
              </a:ext>
            </a:extLst>
          </p:cNvPr>
          <p:cNvPicPr>
            <a:picLocks noChangeAspect="1"/>
          </p:cNvPicPr>
          <p:nvPr/>
        </p:nvPicPr>
        <p:blipFill>
          <a:blip r:embed="rId12"/>
          <a:stretch>
            <a:fillRect/>
          </a:stretch>
        </p:blipFill>
        <p:spPr>
          <a:xfrm>
            <a:off x="5404009" y="1589371"/>
            <a:ext cx="1397702" cy="1303986"/>
          </a:xfrm>
          <a:prstGeom prst="rect">
            <a:avLst/>
          </a:prstGeom>
        </p:spPr>
      </p:pic>
      <p:pic>
        <p:nvPicPr>
          <p:cNvPr id="45" name="Picture 44" descr="Several white tanks with windmills&#10;&#10;Description automatically generated">
            <a:extLst>
              <a:ext uri="{FF2B5EF4-FFF2-40B4-BE49-F238E27FC236}">
                <a16:creationId xmlns:a16="http://schemas.microsoft.com/office/drawing/2014/main" id="{FF6BB547-3D6C-632D-B2C3-ECAB99EDE60A}"/>
              </a:ext>
            </a:extLst>
          </p:cNvPr>
          <p:cNvPicPr>
            <a:picLocks noChangeAspect="1"/>
          </p:cNvPicPr>
          <p:nvPr/>
        </p:nvPicPr>
        <p:blipFill>
          <a:blip r:embed="rId13"/>
          <a:stretch>
            <a:fillRect/>
          </a:stretch>
        </p:blipFill>
        <p:spPr>
          <a:xfrm>
            <a:off x="5325640" y="3331274"/>
            <a:ext cx="1559587" cy="1065023"/>
          </a:xfrm>
          <a:prstGeom prst="rect">
            <a:avLst/>
          </a:prstGeom>
        </p:spPr>
      </p:pic>
      <p:pic>
        <p:nvPicPr>
          <p:cNvPr id="46" name="Picture 45" descr="A large pipes and valves in a factory&#10;&#10;Description automatically generated">
            <a:extLst>
              <a:ext uri="{FF2B5EF4-FFF2-40B4-BE49-F238E27FC236}">
                <a16:creationId xmlns:a16="http://schemas.microsoft.com/office/drawing/2014/main" id="{4591E029-B7F5-EAA4-888E-52EC8CF32597}"/>
              </a:ext>
            </a:extLst>
          </p:cNvPr>
          <p:cNvPicPr>
            <a:picLocks noChangeAspect="1"/>
          </p:cNvPicPr>
          <p:nvPr/>
        </p:nvPicPr>
        <p:blipFill>
          <a:blip r:embed="rId14"/>
          <a:stretch>
            <a:fillRect/>
          </a:stretch>
        </p:blipFill>
        <p:spPr>
          <a:xfrm>
            <a:off x="5347380" y="4895853"/>
            <a:ext cx="1511793" cy="1190491"/>
          </a:xfrm>
          <a:prstGeom prst="rect">
            <a:avLst/>
          </a:prstGeom>
        </p:spPr>
      </p:pic>
      <p:pic>
        <p:nvPicPr>
          <p:cNvPr id="48" name="Picture 47" descr="A white airplane flying in the sky&#10;&#10;Description automatically generated">
            <a:extLst>
              <a:ext uri="{FF2B5EF4-FFF2-40B4-BE49-F238E27FC236}">
                <a16:creationId xmlns:a16="http://schemas.microsoft.com/office/drawing/2014/main" id="{DFDC1079-28EE-EAD7-BA7C-DA1D2F1D0224}"/>
              </a:ext>
            </a:extLst>
          </p:cNvPr>
          <p:cNvPicPr>
            <a:picLocks noChangeAspect="1"/>
          </p:cNvPicPr>
          <p:nvPr/>
        </p:nvPicPr>
        <p:blipFill>
          <a:blip r:embed="rId15"/>
          <a:stretch>
            <a:fillRect/>
          </a:stretch>
        </p:blipFill>
        <p:spPr>
          <a:xfrm>
            <a:off x="7711110" y="2696579"/>
            <a:ext cx="1330342" cy="894546"/>
          </a:xfrm>
          <a:prstGeom prst="rect">
            <a:avLst/>
          </a:prstGeom>
        </p:spPr>
      </p:pic>
      <p:pic>
        <p:nvPicPr>
          <p:cNvPr id="52" name="Picture 51" descr="A large bucket being poured into a factory&#10;&#10;Description automatically generated">
            <a:extLst>
              <a:ext uri="{FF2B5EF4-FFF2-40B4-BE49-F238E27FC236}">
                <a16:creationId xmlns:a16="http://schemas.microsoft.com/office/drawing/2014/main" id="{657EC536-B015-EB3E-5DC0-A50C2C08381E}"/>
              </a:ext>
            </a:extLst>
          </p:cNvPr>
          <p:cNvPicPr>
            <a:picLocks noChangeAspect="1"/>
          </p:cNvPicPr>
          <p:nvPr/>
        </p:nvPicPr>
        <p:blipFill>
          <a:blip r:embed="rId16"/>
          <a:stretch>
            <a:fillRect/>
          </a:stretch>
        </p:blipFill>
        <p:spPr>
          <a:xfrm>
            <a:off x="9254625" y="3873456"/>
            <a:ext cx="1126155" cy="920662"/>
          </a:xfrm>
          <a:prstGeom prst="rect">
            <a:avLst/>
          </a:prstGeom>
        </p:spPr>
      </p:pic>
      <p:pic>
        <p:nvPicPr>
          <p:cNvPr id="54" name="Picture 53">
            <a:extLst>
              <a:ext uri="{FF2B5EF4-FFF2-40B4-BE49-F238E27FC236}">
                <a16:creationId xmlns:a16="http://schemas.microsoft.com/office/drawing/2014/main" id="{A0645045-7059-2D9D-55FE-F6CFE54B72F7}"/>
              </a:ext>
            </a:extLst>
          </p:cNvPr>
          <p:cNvPicPr>
            <a:picLocks noChangeAspect="1"/>
          </p:cNvPicPr>
          <p:nvPr/>
        </p:nvPicPr>
        <p:blipFill>
          <a:blip r:embed="rId17"/>
          <a:stretch>
            <a:fillRect/>
          </a:stretch>
        </p:blipFill>
        <p:spPr>
          <a:xfrm>
            <a:off x="10594377" y="3894828"/>
            <a:ext cx="1204480" cy="895630"/>
          </a:xfrm>
          <a:prstGeom prst="rect">
            <a:avLst/>
          </a:prstGeom>
        </p:spPr>
      </p:pic>
      <p:pic>
        <p:nvPicPr>
          <p:cNvPr id="56" name="Picture 55">
            <a:extLst>
              <a:ext uri="{FF2B5EF4-FFF2-40B4-BE49-F238E27FC236}">
                <a16:creationId xmlns:a16="http://schemas.microsoft.com/office/drawing/2014/main" id="{A1C7E9F5-1B40-7A3C-5557-C663820CE2E0}"/>
              </a:ext>
            </a:extLst>
          </p:cNvPr>
          <p:cNvPicPr>
            <a:picLocks noChangeAspect="1"/>
          </p:cNvPicPr>
          <p:nvPr/>
        </p:nvPicPr>
        <p:blipFill>
          <a:blip r:embed="rId18"/>
          <a:stretch>
            <a:fillRect/>
          </a:stretch>
        </p:blipFill>
        <p:spPr>
          <a:xfrm>
            <a:off x="8277919" y="5227145"/>
            <a:ext cx="1405499" cy="933720"/>
          </a:xfrm>
          <a:prstGeom prst="rect">
            <a:avLst/>
          </a:prstGeom>
        </p:spPr>
      </p:pic>
      <p:pic>
        <p:nvPicPr>
          <p:cNvPr id="24" name="Picture 23">
            <a:extLst>
              <a:ext uri="{FF2B5EF4-FFF2-40B4-BE49-F238E27FC236}">
                <a16:creationId xmlns:a16="http://schemas.microsoft.com/office/drawing/2014/main" id="{E98A6F15-C180-B543-13CD-77787C916D1B}"/>
              </a:ext>
            </a:extLst>
          </p:cNvPr>
          <p:cNvPicPr>
            <a:picLocks noChangeAspect="1"/>
          </p:cNvPicPr>
          <p:nvPr/>
        </p:nvPicPr>
        <p:blipFill>
          <a:blip r:embed="rId19"/>
          <a:stretch>
            <a:fillRect/>
          </a:stretch>
        </p:blipFill>
        <p:spPr>
          <a:xfrm>
            <a:off x="10011149" y="5218017"/>
            <a:ext cx="1268355" cy="942848"/>
          </a:xfrm>
          <a:prstGeom prst="rect">
            <a:avLst/>
          </a:prstGeom>
        </p:spPr>
      </p:pic>
      <p:pic>
        <p:nvPicPr>
          <p:cNvPr id="28" name="Picture 27">
            <a:extLst>
              <a:ext uri="{FF2B5EF4-FFF2-40B4-BE49-F238E27FC236}">
                <a16:creationId xmlns:a16="http://schemas.microsoft.com/office/drawing/2014/main" id="{0B5491CD-242F-5F1D-2CCB-4AAF71AAA6A8}"/>
              </a:ext>
            </a:extLst>
          </p:cNvPr>
          <p:cNvPicPr>
            <a:picLocks noChangeAspect="1"/>
          </p:cNvPicPr>
          <p:nvPr/>
        </p:nvPicPr>
        <p:blipFill>
          <a:blip r:embed="rId20"/>
          <a:stretch>
            <a:fillRect/>
          </a:stretch>
        </p:blipFill>
        <p:spPr>
          <a:xfrm>
            <a:off x="7711110" y="3870361"/>
            <a:ext cx="1344352" cy="926851"/>
          </a:xfrm>
          <a:prstGeom prst="rect">
            <a:avLst/>
          </a:prstGeom>
        </p:spPr>
      </p:pic>
    </p:spTree>
    <p:extLst>
      <p:ext uri="{BB962C8B-B14F-4D97-AF65-F5344CB8AC3E}">
        <p14:creationId xmlns:p14="http://schemas.microsoft.com/office/powerpoint/2010/main" val="4701910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128C914-E600-15C3-795E-E19C9A6EEDBA}"/>
              </a:ext>
            </a:extLst>
          </p:cNvPr>
          <p:cNvPicPr>
            <a:picLocks noChangeAspect="1"/>
          </p:cNvPicPr>
          <p:nvPr/>
        </p:nvPicPr>
        <p:blipFill>
          <a:blip r:embed="rId3"/>
          <a:stretch>
            <a:fillRect/>
          </a:stretch>
        </p:blipFill>
        <p:spPr>
          <a:xfrm>
            <a:off x="0" y="14839"/>
            <a:ext cx="12192000" cy="6828322"/>
          </a:xfrm>
          <a:prstGeom prst="rect">
            <a:avLst/>
          </a:prstGeom>
        </p:spPr>
      </p:pic>
      <p:pic>
        <p:nvPicPr>
          <p:cNvPr id="7" name="Picture 6">
            <a:extLst>
              <a:ext uri="{FF2B5EF4-FFF2-40B4-BE49-F238E27FC236}">
                <a16:creationId xmlns:a16="http://schemas.microsoft.com/office/drawing/2014/main" id="{19BC0222-F1AB-07A9-7EEF-4CB0386BF10D}"/>
              </a:ext>
            </a:extLst>
          </p:cNvPr>
          <p:cNvPicPr>
            <a:picLocks noChangeAspect="1"/>
          </p:cNvPicPr>
          <p:nvPr/>
        </p:nvPicPr>
        <p:blipFill>
          <a:blip r:embed="rId4"/>
          <a:stretch>
            <a:fillRect/>
          </a:stretch>
        </p:blipFill>
        <p:spPr>
          <a:xfrm>
            <a:off x="7691141" y="5689059"/>
            <a:ext cx="3000794" cy="1066949"/>
          </a:xfrm>
          <a:prstGeom prst="rect">
            <a:avLst/>
          </a:prstGeom>
        </p:spPr>
      </p:pic>
    </p:spTree>
    <p:extLst>
      <p:ext uri="{BB962C8B-B14F-4D97-AF65-F5344CB8AC3E}">
        <p14:creationId xmlns:p14="http://schemas.microsoft.com/office/powerpoint/2010/main" val="7947020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diagram of different types of buildings&#10;&#10;Description automatically generated">
            <a:extLst>
              <a:ext uri="{FF2B5EF4-FFF2-40B4-BE49-F238E27FC236}">
                <a16:creationId xmlns:a16="http://schemas.microsoft.com/office/drawing/2014/main" id="{1B8208A6-3832-1983-8513-0C3693CAF9CA}"/>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1043492"/>
            <a:ext cx="12192000" cy="5432612"/>
          </a:xfrm>
          <a:prstGeom prst="rect">
            <a:avLst/>
          </a:prstGeom>
        </p:spPr>
      </p:pic>
      <p:sp>
        <p:nvSpPr>
          <p:cNvPr id="2" name="Title 1">
            <a:extLst>
              <a:ext uri="{FF2B5EF4-FFF2-40B4-BE49-F238E27FC236}">
                <a16:creationId xmlns:a16="http://schemas.microsoft.com/office/drawing/2014/main" id="{D9B88D48-5ABE-864A-86AF-FE31211DCA09}"/>
              </a:ext>
            </a:extLst>
          </p:cNvPr>
          <p:cNvSpPr>
            <a:spLocks noGrp="1"/>
          </p:cNvSpPr>
          <p:nvPr>
            <p:ph type="title"/>
          </p:nvPr>
        </p:nvSpPr>
        <p:spPr>
          <a:xfrm>
            <a:off x="938151" y="548211"/>
            <a:ext cx="10856284" cy="1008797"/>
          </a:xfrm>
        </p:spPr>
        <p:txBody>
          <a:bodyPr/>
          <a:lstStyle/>
          <a:p>
            <a:r>
              <a:rPr lang="en-US" altLang="x-none" sz="2800"/>
              <a:t>Accelerating advanced reactor demonstration and deployment</a:t>
            </a:r>
            <a:endParaRPr lang="en-US" sz="2800"/>
          </a:p>
        </p:txBody>
      </p:sp>
      <p:sp>
        <p:nvSpPr>
          <p:cNvPr id="3" name="Slide Number Placeholder 2">
            <a:extLst>
              <a:ext uri="{FF2B5EF4-FFF2-40B4-BE49-F238E27FC236}">
                <a16:creationId xmlns:a16="http://schemas.microsoft.com/office/drawing/2014/main" id="{115D9271-1B9C-7443-8DA6-BCF5F916B4E7}"/>
              </a:ext>
            </a:extLst>
          </p:cNvPr>
          <p:cNvSpPr>
            <a:spLocks noGrp="1"/>
          </p:cNvSpPr>
          <p:nvPr>
            <p:ph type="sldNum" sz="quarter" idx="12"/>
          </p:nvPr>
        </p:nvSpPr>
        <p:spPr>
          <a:xfrm>
            <a:off x="155020" y="6658708"/>
            <a:ext cx="434428" cy="199292"/>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2B577FA-F7D9-2C48-919F-F962E3BF952F}" type="slidenum">
              <a:rPr kumimoji="0" lang="en-US" sz="1000" b="1" i="0" u="none" strike="noStrike" kern="1200" cap="none" spc="0" normalizeH="0" baseline="0" noProof="0" smtClean="0">
                <a:ln>
                  <a:noFill/>
                </a:ln>
                <a:solidFill>
                  <a:srgbClr val="59595C">
                    <a:lumMod val="40000"/>
                    <a:lumOff val="60000"/>
                  </a:srgbClr>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en-US" sz="1000" b="1" i="0" u="none" strike="noStrike" kern="1200" cap="none" spc="0" normalizeH="0" baseline="0" noProof="0">
              <a:ln>
                <a:noFill/>
              </a:ln>
              <a:solidFill>
                <a:srgbClr val="59595C">
                  <a:lumMod val="40000"/>
                  <a:lumOff val="60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99258485"/>
      </p:ext>
    </p:extLst>
  </p:cSld>
  <p:clrMapOvr>
    <a:masterClrMapping/>
  </p:clrMapOvr>
</p:sld>
</file>

<file path=ppt/theme/theme1.xml><?xml version="1.0" encoding="utf-8"?>
<a:theme xmlns:a="http://schemas.openxmlformats.org/drawingml/2006/main" name="Standard_Presentation-2016">
  <a:themeElements>
    <a:clrScheme name="INL 2016">
      <a:dk1>
        <a:srgbClr val="000000"/>
      </a:dk1>
      <a:lt1>
        <a:srgbClr val="FFFFFF"/>
      </a:lt1>
      <a:dk2>
        <a:srgbClr val="005875"/>
      </a:dk2>
      <a:lt2>
        <a:srgbClr val="808080"/>
      </a:lt2>
      <a:accent1>
        <a:srgbClr val="7895A4"/>
      </a:accent1>
      <a:accent2>
        <a:srgbClr val="8B9E6C"/>
      </a:accent2>
      <a:accent3>
        <a:srgbClr val="BFB896"/>
      </a:accent3>
      <a:accent4>
        <a:srgbClr val="ECE09C"/>
      </a:accent4>
      <a:accent5>
        <a:srgbClr val="DDDDDD"/>
      </a:accent5>
      <a:accent6>
        <a:srgbClr val="FFFFFF"/>
      </a:accent6>
      <a:hlink>
        <a:srgbClr val="7895A4"/>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tandard_Presentation-2016" id="{AA70F70C-FE74-4105-B56D-A478567CF02D}" vid="{32DB2BA5-14E2-4538-A7F0-90025315B3E8}"/>
    </a:ext>
  </a:extLst>
</a:theme>
</file>

<file path=ppt/theme/theme2.xml><?xml version="1.0" encoding="utf-8"?>
<a:theme xmlns:a="http://schemas.openxmlformats.org/drawingml/2006/main" name="INL 2020">
  <a:themeElements>
    <a:clrScheme name="INL 2020">
      <a:dk1>
        <a:srgbClr val="000000"/>
      </a:dk1>
      <a:lt1>
        <a:srgbClr val="FFFFFF"/>
      </a:lt1>
      <a:dk2>
        <a:srgbClr val="06509D"/>
      </a:dk2>
      <a:lt2>
        <a:srgbClr val="2CA8E1"/>
      </a:lt2>
      <a:accent1>
        <a:srgbClr val="8EC423"/>
      </a:accent1>
      <a:accent2>
        <a:srgbClr val="2CA8E1"/>
      </a:accent2>
      <a:accent3>
        <a:srgbClr val="832369"/>
      </a:accent3>
      <a:accent4>
        <a:srgbClr val="CF1D4C"/>
      </a:accent4>
      <a:accent5>
        <a:srgbClr val="F78E20"/>
      </a:accent5>
      <a:accent6>
        <a:srgbClr val="59595C"/>
      </a:accent6>
      <a:hlink>
        <a:srgbClr val="7F7F7F"/>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NL_2022_1pic_wide" id="{89BF7064-FD3A-9545-B995-802AEA189201}" vid="{D4A7C892-B556-E342-9954-CFCF5423B61B}"/>
    </a:ext>
  </a:extLst>
</a:theme>
</file>

<file path=ppt/theme/theme3.xml><?xml version="1.0" encoding="utf-8"?>
<a:theme xmlns:a="http://schemas.openxmlformats.org/drawingml/2006/main" name="1_INL 2020">
  <a:themeElements>
    <a:clrScheme name="INL 2020">
      <a:dk1>
        <a:srgbClr val="000000"/>
      </a:dk1>
      <a:lt1>
        <a:srgbClr val="FFFFFF"/>
      </a:lt1>
      <a:dk2>
        <a:srgbClr val="06509D"/>
      </a:dk2>
      <a:lt2>
        <a:srgbClr val="2CA8E1"/>
      </a:lt2>
      <a:accent1>
        <a:srgbClr val="8EC423"/>
      </a:accent1>
      <a:accent2>
        <a:srgbClr val="2CA8E1"/>
      </a:accent2>
      <a:accent3>
        <a:srgbClr val="832369"/>
      </a:accent3>
      <a:accent4>
        <a:srgbClr val="CF1D4C"/>
      </a:accent4>
      <a:accent5>
        <a:srgbClr val="F78E20"/>
      </a:accent5>
      <a:accent6>
        <a:srgbClr val="59595C"/>
      </a:accent6>
      <a:hlink>
        <a:srgbClr val="7F7F7F"/>
      </a:hlink>
      <a:folHlink>
        <a:srgbClr val="954F72"/>
      </a:folHlink>
    </a:clrScheme>
    <a:fontScheme name="Arial">
      <a:majorFont>
        <a:latin typeface="MyriadPro" panose="020B0503030403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MyriadPro" panose="020B0503030403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NL_2022_3pic_wide_R1" id="{37A48A31-4788-C544-88E5-417F7762C5C0}" vid="{9EECDB5B-00E3-4E4C-80CD-833065FC3832}"/>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Sheets">
    <a:dk1>
      <a:srgbClr val="000000"/>
    </a:dk1>
    <a:lt1>
      <a:srgbClr val="FFFFFF"/>
    </a:lt1>
    <a:dk2>
      <a:srgbClr val="000000"/>
    </a:dk2>
    <a:lt2>
      <a:srgbClr val="FFFFFF"/>
    </a:lt2>
    <a:accent1>
      <a:srgbClr val="4285F4"/>
    </a:accent1>
    <a:accent2>
      <a:srgbClr val="EA4335"/>
    </a:accent2>
    <a:accent3>
      <a:srgbClr val="FBBC04"/>
    </a:accent3>
    <a:accent4>
      <a:srgbClr val="34A853"/>
    </a:accent4>
    <a:accent5>
      <a:srgbClr val="FF6D01"/>
    </a:accent5>
    <a:accent6>
      <a:srgbClr val="46BDC6"/>
    </a:accent6>
    <a:hlink>
      <a:srgbClr val="1155CC"/>
    </a:hlink>
    <a:folHlink>
      <a:srgbClr val="1155CC"/>
    </a:folHlink>
  </a:clrScheme>
  <a:fontScheme name="Shee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33fcf8fa-cfe6-4901-9417-032b5a1402b7" xsi:nil="true"/>
    <lcf76f155ced4ddcb4097134ff3c332f xmlns="a0cab361-6513-43b4-8a30-e3143c87fc22">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368ED0AE9096B4EB76EB5CC292B3A51" ma:contentTypeVersion="13" ma:contentTypeDescription="Create a new document." ma:contentTypeScope="" ma:versionID="684e1656711a7b0a2dda761c29330077">
  <xsd:schema xmlns:xsd="http://www.w3.org/2001/XMLSchema" xmlns:xs="http://www.w3.org/2001/XMLSchema" xmlns:p="http://schemas.microsoft.com/office/2006/metadata/properties" xmlns:ns2="a0cab361-6513-43b4-8a30-e3143c87fc22" xmlns:ns3="33fcf8fa-cfe6-4901-9417-032b5a1402b7" targetNamespace="http://schemas.microsoft.com/office/2006/metadata/properties" ma:root="true" ma:fieldsID="e3d320beb7f2ea0028fc2b5f8be01dfd" ns2:_="" ns3:_="">
    <xsd:import namespace="a0cab361-6513-43b4-8a30-e3143c87fc22"/>
    <xsd:import namespace="33fcf8fa-cfe6-4901-9417-032b5a1402b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0cab361-6513-43b4-8a30-e3143c87fc2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f7793537-d38b-4b61-9287-f0ece50f4b15"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3fcf8fa-cfe6-4901-9417-032b5a1402b7"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634ed8bf-21dd-4914-9a62-b5d1ace64e59}" ma:internalName="TaxCatchAll" ma:showField="CatchAllData" ma:web="33fcf8fa-cfe6-4901-9417-032b5a1402b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A4C2D5B-5EF2-4373-B421-BF98377A1311}">
  <ds:schemaRefs>
    <ds:schemaRef ds:uri="http://schemas.microsoft.com/sharepoint/v3/contenttype/forms"/>
  </ds:schemaRefs>
</ds:datastoreItem>
</file>

<file path=customXml/itemProps2.xml><?xml version="1.0" encoding="utf-8"?>
<ds:datastoreItem xmlns:ds="http://schemas.openxmlformats.org/officeDocument/2006/customXml" ds:itemID="{DFF6FEB2-2A2B-42C0-A0BE-DB6FCB8EBCAE}">
  <ds:schemaRefs>
    <ds:schemaRef ds:uri="d6972360-6434-421a-bdc3-f3efb9efa244"/>
    <ds:schemaRef ds:uri="http://schemas.microsoft.com/office/2006/documentManagement/types"/>
    <ds:schemaRef ds:uri="http://www.w3.org/XML/1998/namespace"/>
    <ds:schemaRef ds:uri="http://purl.org/dc/elements/1.1/"/>
    <ds:schemaRef ds:uri="http://purl.org/dc/dcmitype/"/>
    <ds:schemaRef ds:uri="http://purl.org/dc/terms/"/>
    <ds:schemaRef ds:uri="http://schemas.microsoft.com/office/infopath/2007/PartnerControls"/>
    <ds:schemaRef ds:uri="http://schemas.openxmlformats.org/package/2006/metadata/core-properties"/>
    <ds:schemaRef ds:uri="0943e46d-6530-4b5a-a099-77978fe84e80"/>
    <ds:schemaRef ds:uri="http://schemas.microsoft.com/office/2006/metadata/properties"/>
  </ds:schemaRefs>
</ds:datastoreItem>
</file>

<file path=customXml/itemProps3.xml><?xml version="1.0" encoding="utf-8"?>
<ds:datastoreItem xmlns:ds="http://schemas.openxmlformats.org/officeDocument/2006/customXml" ds:itemID="{A1F14200-1C35-494D-93F6-2EFD4809F614}"/>
</file>

<file path=docProps/app.xml><?xml version="1.0" encoding="utf-8"?>
<Properties xmlns="http://schemas.openxmlformats.org/officeDocument/2006/extended-properties" xmlns:vt="http://schemas.openxmlformats.org/officeDocument/2006/docPropsVTypes">
  <Template>Standard_Presentation-2016</Template>
  <TotalTime>10530</TotalTime>
  <Words>3503</Words>
  <Application>Microsoft Macintosh PowerPoint</Application>
  <PresentationFormat>Widescreen</PresentationFormat>
  <Paragraphs>246</Paragraphs>
  <Slides>17</Slides>
  <Notes>17</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17</vt:i4>
      </vt:variant>
    </vt:vector>
  </HeadingPairs>
  <TitlesOfParts>
    <vt:vector size="30" baseType="lpstr">
      <vt:lpstr>Aptos</vt:lpstr>
      <vt:lpstr>Aptos Display</vt:lpstr>
      <vt:lpstr>Arial</vt:lpstr>
      <vt:lpstr>Arial Narrow</vt:lpstr>
      <vt:lpstr>Calibri</vt:lpstr>
      <vt:lpstr>Courier New</vt:lpstr>
      <vt:lpstr>Franklin Gothic Demi Cond</vt:lpstr>
      <vt:lpstr>Myriad Pro Cond</vt:lpstr>
      <vt:lpstr>MyriadPro</vt:lpstr>
      <vt:lpstr>Times New Roman</vt:lpstr>
      <vt:lpstr>Standard_Presentation-2016</vt:lpstr>
      <vt:lpstr>INL 2020</vt:lpstr>
      <vt:lpstr>1_INL 2020</vt:lpstr>
      <vt:lpstr>How Nuclear Energy Fits Into a New Energy Future</vt:lpstr>
      <vt:lpstr>PowerPoint Presentation</vt:lpstr>
      <vt:lpstr>The Challenge of a Carbon Free Future</vt:lpstr>
      <vt:lpstr>What has really changed for electricity?</vt:lpstr>
      <vt:lpstr>PowerPoint Presentation</vt:lpstr>
      <vt:lpstr>Current State of the Nuclear Industry</vt:lpstr>
      <vt:lpstr>PowerPoint Presentation</vt:lpstr>
      <vt:lpstr>PowerPoint Presentation</vt:lpstr>
      <vt:lpstr>Accelerating advanced reactor demonstration and deployment</vt:lpstr>
      <vt:lpstr>80% of Evaluated Coal Sites Suitable for Advanced Reactor</vt:lpstr>
      <vt:lpstr>What does nuclear power conversion offer a community?</vt:lpstr>
      <vt:lpstr>Overlap in Job Types and Education Levels</vt:lpstr>
      <vt:lpstr>PowerPoint Presentation</vt:lpstr>
      <vt:lpstr>Waste/Spent Nuclear Fuel (SNF)</vt:lpstr>
      <vt:lpstr>2024 State Nuclear Legislation</vt:lpstr>
      <vt:lpstr>Regional Interest in Nuclear</vt:lpstr>
      <vt:lpstr>PowerPoint Presentation</vt:lpstr>
    </vt:vector>
  </TitlesOfParts>
  <Company>INL</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Rita Baranwal</dc:creator>
  <cp:lastModifiedBy>Jim Horan</cp:lastModifiedBy>
  <cp:revision>28</cp:revision>
  <cp:lastPrinted>2019-09-17T19:28:53Z</cp:lastPrinted>
  <dcterms:created xsi:type="dcterms:W3CDTF">2016-09-09T18:28:57Z</dcterms:created>
  <dcterms:modified xsi:type="dcterms:W3CDTF">2024-11-26T17:56:44Z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0x010100F368ED0AE9096B4EB76EB5CC292B3A51</vt:lpwstr>
  </property>
  <property fmtid="{D5CDD505-2E9C-101B-9397-08002B2CF9AE}" pid="3" name="MediaServiceImageTags">
    <vt:lpwstr/>
  </property>
</Properties>
</file>