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3" r:id="rId1"/>
  </p:sldMasterIdLst>
  <p:notesMasterIdLst>
    <p:notesMasterId r:id="rId25"/>
  </p:notesMasterIdLst>
  <p:handoutMasterIdLst>
    <p:handoutMasterId r:id="rId26"/>
  </p:handoutMasterIdLst>
  <p:sldIdLst>
    <p:sldId id="295" r:id="rId2"/>
    <p:sldId id="275" r:id="rId3"/>
    <p:sldId id="277" r:id="rId4"/>
    <p:sldId id="280" r:id="rId5"/>
    <p:sldId id="279" r:id="rId6"/>
    <p:sldId id="300" r:id="rId7"/>
    <p:sldId id="287" r:id="rId8"/>
    <p:sldId id="291" r:id="rId9"/>
    <p:sldId id="294" r:id="rId10"/>
    <p:sldId id="296" r:id="rId11"/>
    <p:sldId id="297" r:id="rId12"/>
    <p:sldId id="298" r:id="rId13"/>
    <p:sldId id="276" r:id="rId14"/>
    <p:sldId id="273" r:id="rId15"/>
    <p:sldId id="286" r:id="rId16"/>
    <p:sldId id="285" r:id="rId17"/>
    <p:sldId id="281" r:id="rId18"/>
    <p:sldId id="288" r:id="rId19"/>
    <p:sldId id="271" r:id="rId20"/>
    <p:sldId id="292" r:id="rId21"/>
    <p:sldId id="299" r:id="rId22"/>
    <p:sldId id="290" r:id="rId23"/>
    <p:sldId id="25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E51"/>
    <a:srgbClr val="003E52"/>
    <a:srgbClr val="244A9F"/>
    <a:srgbClr val="7A5F36"/>
    <a:srgbClr val="CB9F5B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73" autoAdjust="0"/>
    <p:restoredTop sz="90204" autoAdjust="0"/>
  </p:normalViewPr>
  <p:slideViewPr>
    <p:cSldViewPr snapToGrid="0" snapToObjects="1">
      <p:cViewPr varScale="1">
        <p:scale>
          <a:sx n="115" d="100"/>
          <a:sy n="115" d="100"/>
        </p:scale>
        <p:origin x="7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7" d="100"/>
          <a:sy n="67" d="100"/>
        </p:scale>
        <p:origin x="2028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BOR\DO\TR\8661000\Renewable%20Energy%20Program\Benchmarking\Electric%20Utility%20Cost%20Group%20(EUCG)\Data%20Analysis\MB%20Check-In\Datase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b="1" dirty="0"/>
              <a:t>Operations and Maintenance Cost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'30-100 MW'!$L$6</c:f>
              <c:strCache>
                <c:ptCount val="1"/>
                <c:pt idx="0">
                  <c:v>Peer Group Average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'30-100 MW'!$M$5:$Q$5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'30-100 MW'!$M$6:$Q$6</c:f>
              <c:numCache>
                <c:formatCode>_(* #,##0.00_);_(* \(#,##0.00\);_(* "-"??_);_(@_)</c:formatCode>
                <c:ptCount val="5"/>
                <c:pt idx="0">
                  <c:v>23.126496404864405</c:v>
                </c:pt>
                <c:pt idx="1">
                  <c:v>21.675326404530271</c:v>
                </c:pt>
                <c:pt idx="2">
                  <c:v>26.463723971890648</c:v>
                </c:pt>
                <c:pt idx="3">
                  <c:v>25.462622689049851</c:v>
                </c:pt>
                <c:pt idx="4">
                  <c:v>24.857273715169256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91E-4D6D-A6C9-610727739574}"/>
            </c:ext>
          </c:extLst>
        </c:ser>
        <c:ser>
          <c:idx val="2"/>
          <c:order val="1"/>
          <c:tx>
            <c:strRef>
              <c:f>'30-100 MW'!$L$8</c:f>
              <c:strCache>
                <c:ptCount val="1"/>
                <c:pt idx="0">
                  <c:v>Pole Hill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'30-100 MW'!$M$5:$Q$5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'30-100 MW'!$M$8:$Q$8</c:f>
              <c:numCache>
                <c:formatCode>_(* #,##0.00_);_(* \(#,##0.00\);_(* "-"??_);_(@_)</c:formatCode>
                <c:ptCount val="5"/>
                <c:pt idx="0">
                  <c:v>20.416183911398097</c:v>
                </c:pt>
                <c:pt idx="1">
                  <c:v>9.7653938833916847</c:v>
                </c:pt>
                <c:pt idx="2">
                  <c:v>11.20703557358194</c:v>
                </c:pt>
                <c:pt idx="3">
                  <c:v>11.063836315789473</c:v>
                </c:pt>
                <c:pt idx="4">
                  <c:v>9.3220860526315779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91E-4D6D-A6C9-610727739574}"/>
            </c:ext>
          </c:extLst>
        </c:ser>
        <c:ser>
          <c:idx val="3"/>
          <c:order val="2"/>
          <c:tx>
            <c:strRef>
              <c:f>'30-100 MW'!$L$9</c:f>
              <c:strCache>
                <c:ptCount val="1"/>
                <c:pt idx="0">
                  <c:v>Reclamation Group Average</c:v>
                </c:pt>
              </c:strCache>
            </c:strRef>
          </c:tx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'30-100 MW'!$M$5:$Q$5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'30-100 MW'!$M$9:$Q$9</c:f>
              <c:numCache>
                <c:formatCode>_(* #,##0.00_);_(* \(#,##0.00\);_(* "-"??_);_(@_)</c:formatCode>
                <c:ptCount val="5"/>
                <c:pt idx="0">
                  <c:v>25.33</c:v>
                </c:pt>
                <c:pt idx="1">
                  <c:v>23.82</c:v>
                </c:pt>
                <c:pt idx="2">
                  <c:v>25.87</c:v>
                </c:pt>
                <c:pt idx="3">
                  <c:v>20.51</c:v>
                </c:pt>
                <c:pt idx="4">
                  <c:v>25.61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91E-4D6D-A6C9-6107277395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00704719"/>
        <c:axId val="1300702639"/>
      </c:lineChart>
      <c:catAx>
        <c:axId val="13007047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0702639"/>
        <c:crosses val="autoZero"/>
        <c:auto val="1"/>
        <c:lblAlgn val="ctr"/>
        <c:lblOffset val="100"/>
        <c:noMultiLvlLbl val="0"/>
      </c:catAx>
      <c:valAx>
        <c:axId val="13007026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07047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17F579C-29F6-030A-F76A-2D4E430B0F1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D90DA2-EBC1-8E2D-28BE-66E4FB8562F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1287C6-38A5-4C72-A79B-C1548488F5B2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D1A88A-9F9B-3448-F13B-99C6632591E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2344B7-D884-CDD4-D4E5-6E575641D4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8B91AC-5E1D-4CBA-87CD-76AA1FEB7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641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719A9F-38AC-6D41-A3AB-063BEB6D85DE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D3B3B-75AC-574E-A42F-AEFC8DAFA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92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D3B3B-75AC-574E-A42F-AEFC8DAFA0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964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DD3B3B-75AC-574E-A42F-AEFC8DAFA0D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257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DD3B3B-75AC-574E-A42F-AEFC8DAFA0D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095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DD3B3B-75AC-574E-A42F-AEFC8DAFA0D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0950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DD3B3B-75AC-574E-A42F-AEFC8DAFA0D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391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68130A-0A03-4BC1-8B8E-38F0B92073E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92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DD3B3B-75AC-574E-A42F-AEFC8DAFA0D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63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DD3B3B-75AC-574E-A42F-AEFC8DAFA0D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045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CEFC0C2-A130-9146-A779-7D2BF5FF56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175" y="1552678"/>
            <a:ext cx="9144000" cy="2387600"/>
          </a:xfrm>
          <a:effectLst/>
        </p:spPr>
        <p:txBody>
          <a:bodyPr anchor="b"/>
          <a:lstStyle>
            <a:lvl1pPr algn="l">
              <a:defRPr sz="6000" b="1" i="0">
                <a:solidFill>
                  <a:srgbClr val="003E51"/>
                </a:solidFill>
                <a:effectLst/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2F25F8E-0532-8E47-9BD2-6B61DE319C7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175" y="4032353"/>
            <a:ext cx="9144000" cy="1655762"/>
          </a:xfrm>
          <a:effectLst/>
        </p:spPr>
        <p:txBody>
          <a:bodyPr>
            <a:noAutofit/>
          </a:bodyPr>
          <a:lstStyle>
            <a:lvl1pPr marL="0" indent="0" algn="l">
              <a:buNone/>
              <a:defRPr sz="3200" b="1" i="0" baseline="0">
                <a:solidFill>
                  <a:srgbClr val="003E51"/>
                </a:solidFill>
                <a:effectLst/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goes here</a:t>
            </a:r>
            <a:br>
              <a:rPr lang="en-US" dirty="0"/>
            </a:br>
            <a:r>
              <a:rPr lang="en-US" dirty="0"/>
              <a:t>No more than two lines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FD2C275-E6B8-6B41-B0DA-05842798C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" y="6400799"/>
            <a:ext cx="2743200" cy="365125"/>
          </a:xfrm>
          <a:effectLst/>
        </p:spPr>
        <p:txBody>
          <a:bodyPr/>
          <a:lstStyle>
            <a:lvl1pPr algn="l">
              <a:defRPr b="1" i="0">
                <a:solidFill>
                  <a:srgbClr val="003E52"/>
                </a:solidFill>
                <a:effectLst/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 descr="Reclamation Logo with a shield of a dam with water coming over it.">
            <a:extLst>
              <a:ext uri="{FF2B5EF4-FFF2-40B4-BE49-F238E27FC236}">
                <a16:creationId xmlns:a16="http://schemas.microsoft.com/office/drawing/2014/main" id="{F7A0F34E-4FE3-414C-ABF2-18E0EA097C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" y="214417"/>
            <a:ext cx="3657600" cy="1160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757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4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A7C424-6CF4-1C48-9E16-CCD580512B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600" y="1828800"/>
            <a:ext cx="1170432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6DA5A0AA-839E-DC4B-9CE9-63A01A0F22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09960" y="5623560"/>
            <a:ext cx="914400" cy="1060704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5549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65125"/>
            <a:ext cx="1170432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28600" y="1813717"/>
            <a:ext cx="5806440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809ABE3-6B9D-A047-8478-3EB36A9B87B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26480" y="1810512"/>
            <a:ext cx="5806440" cy="4343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5BC9EFA7-0C7B-3B4D-84C6-D9ECAD9A26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09960" y="5623560"/>
            <a:ext cx="914400" cy="1060704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5511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9053B-8DB2-EA4A-A9CF-0F8FB54823A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40A0278B-38E8-E740-8686-83D8227BC2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09960" y="5623560"/>
            <a:ext cx="914400" cy="1060704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1918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DD425A3-2A5C-5240-9A70-92CB57C5EDF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8600" y="216766"/>
            <a:ext cx="9144000" cy="1994419"/>
          </a:xfrm>
          <a:effectLst/>
        </p:spPr>
        <p:txBody>
          <a:bodyPr>
            <a:noAutofit/>
          </a:bodyPr>
          <a:lstStyle>
            <a:lvl1pPr marL="0" indent="0" algn="l">
              <a:buNone/>
              <a:defRPr sz="3200" b="1" i="0" baseline="0">
                <a:solidFill>
                  <a:schemeClr val="bg1"/>
                </a:solidFill>
                <a:effectLst/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Contact Information Goes Here</a:t>
            </a:r>
            <a:br>
              <a:rPr lang="en-US" dirty="0"/>
            </a:br>
            <a:r>
              <a:rPr lang="en-US" dirty="0"/>
              <a:t>No more than four lines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167FCA-AF25-0945-AAAC-AC64FE0144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09" y="5123170"/>
            <a:ext cx="3337560" cy="109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826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365125"/>
            <a:ext cx="117043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825625"/>
            <a:ext cx="1170432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008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rgbClr val="003E5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0409" y="63946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rgbClr val="003E5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</a:lstStyle>
          <a:p>
            <a:fld id="{A1D9053B-8DB2-EA4A-A9CF-0F8FB54823A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035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700" r:id="rId3"/>
    <p:sldLayoutId id="2147483701" r:id="rId4"/>
    <p:sldLayoutId id="2147483704" r:id="rId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03E51"/>
          </a:solidFill>
          <a:latin typeface="Segoe UI Semibold" panose="020B0502040204020203" pitchFamily="34" charset="0"/>
          <a:ea typeface="Segoe UI Semibold" panose="020B0502040204020203" pitchFamily="34" charset="0"/>
          <a:cs typeface="Segoe UI Semibold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1" i="0" kern="1200">
          <a:solidFill>
            <a:srgbClr val="003E51"/>
          </a:solidFill>
          <a:latin typeface="Segoe UI Semibold" panose="020B0502040204020203" pitchFamily="34" charset="0"/>
          <a:ea typeface="Segoe UI Semibold" panose="020B0502040204020203" pitchFamily="34" charset="0"/>
          <a:cs typeface="Segoe UI Semibold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1" i="0" kern="1200">
          <a:solidFill>
            <a:srgbClr val="003E51"/>
          </a:solidFill>
          <a:latin typeface="Segoe UI Semibold" panose="020B0502040204020203" pitchFamily="34" charset="0"/>
          <a:ea typeface="Segoe UI Semibold" panose="020B0502040204020203" pitchFamily="34" charset="0"/>
          <a:cs typeface="Segoe UI Semibold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1" i="0" kern="1200">
          <a:solidFill>
            <a:srgbClr val="003E51"/>
          </a:solidFill>
          <a:latin typeface="Segoe UI Semibold" panose="020B0502040204020203" pitchFamily="34" charset="0"/>
          <a:ea typeface="Segoe UI Semibold" panose="020B0502040204020203" pitchFamily="34" charset="0"/>
          <a:cs typeface="Segoe UI Semibold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1" i="0" kern="1200">
          <a:solidFill>
            <a:srgbClr val="003E51"/>
          </a:solidFill>
          <a:latin typeface="Segoe UI Semibold" panose="020B0502040204020203" pitchFamily="34" charset="0"/>
          <a:ea typeface="Segoe UI Semibold" panose="020B0502040204020203" pitchFamily="34" charset="0"/>
          <a:cs typeface="Segoe UI Semibold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1" i="0" kern="1200">
          <a:solidFill>
            <a:srgbClr val="003E51"/>
          </a:solidFill>
          <a:latin typeface="Segoe UI Semibold" panose="020B0502040204020203" pitchFamily="34" charset="0"/>
          <a:ea typeface="Segoe UI Semibold" panose="020B0502040204020203" pitchFamily="34" charset="0"/>
          <a:cs typeface="Segoe UI Semibold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4357" y="1249282"/>
            <a:ext cx="9144000" cy="2387600"/>
          </a:xfrm>
          <a:effectLst/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Mid-West Electric Consumers Association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0543" y="4414918"/>
            <a:ext cx="9144000" cy="1655762"/>
          </a:xfrm>
          <a:effectLst/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December 12, 2023</a:t>
            </a:r>
          </a:p>
          <a:p>
            <a:r>
              <a:rPr lang="en-US" dirty="0">
                <a:solidFill>
                  <a:schemeClr val="bg1"/>
                </a:solidFill>
              </a:rPr>
              <a:t>Jeff Rieker – Eastern Colorado Area Manager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92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358F0-F641-4EA4-BE3E-C9E516060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1697"/>
            <a:ext cx="11704320" cy="1325563"/>
          </a:xfrm>
        </p:spPr>
        <p:txBody>
          <a:bodyPr/>
          <a:lstStyle/>
          <a:p>
            <a:r>
              <a:rPr lang="en-US" dirty="0"/>
              <a:t>Colorado-Big Thompson Project Activities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6FC8D7-54F4-453C-B968-66FD12D595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3840" y="1445775"/>
            <a:ext cx="11704320" cy="4352544"/>
          </a:xfrm>
        </p:spPr>
        <p:txBody>
          <a:bodyPr/>
          <a:lstStyle/>
          <a:p>
            <a:r>
              <a:rPr lang="en-US" dirty="0"/>
              <a:t>Significant work during the winter 2023 C-BT outage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C3A7F6-F1A0-446B-ADE6-1366E0FF3F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A picture containing disk brake, engine, dirty, gear&#10;&#10;Description automatically generated">
            <a:extLst>
              <a:ext uri="{FF2B5EF4-FFF2-40B4-BE49-F238E27FC236}">
                <a16:creationId xmlns:a16="http://schemas.microsoft.com/office/drawing/2014/main" id="{5694758B-7578-7EBD-BF20-1098E2CB6A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8289" y="4694804"/>
            <a:ext cx="2073620" cy="1555216"/>
          </a:xfrm>
          <a:prstGeom prst="rect">
            <a:avLst/>
          </a:prstGeom>
        </p:spPr>
      </p:pic>
      <p:pic>
        <p:nvPicPr>
          <p:cNvPr id="18" name="Picture 17" descr="A picture containing engine&#10;&#10;Description automatically generated">
            <a:extLst>
              <a:ext uri="{FF2B5EF4-FFF2-40B4-BE49-F238E27FC236}">
                <a16:creationId xmlns:a16="http://schemas.microsoft.com/office/drawing/2014/main" id="{4AD580CF-9B59-5E45-F1AA-429FCFCC02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75134" y="2535236"/>
            <a:ext cx="2573179" cy="1929884"/>
          </a:xfrm>
          <a:prstGeom prst="rect">
            <a:avLst/>
          </a:prstGeom>
        </p:spPr>
      </p:pic>
      <p:pic>
        <p:nvPicPr>
          <p:cNvPr id="20" name="Picture 19" descr="A picture containing text, hydrant, outdoor object&#10;&#10;Description automatically generated">
            <a:extLst>
              <a:ext uri="{FF2B5EF4-FFF2-40B4-BE49-F238E27FC236}">
                <a16:creationId xmlns:a16="http://schemas.microsoft.com/office/drawing/2014/main" id="{8FD5356D-91C0-0E83-5009-E3A50D80CF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98228" y="3484460"/>
            <a:ext cx="3273066" cy="2454800"/>
          </a:xfrm>
          <a:prstGeom prst="rect">
            <a:avLst/>
          </a:prstGeom>
        </p:spPr>
      </p:pic>
      <p:pic>
        <p:nvPicPr>
          <p:cNvPr id="24" name="Picture 23" descr="A picture containing outdoor, gear&#10;&#10;Description automatically generated">
            <a:extLst>
              <a:ext uri="{FF2B5EF4-FFF2-40B4-BE49-F238E27FC236}">
                <a16:creationId xmlns:a16="http://schemas.microsoft.com/office/drawing/2014/main" id="{3ECB5B00-55AA-9934-619C-281FF790ED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532" y="2073229"/>
            <a:ext cx="2549388" cy="3399183"/>
          </a:xfrm>
          <a:prstGeom prst="rect">
            <a:avLst/>
          </a:prstGeom>
        </p:spPr>
      </p:pic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59615607-5E64-48F4-526F-B9FC8A4BE7C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23409"/>
            <a:ext cx="2511753" cy="334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550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358F0-F641-4EA4-BE3E-C9E516060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71697"/>
            <a:ext cx="11704320" cy="1325563"/>
          </a:xfrm>
        </p:spPr>
        <p:txBody>
          <a:bodyPr/>
          <a:lstStyle/>
          <a:p>
            <a:r>
              <a:rPr lang="en-US" dirty="0"/>
              <a:t>Colorado-Big Thompson Project Activities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6FC8D7-54F4-453C-B968-66FD12D595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3840" y="1445775"/>
            <a:ext cx="11704320" cy="4352544"/>
          </a:xfrm>
        </p:spPr>
        <p:txBody>
          <a:bodyPr/>
          <a:lstStyle/>
          <a:p>
            <a:r>
              <a:rPr lang="en-US" dirty="0"/>
              <a:t>Significant work during the winter 2023 C-BT outage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C3A7F6-F1A0-446B-ADE6-1366E0FF3F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next to a door&#10;&#10;Description automatically generated with low confidence">
            <a:extLst>
              <a:ext uri="{FF2B5EF4-FFF2-40B4-BE49-F238E27FC236}">
                <a16:creationId xmlns:a16="http://schemas.microsoft.com/office/drawing/2014/main" id="{116A21B9-1BE1-CBB2-0EF8-092C34EBBE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621" y="1321763"/>
            <a:ext cx="2178892" cy="28991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7ECBBB-B87F-7A90-7954-B4A5783A7C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834" y="2275222"/>
            <a:ext cx="2447768" cy="3348337"/>
          </a:xfrm>
          <a:prstGeom prst="rect">
            <a:avLst/>
          </a:prstGeom>
        </p:spPr>
      </p:pic>
      <p:pic>
        <p:nvPicPr>
          <p:cNvPr id="14" name="Picture 13" descr="A picture containing water&#10;&#10;Description automatically generated">
            <a:extLst>
              <a:ext uri="{FF2B5EF4-FFF2-40B4-BE49-F238E27FC236}">
                <a16:creationId xmlns:a16="http://schemas.microsoft.com/office/drawing/2014/main" id="{4C8D34F3-6F81-D4B7-94CB-91301C8BDB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157" y="3992811"/>
            <a:ext cx="1858856" cy="2478474"/>
          </a:xfrm>
          <a:prstGeom prst="rect">
            <a:avLst/>
          </a:prstGeom>
        </p:spPr>
      </p:pic>
      <p:pic>
        <p:nvPicPr>
          <p:cNvPr id="16" name="Picture 15" descr="A picture containing sky, outdoor, ground, beach&#10;&#10;Description automatically generated">
            <a:extLst>
              <a:ext uri="{FF2B5EF4-FFF2-40B4-BE49-F238E27FC236}">
                <a16:creationId xmlns:a16="http://schemas.microsoft.com/office/drawing/2014/main" id="{99CCA5CA-EF0C-456B-74D1-0F44CB46C5D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651" y="2052920"/>
            <a:ext cx="2285149" cy="1713862"/>
          </a:xfrm>
          <a:prstGeom prst="rect">
            <a:avLst/>
          </a:prstGeom>
        </p:spPr>
      </p:pic>
      <p:pic>
        <p:nvPicPr>
          <p:cNvPr id="22" name="Picture 21" descr="A picture containing text, ground, outdoor&#10;&#10;Description automatically generated">
            <a:extLst>
              <a:ext uri="{FF2B5EF4-FFF2-40B4-BE49-F238E27FC236}">
                <a16:creationId xmlns:a16="http://schemas.microsoft.com/office/drawing/2014/main" id="{081FFDC4-C521-98C1-17B9-E307A2550D3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063" y="2447254"/>
            <a:ext cx="2056030" cy="274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083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358F0-F641-4EA4-BE3E-C9E516060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Colorado-Big Thompson Project Activities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C3A7F6-F1A0-446B-ADE6-1366E0FF3F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picture containing person, helmet&#10;&#10;Description automatically generated">
            <a:extLst>
              <a:ext uri="{FF2B5EF4-FFF2-40B4-BE49-F238E27FC236}">
                <a16:creationId xmlns:a16="http://schemas.microsoft.com/office/drawing/2014/main" id="{C4D4CE51-676E-3302-BD66-720F60E35E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49" y="2401987"/>
            <a:ext cx="3494585" cy="25102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7FD972-DC83-C5DD-C571-8C814AC06A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85026" y="2250997"/>
            <a:ext cx="3749674" cy="28122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DBD538-18DB-F30C-D3BC-E12CC13CAB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08785" y="2250996"/>
            <a:ext cx="3749675" cy="281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22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1C897-61AA-8061-253C-E83D00658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 Utility Cost Group Recognition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E150A79-E134-2031-0BA1-4F321808E5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Routine Operations and Maintenance Costs ($1000) per Megawatt (MW)</a:t>
            </a:r>
          </a:p>
          <a:p>
            <a:r>
              <a:rPr lang="en-US" dirty="0"/>
              <a:t>30-100 MW Peer Group </a:t>
            </a:r>
          </a:p>
          <a:p>
            <a:r>
              <a:rPr lang="en-US" dirty="0"/>
              <a:t>~ 100 Plants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D68AEFE-0CE3-5DFD-3A27-AF9703D755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99B7BBCB-2C7C-440F-8C05-D6E500859FA2}"/>
              </a:ext>
            </a:extLst>
          </p:cNvPr>
          <p:cNvGraphicFramePr>
            <a:graphicFrameLocks noGrp="1"/>
          </p:cNvGraphicFramePr>
          <p:nvPr>
            <p:ph idx="13"/>
          </p:nvPr>
        </p:nvGraphicFramePr>
        <p:xfrm>
          <a:off x="6126163" y="1809750"/>
          <a:ext cx="5807075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0DDCED41-F8A6-46A7-6AE2-10F6BC294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38" y="4277737"/>
            <a:ext cx="2759319" cy="206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lorado-Big Thompson Project and Western Division Systems Power Operations  Water Year 2018 Summary of Actual Operations and Wat">
            <a:extLst>
              <a:ext uri="{FF2B5EF4-FFF2-40B4-BE49-F238E27FC236}">
                <a16:creationId xmlns:a16="http://schemas.microsoft.com/office/drawing/2014/main" id="{FB2D336D-5F07-16A1-DDD3-5E33642C1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686" y="3981450"/>
            <a:ext cx="2181225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827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DDB9A-94AF-46AF-9D65-3EFA0CD2B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496FD0-41BC-4470-BB28-C73EDF5DB0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BDE4B8-069C-4FF4-BD99-28B59F0A58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82" y="4086797"/>
            <a:ext cx="1731118" cy="21495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68E070-1CE8-4E6B-A7BD-D6239423B7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204" y="4371698"/>
            <a:ext cx="1530503" cy="1215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67B660-CC5A-4E08-A214-225526CE77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187" y="5161581"/>
            <a:ext cx="1669228" cy="1325563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ABD1511-B4E1-4147-9B8D-F71D78BE1F03}"/>
              </a:ext>
            </a:extLst>
          </p:cNvPr>
          <p:cNvSpPr txBox="1">
            <a:spLocks/>
          </p:cNvSpPr>
          <p:nvPr/>
        </p:nvSpPr>
        <p:spPr>
          <a:xfrm>
            <a:off x="228600" y="1549908"/>
            <a:ext cx="5867400" cy="43525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1" i="0" kern="1200">
                <a:solidFill>
                  <a:srgbClr val="003E5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1" i="0" kern="1200">
                <a:solidFill>
                  <a:srgbClr val="003E5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1" i="0" kern="1200">
                <a:solidFill>
                  <a:srgbClr val="003E5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1" i="0" kern="1200">
                <a:solidFill>
                  <a:srgbClr val="003E5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1" i="0" kern="1200">
                <a:solidFill>
                  <a:srgbClr val="003E51"/>
                </a:solidFill>
                <a:latin typeface="Segoe UI Semibold" panose="020B0502040204020203" pitchFamily="34" charset="0"/>
                <a:ea typeface="Segoe UI Semibold" panose="020B0502040204020203" pitchFamily="34" charset="0"/>
                <a:cs typeface="Segoe UI Semibold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Grand Lake Clarity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Colorado River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8" name="Picture 7" descr="A picture containing outdoor, grass, mountain, sky&#10;&#10;Description automatically generated">
            <a:extLst>
              <a:ext uri="{FF2B5EF4-FFF2-40B4-BE49-F238E27FC236}">
                <a16:creationId xmlns:a16="http://schemas.microsoft.com/office/drawing/2014/main" id="{0D344919-D1C7-4606-9900-465C4B62B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6791" y="1774634"/>
            <a:ext cx="6076609" cy="2876123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C84C0F45-C94B-43A3-A04C-7914ECCC4F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0273" y="1157424"/>
            <a:ext cx="3254415" cy="1762925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33533010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 descr="Map legend showing Continental Divide, dams, reservoirs, lakes, rivers, roads, power plants, conveyance, and water conservancy districts. ">
            <a:extLst>
              <a:ext uri="{FF2B5EF4-FFF2-40B4-BE49-F238E27FC236}">
                <a16:creationId xmlns:a16="http://schemas.microsoft.com/office/drawing/2014/main" id="{29C99813-8DAB-488A-86AA-6FC0D4BDEAA1}"/>
              </a:ext>
            </a:extLst>
          </p:cNvPr>
          <p:cNvGrpSpPr/>
          <p:nvPr/>
        </p:nvGrpSpPr>
        <p:grpSpPr>
          <a:xfrm>
            <a:off x="9505496" y="831273"/>
            <a:ext cx="2597331" cy="4801992"/>
            <a:chOff x="8737274" y="1748759"/>
            <a:chExt cx="1827379" cy="3378494"/>
          </a:xfrm>
        </p:grpSpPr>
        <p:pic>
          <p:nvPicPr>
            <p:cNvPr id="10" name="Picture 9" descr="Map&#10;&#10;Description automatically generated">
              <a:extLst>
                <a:ext uri="{FF2B5EF4-FFF2-40B4-BE49-F238E27FC236}">
                  <a16:creationId xmlns:a16="http://schemas.microsoft.com/office/drawing/2014/main" id="{94AD5115-4DE0-4ED6-AAAD-E69D1380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41829" y="4177954"/>
              <a:ext cx="1822824" cy="949299"/>
            </a:xfrm>
            <a:prstGeom prst="rect">
              <a:avLst/>
            </a:prstGeom>
          </p:spPr>
        </p:pic>
        <p:pic>
          <p:nvPicPr>
            <p:cNvPr id="11" name="Picture 10" descr="Map&#10;&#10;Description automatically generated">
              <a:extLst>
                <a:ext uri="{FF2B5EF4-FFF2-40B4-BE49-F238E27FC236}">
                  <a16:creationId xmlns:a16="http://schemas.microsoft.com/office/drawing/2014/main" id="{A6A891A1-B26D-4F33-A8A5-D5BF07A494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37274" y="3309939"/>
              <a:ext cx="1691341" cy="843821"/>
            </a:xfrm>
            <a:prstGeom prst="rect">
              <a:avLst/>
            </a:prstGeom>
          </p:spPr>
        </p:pic>
        <p:pic>
          <p:nvPicPr>
            <p:cNvPr id="12" name="Picture 11" descr="Map&#10;&#10;Description automatically generated">
              <a:extLst>
                <a:ext uri="{FF2B5EF4-FFF2-40B4-BE49-F238E27FC236}">
                  <a16:creationId xmlns:a16="http://schemas.microsoft.com/office/drawing/2014/main" id="{A2C297FF-571A-49AF-BE68-A767BC2DF3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37274" y="2417408"/>
              <a:ext cx="1261189" cy="907922"/>
            </a:xfrm>
            <a:prstGeom prst="rect">
              <a:avLst/>
            </a:prstGeom>
          </p:spPr>
        </p:pic>
        <p:pic>
          <p:nvPicPr>
            <p:cNvPr id="13" name="Picture 12" descr="Map&#10;&#10;Description automatically generated">
              <a:extLst>
                <a:ext uri="{FF2B5EF4-FFF2-40B4-BE49-F238E27FC236}">
                  <a16:creationId xmlns:a16="http://schemas.microsoft.com/office/drawing/2014/main" id="{7D75C798-D3B1-44E4-9F99-EFB2CCE422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212"/>
            <a:stretch/>
          </p:blipFill>
          <p:spPr>
            <a:xfrm>
              <a:off x="8741829" y="1748759"/>
              <a:ext cx="1252081" cy="659526"/>
            </a:xfrm>
            <a:prstGeom prst="rect">
              <a:avLst/>
            </a:prstGeom>
          </p:spPr>
        </p:pic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5B4FAF99-BE28-4610-8A93-033E91E37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225"/>
            <a:ext cx="11704320" cy="1325563"/>
          </a:xfrm>
        </p:spPr>
        <p:txBody>
          <a:bodyPr/>
          <a:lstStyle/>
          <a:p>
            <a:r>
              <a:rPr lang="en-US" dirty="0"/>
              <a:t>ECAO at-a-glance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3269B18-8EAE-4F1F-B0A1-2FEE49833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39BB8D53-2353-471F-B6A3-6EBFA227A3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4819" y="1178426"/>
            <a:ext cx="9250932" cy="4621483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16686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4119FD34-6AAF-45C3-890C-DE53C342DA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48770" y="208710"/>
            <a:ext cx="7318390" cy="647555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C9FFC0-356E-49C8-8F6A-8D37792BE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65125"/>
            <a:ext cx="4577316" cy="1325563"/>
          </a:xfrm>
        </p:spPr>
        <p:txBody>
          <a:bodyPr/>
          <a:lstStyle/>
          <a:p>
            <a:r>
              <a:rPr lang="en-US" dirty="0"/>
              <a:t>Fry-Ark Mountain Facilities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76304B-738A-4A74-8661-450B8F6B0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088" y="1890898"/>
            <a:ext cx="3556591" cy="4343400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dirty="0"/>
              <a:t>Ruedi Dam and Reservoir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North Side Collection System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South Side Collection System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Charles H. Boustead Tunnel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8FB4AF-1BA1-4C0A-8936-F3630B96FF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3E0B553-4B4E-46A0-9B22-0F353C47B064}"/>
              </a:ext>
            </a:extLst>
          </p:cNvPr>
          <p:cNvSpPr/>
          <p:nvPr/>
        </p:nvSpPr>
        <p:spPr>
          <a:xfrm>
            <a:off x="4433777" y="244547"/>
            <a:ext cx="1807535" cy="92503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0986F86-8695-4AC0-9DBC-3F6B4F24D37A}"/>
              </a:ext>
            </a:extLst>
          </p:cNvPr>
          <p:cNvSpPr/>
          <p:nvPr/>
        </p:nvSpPr>
        <p:spPr>
          <a:xfrm rot="16699375">
            <a:off x="7063193" y="846858"/>
            <a:ext cx="2611441" cy="129792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2F5E073-1C2A-4D04-8DA4-6D4645ABF9F4}"/>
              </a:ext>
            </a:extLst>
          </p:cNvPr>
          <p:cNvSpPr/>
          <p:nvPr/>
        </p:nvSpPr>
        <p:spPr>
          <a:xfrm rot="19558403">
            <a:off x="5177330" y="2063269"/>
            <a:ext cx="2491158" cy="157640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E0CEE17-8F78-4B3A-9CC7-7CA6E1550EF3}"/>
              </a:ext>
            </a:extLst>
          </p:cNvPr>
          <p:cNvSpPr/>
          <p:nvPr/>
        </p:nvSpPr>
        <p:spPr>
          <a:xfrm>
            <a:off x="8813733" y="2207895"/>
            <a:ext cx="772632" cy="77263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0BCA1E-D06F-43A3-BC1B-B8BCB2493353}"/>
              </a:ext>
            </a:extLst>
          </p:cNvPr>
          <p:cNvSpPr txBox="1"/>
          <p:nvPr/>
        </p:nvSpPr>
        <p:spPr>
          <a:xfrm>
            <a:off x="4534870" y="1028547"/>
            <a:ext cx="276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393765-7C20-452E-AE01-69EBC88E87F1}"/>
              </a:ext>
            </a:extLst>
          </p:cNvPr>
          <p:cNvSpPr txBox="1"/>
          <p:nvPr/>
        </p:nvSpPr>
        <p:spPr>
          <a:xfrm>
            <a:off x="7631518" y="190797"/>
            <a:ext cx="276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5D8086-65FD-413E-9EA9-A2099F3E0654}"/>
              </a:ext>
            </a:extLst>
          </p:cNvPr>
          <p:cNvSpPr txBox="1"/>
          <p:nvPr/>
        </p:nvSpPr>
        <p:spPr>
          <a:xfrm>
            <a:off x="5102921" y="2457307"/>
            <a:ext cx="276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432159-80A5-4E9A-A938-4F9C3AD507E4}"/>
              </a:ext>
            </a:extLst>
          </p:cNvPr>
          <p:cNvSpPr txBox="1"/>
          <p:nvPr/>
        </p:nvSpPr>
        <p:spPr>
          <a:xfrm>
            <a:off x="9616380" y="2328250"/>
            <a:ext cx="260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207404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 descr="Map legend showing Continental Divide, dams, reservoirs, lakes, rivers, roads, power plants, conveyance, and water conservancy districts. ">
            <a:extLst>
              <a:ext uri="{FF2B5EF4-FFF2-40B4-BE49-F238E27FC236}">
                <a16:creationId xmlns:a16="http://schemas.microsoft.com/office/drawing/2014/main" id="{29C99813-8DAB-488A-86AA-6FC0D4BDEAA1}"/>
              </a:ext>
            </a:extLst>
          </p:cNvPr>
          <p:cNvGrpSpPr/>
          <p:nvPr/>
        </p:nvGrpSpPr>
        <p:grpSpPr>
          <a:xfrm>
            <a:off x="9505496" y="831273"/>
            <a:ext cx="2597331" cy="4801992"/>
            <a:chOff x="8737274" y="1748759"/>
            <a:chExt cx="1827379" cy="3378494"/>
          </a:xfrm>
        </p:grpSpPr>
        <p:pic>
          <p:nvPicPr>
            <p:cNvPr id="10" name="Picture 9" descr="Map&#10;&#10;Description automatically generated">
              <a:extLst>
                <a:ext uri="{FF2B5EF4-FFF2-40B4-BE49-F238E27FC236}">
                  <a16:creationId xmlns:a16="http://schemas.microsoft.com/office/drawing/2014/main" id="{94AD5115-4DE0-4ED6-AAAD-E69D1380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41829" y="4177954"/>
              <a:ext cx="1822824" cy="949299"/>
            </a:xfrm>
            <a:prstGeom prst="rect">
              <a:avLst/>
            </a:prstGeom>
          </p:spPr>
        </p:pic>
        <p:pic>
          <p:nvPicPr>
            <p:cNvPr id="11" name="Picture 10" descr="Map&#10;&#10;Description automatically generated">
              <a:extLst>
                <a:ext uri="{FF2B5EF4-FFF2-40B4-BE49-F238E27FC236}">
                  <a16:creationId xmlns:a16="http://schemas.microsoft.com/office/drawing/2014/main" id="{A6A891A1-B26D-4F33-A8A5-D5BF07A494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37274" y="3309939"/>
              <a:ext cx="1691341" cy="843821"/>
            </a:xfrm>
            <a:prstGeom prst="rect">
              <a:avLst/>
            </a:prstGeom>
          </p:spPr>
        </p:pic>
        <p:pic>
          <p:nvPicPr>
            <p:cNvPr id="12" name="Picture 11" descr="Map&#10;&#10;Description automatically generated">
              <a:extLst>
                <a:ext uri="{FF2B5EF4-FFF2-40B4-BE49-F238E27FC236}">
                  <a16:creationId xmlns:a16="http://schemas.microsoft.com/office/drawing/2014/main" id="{A2C297FF-571A-49AF-BE68-A767BC2DF3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37274" y="2417408"/>
              <a:ext cx="1261189" cy="907922"/>
            </a:xfrm>
            <a:prstGeom prst="rect">
              <a:avLst/>
            </a:prstGeom>
          </p:spPr>
        </p:pic>
        <p:pic>
          <p:nvPicPr>
            <p:cNvPr id="13" name="Picture 12" descr="Map&#10;&#10;Description automatically generated">
              <a:extLst>
                <a:ext uri="{FF2B5EF4-FFF2-40B4-BE49-F238E27FC236}">
                  <a16:creationId xmlns:a16="http://schemas.microsoft.com/office/drawing/2014/main" id="{7D75C798-D3B1-44E4-9F99-EFB2CCE422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212"/>
            <a:stretch/>
          </p:blipFill>
          <p:spPr>
            <a:xfrm>
              <a:off x="8741829" y="1748759"/>
              <a:ext cx="1252081" cy="659526"/>
            </a:xfrm>
            <a:prstGeom prst="rect">
              <a:avLst/>
            </a:prstGeom>
          </p:spPr>
        </p:pic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5B4FAF99-BE28-4610-8A93-033E91E37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225"/>
            <a:ext cx="3591560" cy="2710815"/>
          </a:xfrm>
        </p:spPr>
        <p:txBody>
          <a:bodyPr/>
          <a:lstStyle/>
          <a:p>
            <a:r>
              <a:rPr lang="en-US" dirty="0"/>
              <a:t>Fry-Ark Storage and Distribution Facilities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3269B18-8EAE-4F1F-B0A1-2FEE49833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39BB8D53-2353-471F-B6A3-6EBFA227A3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48163" y="623690"/>
            <a:ext cx="4770717" cy="5121311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53786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36B9D-7AF6-4600-A4EF-9D1F6DFDD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Fry-Ark Power Generation Facilities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FB537-36B0-40EE-91AC-F658C70995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Mt. Elbert – Two units (pump-generators), 200 MW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F8BCF6-602A-4874-8077-0CA9E67E9D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2D0007-C52D-4C28-B0D4-4623479CE6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" y="2890520"/>
            <a:ext cx="6604000" cy="1915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4" descr="Great Plains Region 2014 Photo Contest Gallery">
            <a:extLst>
              <a:ext uri="{FF2B5EF4-FFF2-40B4-BE49-F238E27FC236}">
                <a16:creationId xmlns:a16="http://schemas.microsoft.com/office/drawing/2014/main" id="{5EB1DB9F-7BAE-453D-AD49-C951C377C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147" y="2652688"/>
            <a:ext cx="4165013" cy="2704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312219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358F0-F641-4EA4-BE3E-C9E516060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Project Updates – Mt. Elbert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6FC8D7-54F4-453C-B968-66FD12D595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Unit 1 Crack Repair</a:t>
            </a:r>
          </a:p>
          <a:p>
            <a:pPr lvl="1"/>
            <a:r>
              <a:rPr lang="en-US" dirty="0"/>
              <a:t>Temporary repair complete, unit online</a:t>
            </a:r>
          </a:p>
          <a:p>
            <a:pPr lvl="1"/>
            <a:r>
              <a:rPr lang="en-US" dirty="0"/>
              <a:t>Permanent repair contracting process underway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C3A7F6-F1A0-446B-ADE6-1366E0FF3F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A1FE06-1886-4FC2-9F48-A6193C3D40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1802" y="1485001"/>
            <a:ext cx="3503302" cy="2623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F3C647-B0B1-4573-A8CF-82E7789662D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29" y="3603879"/>
            <a:ext cx="3520440" cy="264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FA16CA-8CE5-4D73-A92A-E6A9B89AF70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520" y="3163824"/>
            <a:ext cx="4693920" cy="3520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56964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A667F-0EFE-48F0-9617-41DFC7836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099F10-8F58-4869-B2BA-BE5A78F6D4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Eastern Colorado Area Office</a:t>
            </a:r>
          </a:p>
          <a:p>
            <a:r>
              <a:rPr lang="en-US" dirty="0"/>
              <a:t>Colorado-Big Thompson Project</a:t>
            </a:r>
          </a:p>
          <a:p>
            <a:r>
              <a:rPr lang="en-US" dirty="0" err="1"/>
              <a:t>Fryingpan</a:t>
            </a:r>
            <a:r>
              <a:rPr lang="en-US" dirty="0"/>
              <a:t>-Arkansas Project</a:t>
            </a:r>
          </a:p>
          <a:p>
            <a:r>
              <a:rPr lang="en-US" dirty="0"/>
              <a:t>Current Activities, Updates, and Initiatives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069D8F-CADD-40BB-9F5C-0D607615CB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0998C8-3902-4F8F-AD5F-2A6FB21DE7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7337" y="921614"/>
            <a:ext cx="3310882" cy="250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208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358F0-F641-4EA4-BE3E-C9E516060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Project Updates – Mt. Elbert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6FC8D7-54F4-453C-B968-66FD12D595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600" y="1549908"/>
            <a:ext cx="10800080" cy="4352544"/>
          </a:xfrm>
        </p:spPr>
        <p:txBody>
          <a:bodyPr/>
          <a:lstStyle/>
          <a:p>
            <a:r>
              <a:rPr lang="en-US" dirty="0"/>
              <a:t>Rehabilitation Project</a:t>
            </a:r>
          </a:p>
          <a:p>
            <a:pPr lvl="1"/>
            <a:r>
              <a:rPr lang="en-US" dirty="0"/>
              <a:t>Complete</a:t>
            </a:r>
          </a:p>
          <a:p>
            <a:pPr lvl="2"/>
            <a:r>
              <a:rPr lang="en-US" dirty="0"/>
              <a:t>Asbestos cleanup</a:t>
            </a:r>
          </a:p>
          <a:p>
            <a:pPr lvl="2"/>
            <a:r>
              <a:rPr lang="en-US" dirty="0"/>
              <a:t>Penstock-2 fire and backup cooling water supply</a:t>
            </a:r>
          </a:p>
          <a:p>
            <a:pPr lvl="2"/>
            <a:r>
              <a:rPr lang="en-US" dirty="0"/>
              <a:t>U-1 Rotor Crack Evaluation/Temporary repair</a:t>
            </a:r>
          </a:p>
          <a:p>
            <a:pPr lvl="2"/>
            <a:r>
              <a:rPr lang="en-US" dirty="0"/>
              <a:t>230 KV Oil filled Cable testing</a:t>
            </a:r>
          </a:p>
          <a:p>
            <a:pPr lvl="2"/>
            <a:r>
              <a:rPr lang="en-US" dirty="0"/>
              <a:t>Bridge Crane Overhaul</a:t>
            </a:r>
          </a:p>
          <a:p>
            <a:pPr lvl="2"/>
            <a:r>
              <a:rPr lang="en-US" dirty="0"/>
              <a:t>Collection System Actuator Replacement</a:t>
            </a:r>
          </a:p>
          <a:p>
            <a:pPr lvl="1"/>
            <a:r>
              <a:rPr lang="en-US" dirty="0"/>
              <a:t>In progress</a:t>
            </a:r>
          </a:p>
          <a:p>
            <a:pPr lvl="2"/>
            <a:r>
              <a:rPr lang="en-US" dirty="0"/>
              <a:t>Mechanical Shaft Seals</a:t>
            </a:r>
          </a:p>
          <a:p>
            <a:pPr lvl="2"/>
            <a:r>
              <a:rPr lang="en-US" dirty="0"/>
              <a:t>Cooling Water System Replacement</a:t>
            </a:r>
          </a:p>
          <a:p>
            <a:pPr lvl="2"/>
            <a:r>
              <a:rPr lang="en-US" dirty="0"/>
              <a:t>SFC Input Output Switchgear Upgrade</a:t>
            </a:r>
          </a:p>
          <a:p>
            <a:pPr lvl="2"/>
            <a:r>
              <a:rPr lang="en-US" dirty="0"/>
              <a:t>Protective Relays / Annunciation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C3A7F6-F1A0-446B-ADE6-1366E0FF3F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 descr="Mount Elbert power plant">
            <a:extLst>
              <a:ext uri="{FF2B5EF4-FFF2-40B4-BE49-F238E27FC236}">
                <a16:creationId xmlns:a16="http://schemas.microsoft.com/office/drawing/2014/main" id="{3CDD5181-FB75-443F-8488-C67ECD8CD4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733" y="1463358"/>
            <a:ext cx="3375907" cy="22628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054335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1C897-61AA-8061-253C-E83D00658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 Utility Cost Group Recognition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E150A79-E134-2031-0BA1-4F321808E5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Routine Operations and Maintenance Costs ($1000) per Megawatt (MW)</a:t>
            </a:r>
          </a:p>
          <a:p>
            <a:r>
              <a:rPr lang="en-US" dirty="0"/>
              <a:t>Hybrid/Pumped-Storage Peer Group</a:t>
            </a:r>
          </a:p>
          <a:p>
            <a:r>
              <a:rPr lang="en-US" dirty="0"/>
              <a:t>~ 10 Plants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D68AEFE-0CE3-5DFD-3A27-AF9703D755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photo of a lake with mountains in the background">
            <a:extLst>
              <a:ext uri="{FF2B5EF4-FFF2-40B4-BE49-F238E27FC236}">
                <a16:creationId xmlns:a16="http://schemas.microsoft.com/office/drawing/2014/main" id="{F3CAA23D-8870-925A-ADE3-6CE8E3FEB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319" y="3839243"/>
            <a:ext cx="3983912" cy="265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4085022-F75A-4EFC-7E15-C6DD571E0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647" y="1553494"/>
            <a:ext cx="2356513" cy="31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7410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586CD-907A-4C4C-8F00-4BEA179F6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 and Initiatives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9DB5F6-E274-40E6-AEB9-AA28C56EF3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3 Focal Points:</a:t>
            </a:r>
          </a:p>
          <a:p>
            <a:pPr lvl="1"/>
            <a:r>
              <a:rPr lang="en-US" dirty="0"/>
              <a:t>Project Accomplishment</a:t>
            </a:r>
          </a:p>
          <a:p>
            <a:pPr lvl="1"/>
            <a:r>
              <a:rPr lang="en-US" dirty="0"/>
              <a:t>Budget Development and Implementation</a:t>
            </a:r>
          </a:p>
          <a:p>
            <a:pPr lvl="1"/>
            <a:r>
              <a:rPr lang="en-US" dirty="0"/>
              <a:t>Producing Value</a:t>
            </a:r>
          </a:p>
          <a:p>
            <a:endParaRPr lang="en-US" dirty="0"/>
          </a:p>
          <a:p>
            <a:r>
              <a:rPr lang="en-US" dirty="0"/>
              <a:t>Highlighted Initiatives</a:t>
            </a:r>
          </a:p>
          <a:p>
            <a:pPr lvl="1"/>
            <a:r>
              <a:rPr lang="en-US" dirty="0"/>
              <a:t>Emphasis on project management principles</a:t>
            </a:r>
          </a:p>
          <a:p>
            <a:pPr lvl="1"/>
            <a:r>
              <a:rPr lang="en-US" dirty="0"/>
              <a:t>Budget formulation schedule realignment</a:t>
            </a:r>
          </a:p>
          <a:p>
            <a:pPr lvl="1"/>
            <a:r>
              <a:rPr lang="en-US" dirty="0"/>
              <a:t>Maintenance schedule realignment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5D1232-D2C4-48CB-A736-9320A62D80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0934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154AF925-444F-2D40-980F-9456795492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3624" y="1762567"/>
            <a:ext cx="9144000" cy="1994419"/>
          </a:xfrm>
        </p:spPr>
        <p:txBody>
          <a:bodyPr/>
          <a:lstStyle/>
          <a:p>
            <a:r>
              <a:rPr lang="en-US" dirty="0"/>
              <a:t>Jeff Rieker – Area Manager</a:t>
            </a:r>
          </a:p>
          <a:p>
            <a:r>
              <a:rPr lang="en-US" dirty="0"/>
              <a:t>jrieker@usbr.gov</a:t>
            </a:r>
          </a:p>
        </p:txBody>
      </p:sp>
    </p:spTree>
    <p:extLst>
      <p:ext uri="{BB962C8B-B14F-4D97-AF65-F5344CB8AC3E}">
        <p14:creationId xmlns:p14="http://schemas.microsoft.com/office/powerpoint/2010/main" val="1829482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A17AC-834C-4BC0-AC5E-7D775CBE8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Eastern Colorado Area Office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34594E-2B6C-4AE4-A9DA-822F5EFBDF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Map of Reclamation Regions">
            <a:extLst>
              <a:ext uri="{FF2B5EF4-FFF2-40B4-BE49-F238E27FC236}">
                <a16:creationId xmlns:a16="http://schemas.microsoft.com/office/drawing/2014/main" id="{00EDFC9F-B7D4-4227-8BAB-7E0B2A7BF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" y="1496670"/>
            <a:ext cx="5189220" cy="360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rea Office Map">
            <a:extLst>
              <a:ext uri="{FF2B5EF4-FFF2-40B4-BE49-F238E27FC236}">
                <a16:creationId xmlns:a16="http://schemas.microsoft.com/office/drawing/2014/main" id="{95A5A3BD-4F6E-48F1-9C6A-8A57660DF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850" y="1953259"/>
            <a:ext cx="2800350" cy="378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230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 descr="Map legend showing Continental Divide, dams, reservoirs, lakes, rivers, roads, power plants, conveyance, and water conservancy districts. ">
            <a:extLst>
              <a:ext uri="{FF2B5EF4-FFF2-40B4-BE49-F238E27FC236}">
                <a16:creationId xmlns:a16="http://schemas.microsoft.com/office/drawing/2014/main" id="{29C99813-8DAB-488A-86AA-6FC0D4BDEAA1}"/>
              </a:ext>
            </a:extLst>
          </p:cNvPr>
          <p:cNvGrpSpPr/>
          <p:nvPr/>
        </p:nvGrpSpPr>
        <p:grpSpPr>
          <a:xfrm>
            <a:off x="9505496" y="831273"/>
            <a:ext cx="2597331" cy="4801992"/>
            <a:chOff x="8737274" y="1748759"/>
            <a:chExt cx="1827379" cy="3378494"/>
          </a:xfrm>
        </p:grpSpPr>
        <p:pic>
          <p:nvPicPr>
            <p:cNvPr id="10" name="Picture 9" descr="Map&#10;&#10;Description automatically generated">
              <a:extLst>
                <a:ext uri="{FF2B5EF4-FFF2-40B4-BE49-F238E27FC236}">
                  <a16:creationId xmlns:a16="http://schemas.microsoft.com/office/drawing/2014/main" id="{94AD5115-4DE0-4ED6-AAAD-E69D1380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41829" y="4177954"/>
              <a:ext cx="1822824" cy="949299"/>
            </a:xfrm>
            <a:prstGeom prst="rect">
              <a:avLst/>
            </a:prstGeom>
          </p:spPr>
        </p:pic>
        <p:pic>
          <p:nvPicPr>
            <p:cNvPr id="11" name="Picture 10" descr="Map&#10;&#10;Description automatically generated">
              <a:extLst>
                <a:ext uri="{FF2B5EF4-FFF2-40B4-BE49-F238E27FC236}">
                  <a16:creationId xmlns:a16="http://schemas.microsoft.com/office/drawing/2014/main" id="{A6A891A1-B26D-4F33-A8A5-D5BF07A494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37274" y="3309939"/>
              <a:ext cx="1691341" cy="843821"/>
            </a:xfrm>
            <a:prstGeom prst="rect">
              <a:avLst/>
            </a:prstGeom>
          </p:spPr>
        </p:pic>
        <p:pic>
          <p:nvPicPr>
            <p:cNvPr id="12" name="Picture 11" descr="Map&#10;&#10;Description automatically generated">
              <a:extLst>
                <a:ext uri="{FF2B5EF4-FFF2-40B4-BE49-F238E27FC236}">
                  <a16:creationId xmlns:a16="http://schemas.microsoft.com/office/drawing/2014/main" id="{A2C297FF-571A-49AF-BE68-A767BC2DF3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37274" y="2417408"/>
              <a:ext cx="1261189" cy="907922"/>
            </a:xfrm>
            <a:prstGeom prst="rect">
              <a:avLst/>
            </a:prstGeom>
          </p:spPr>
        </p:pic>
        <p:pic>
          <p:nvPicPr>
            <p:cNvPr id="13" name="Picture 12" descr="Map&#10;&#10;Description automatically generated">
              <a:extLst>
                <a:ext uri="{FF2B5EF4-FFF2-40B4-BE49-F238E27FC236}">
                  <a16:creationId xmlns:a16="http://schemas.microsoft.com/office/drawing/2014/main" id="{7D75C798-D3B1-44E4-9F99-EFB2CCE422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212"/>
            <a:stretch/>
          </p:blipFill>
          <p:spPr>
            <a:xfrm>
              <a:off x="8741829" y="1748759"/>
              <a:ext cx="1252081" cy="659526"/>
            </a:xfrm>
            <a:prstGeom prst="rect">
              <a:avLst/>
            </a:prstGeom>
          </p:spPr>
        </p:pic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5B4FAF99-BE28-4610-8A93-033E91E37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225"/>
            <a:ext cx="11704320" cy="1325563"/>
          </a:xfrm>
        </p:spPr>
        <p:txBody>
          <a:bodyPr/>
          <a:lstStyle/>
          <a:p>
            <a:r>
              <a:rPr lang="en-US" dirty="0"/>
              <a:t>ECAO at-a-glance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3269B18-8EAE-4F1F-B0A1-2FEE49833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39BB8D53-2353-471F-B6A3-6EBFA227A3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4819" y="1178426"/>
            <a:ext cx="9250932" cy="4621483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74587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 descr="Map legend showing Continental Divide, dams, reservoirs, lakes, rivers, roads, power plants, conveyance, and water conservancy districts. ">
            <a:extLst>
              <a:ext uri="{FF2B5EF4-FFF2-40B4-BE49-F238E27FC236}">
                <a16:creationId xmlns:a16="http://schemas.microsoft.com/office/drawing/2014/main" id="{29C99813-8DAB-488A-86AA-6FC0D4BDEAA1}"/>
              </a:ext>
            </a:extLst>
          </p:cNvPr>
          <p:cNvGrpSpPr/>
          <p:nvPr/>
        </p:nvGrpSpPr>
        <p:grpSpPr>
          <a:xfrm>
            <a:off x="7827264" y="1197168"/>
            <a:ext cx="2775947" cy="4956744"/>
            <a:chOff x="8737274" y="1748759"/>
            <a:chExt cx="1827379" cy="3378494"/>
          </a:xfrm>
        </p:grpSpPr>
        <p:pic>
          <p:nvPicPr>
            <p:cNvPr id="10" name="Picture 9" descr="Map&#10;&#10;Description automatically generated">
              <a:extLst>
                <a:ext uri="{FF2B5EF4-FFF2-40B4-BE49-F238E27FC236}">
                  <a16:creationId xmlns:a16="http://schemas.microsoft.com/office/drawing/2014/main" id="{94AD5115-4DE0-4ED6-AAAD-E69D1380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41829" y="4177954"/>
              <a:ext cx="1822824" cy="949299"/>
            </a:xfrm>
            <a:prstGeom prst="rect">
              <a:avLst/>
            </a:prstGeom>
          </p:spPr>
        </p:pic>
        <p:pic>
          <p:nvPicPr>
            <p:cNvPr id="11" name="Picture 10" descr="Map&#10;&#10;Description automatically generated">
              <a:extLst>
                <a:ext uri="{FF2B5EF4-FFF2-40B4-BE49-F238E27FC236}">
                  <a16:creationId xmlns:a16="http://schemas.microsoft.com/office/drawing/2014/main" id="{A6A891A1-B26D-4F33-A8A5-D5BF07A494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37274" y="3309939"/>
              <a:ext cx="1691341" cy="843821"/>
            </a:xfrm>
            <a:prstGeom prst="rect">
              <a:avLst/>
            </a:prstGeom>
          </p:spPr>
        </p:pic>
        <p:pic>
          <p:nvPicPr>
            <p:cNvPr id="12" name="Picture 11" descr="Map&#10;&#10;Description automatically generated">
              <a:extLst>
                <a:ext uri="{FF2B5EF4-FFF2-40B4-BE49-F238E27FC236}">
                  <a16:creationId xmlns:a16="http://schemas.microsoft.com/office/drawing/2014/main" id="{A2C297FF-571A-49AF-BE68-A767BC2DF3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37274" y="2417408"/>
              <a:ext cx="1261189" cy="907922"/>
            </a:xfrm>
            <a:prstGeom prst="rect">
              <a:avLst/>
            </a:prstGeom>
          </p:spPr>
        </p:pic>
        <p:pic>
          <p:nvPicPr>
            <p:cNvPr id="13" name="Picture 12" descr="Map&#10;&#10;Description automatically generated">
              <a:extLst>
                <a:ext uri="{FF2B5EF4-FFF2-40B4-BE49-F238E27FC236}">
                  <a16:creationId xmlns:a16="http://schemas.microsoft.com/office/drawing/2014/main" id="{7D75C798-D3B1-44E4-9F99-EFB2CCE422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212"/>
            <a:stretch/>
          </p:blipFill>
          <p:spPr>
            <a:xfrm>
              <a:off x="8741829" y="1748759"/>
              <a:ext cx="1252081" cy="659526"/>
            </a:xfrm>
            <a:prstGeom prst="rect">
              <a:avLst/>
            </a:prstGeom>
          </p:spPr>
        </p:pic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5B4FAF99-BE28-4610-8A93-033E91E37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225"/>
            <a:ext cx="11704320" cy="1325563"/>
          </a:xfrm>
        </p:spPr>
        <p:txBody>
          <a:bodyPr/>
          <a:lstStyle/>
          <a:p>
            <a:r>
              <a:rPr lang="en-US" dirty="0"/>
              <a:t>Colorado-Big Thompson Project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3269B18-8EAE-4F1F-B0A1-2FEE49833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39BB8D53-2353-471F-B6A3-6EBFA227A3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392" y="1176468"/>
            <a:ext cx="7022593" cy="5148072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2930203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4FAF99-BE28-4610-8A93-033E91E37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225"/>
            <a:ext cx="11704320" cy="1325563"/>
          </a:xfrm>
        </p:spPr>
        <p:txBody>
          <a:bodyPr/>
          <a:lstStyle/>
          <a:p>
            <a:r>
              <a:rPr lang="en-US" dirty="0"/>
              <a:t>Colorado-Big Thompson Project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3269B18-8EAE-4F1F-B0A1-2FEE49833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89F1DF05-8CB8-4C2E-A6F7-B51629E4DF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971" y="1236518"/>
            <a:ext cx="9751235" cy="518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199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36B9D-7AF6-4600-A4EF-9D1F6DFDD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C-BT Power Generation Facilities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FB537-36B0-40EE-91AC-F658C70995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Green Mountain – Two units, 26 MW</a:t>
            </a:r>
          </a:p>
          <a:p>
            <a:r>
              <a:rPr lang="en-US" dirty="0" err="1"/>
              <a:t>Marys</a:t>
            </a:r>
            <a:r>
              <a:rPr lang="en-US" dirty="0"/>
              <a:t> Lake – One unit, 8.1 MW</a:t>
            </a:r>
          </a:p>
          <a:p>
            <a:r>
              <a:rPr lang="en-US" dirty="0"/>
              <a:t>Estes – Three units, 45 MW</a:t>
            </a:r>
          </a:p>
          <a:p>
            <a:r>
              <a:rPr lang="en-US" dirty="0"/>
              <a:t>Pole Hill – One unit, 38.2 MW</a:t>
            </a:r>
          </a:p>
          <a:p>
            <a:r>
              <a:rPr lang="en-US" dirty="0"/>
              <a:t>Flatiron – Three units (one pump-generator), 94.5 MW</a:t>
            </a:r>
          </a:p>
          <a:p>
            <a:r>
              <a:rPr lang="en-US" dirty="0"/>
              <a:t>Big Thompson – One unit, 4.5 MW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F8BCF6-602A-4874-8077-0CA9E67E9D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496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9CE35-E6B5-4103-ABCE-67A663E9F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C-BT Power Generation Facilities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25597C-EBF8-499A-803E-19E24948DA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mountain, outdoor, nature, ravine&#10;&#10;Description automatically generated">
            <a:extLst>
              <a:ext uri="{FF2B5EF4-FFF2-40B4-BE49-F238E27FC236}">
                <a16:creationId xmlns:a16="http://schemas.microsoft.com/office/drawing/2014/main" id="{7BC7D03A-B760-4A4E-B259-6441AE747D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75" y="1382130"/>
            <a:ext cx="4226745" cy="2703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picture containing text, water, tree, outdoor&#10;&#10;Description automatically generated">
            <a:extLst>
              <a:ext uri="{FF2B5EF4-FFF2-40B4-BE49-F238E27FC236}">
                <a16:creationId xmlns:a16="http://schemas.microsoft.com/office/drawing/2014/main" id="{807D75A0-0E77-4606-AE2E-D9D195487B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3538" y="1416165"/>
            <a:ext cx="3942690" cy="2140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54E63740-F093-4D7A-8A91-76C791F3B1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530" y="3940691"/>
            <a:ext cx="2118140" cy="2623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picture containing outdoor, sky, water, mountain&#10;&#10;Description automatically generated">
            <a:extLst>
              <a:ext uri="{FF2B5EF4-FFF2-40B4-BE49-F238E27FC236}">
                <a16:creationId xmlns:a16="http://schemas.microsoft.com/office/drawing/2014/main" id="{E66EB4FB-2404-4846-9638-5BD9A05584D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917" y="3845561"/>
            <a:ext cx="3624579" cy="27184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AE87BDB-AD4F-4A6D-A352-198989D21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760" y="3963162"/>
            <a:ext cx="3228975" cy="2190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Photo of Estes Powerplant next to a large grid of power-lines ">
            <a:extLst>
              <a:ext uri="{FF2B5EF4-FFF2-40B4-BE49-F238E27FC236}">
                <a16:creationId xmlns:a16="http://schemas.microsoft.com/office/drawing/2014/main" id="{54E3B4D0-B921-44EB-8B34-AA36C4AA7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247" y="844615"/>
            <a:ext cx="3003169" cy="2304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40515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358F0-F641-4EA4-BE3E-C9E516060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Project Activities – C-BT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6FC8D7-54F4-453C-B968-66FD12D595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Mary’s Lake Turbine Runner Replacement</a:t>
            </a:r>
          </a:p>
          <a:p>
            <a:r>
              <a:rPr lang="en-US" dirty="0"/>
              <a:t>East Portal Spillway Repair</a:t>
            </a:r>
          </a:p>
          <a:p>
            <a:r>
              <a:rPr lang="en-US" dirty="0"/>
              <a:t>Green Mountain Dam Penstock Coating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C3A7F6-F1A0-446B-ADE6-1366E0FF3F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F31D6F-9DF3-4A3C-8586-141D324241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988" y="3428998"/>
            <a:ext cx="3981139" cy="2634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441190-982D-4B11-902D-77F7F7765C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534" y="1325880"/>
            <a:ext cx="2814025" cy="37362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89880A-85AD-4EB9-BBC5-C4DB97FDFD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34" y="3428999"/>
            <a:ext cx="3895047" cy="2634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63199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x9 white" id="{5B01CB95-E967-0C4E-BB61-92E0A8DDC530}" vid="{E52EC274-00E1-074E-B9C7-D32580BC5D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385</Words>
  <Application>Microsoft Macintosh PowerPoint</Application>
  <PresentationFormat>Widescreen</PresentationFormat>
  <Paragraphs>94</Paragraphs>
  <Slides>23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Segoe UI</vt:lpstr>
      <vt:lpstr>Segoe UI Semibold</vt:lpstr>
      <vt:lpstr>1_Office Theme</vt:lpstr>
      <vt:lpstr>Mid-West Electric Consumers Association</vt:lpstr>
      <vt:lpstr>Overview</vt:lpstr>
      <vt:lpstr>Eastern Colorado Area Office</vt:lpstr>
      <vt:lpstr>ECAO at-a-glance</vt:lpstr>
      <vt:lpstr>Colorado-Big Thompson Project</vt:lpstr>
      <vt:lpstr>Colorado-Big Thompson Project</vt:lpstr>
      <vt:lpstr>C-BT Power Generation Facilities </vt:lpstr>
      <vt:lpstr>C-BT Power Generation Facilities </vt:lpstr>
      <vt:lpstr>Major Project Activities – C-BT</vt:lpstr>
      <vt:lpstr>Colorado-Big Thompson Project Activities</vt:lpstr>
      <vt:lpstr>Colorado-Big Thompson Project Activities</vt:lpstr>
      <vt:lpstr>Colorado-Big Thompson Project Activities</vt:lpstr>
      <vt:lpstr>Electric Utility Cost Group Recognition</vt:lpstr>
      <vt:lpstr>General Updates</vt:lpstr>
      <vt:lpstr>ECAO at-a-glance</vt:lpstr>
      <vt:lpstr>Fry-Ark Mountain Facilities</vt:lpstr>
      <vt:lpstr>Fry-Ark Storage and Distribution Facilities</vt:lpstr>
      <vt:lpstr>Fry-Ark Power Generation Facilities </vt:lpstr>
      <vt:lpstr>Major Project Updates – Mt. Elbert</vt:lpstr>
      <vt:lpstr>Major Project Updates – Mt. Elbert</vt:lpstr>
      <vt:lpstr>Electric Utility Cost Group Recognition</vt:lpstr>
      <vt:lpstr>Focus and Initiatives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2022-04-12T17:14:13Z</dcterms:created>
  <dcterms:modified xsi:type="dcterms:W3CDTF">2023-11-29T15:54:41Z</dcterms:modified>
  <cp:category/>
</cp:coreProperties>
</file>