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261" r:id="rId6"/>
    <p:sldId id="263" r:id="rId7"/>
    <p:sldId id="269" r:id="rId8"/>
    <p:sldId id="268" r:id="rId9"/>
    <p:sldId id="275" r:id="rId10"/>
    <p:sldId id="262" r:id="rId11"/>
    <p:sldId id="265" r:id="rId12"/>
    <p:sldId id="264" r:id="rId13"/>
    <p:sldId id="271" r:id="rId14"/>
    <p:sldId id="270" r:id="rId15"/>
    <p:sldId id="272" r:id="rId16"/>
    <p:sldId id="273" r:id="rId17"/>
    <p:sldId id="274" r:id="rId18"/>
    <p:sldId id="2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7A6065-11BF-437D-A8D6-DCFE1E56848B}" v="1" dt="2021-12-03T00:24:08.1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78" autoAdjust="0"/>
    <p:restoredTop sz="96327"/>
  </p:normalViewPr>
  <p:slideViewPr>
    <p:cSldViewPr snapToGrid="0">
      <p:cViewPr varScale="1">
        <p:scale>
          <a:sx n="123" d="100"/>
          <a:sy n="123" d="100"/>
        </p:scale>
        <p:origin x="360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5464C-1627-4F22-BE00-8A094DEC4AE2}" type="datetimeFigureOut">
              <a:rPr lang="en-US" smtClean="0"/>
              <a:t>12/2/21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0F44C-5A13-4BE5-BE7E-4467491D2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73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0F44C-5A13-4BE5-BE7E-4467491D26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61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Add your ow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35A6567-7B45-4CCA-835C-8ABECF6A32F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897504" y="0"/>
            <a:ext cx="4319517" cy="6885295"/>
          </a:xfrm>
          <a:custGeom>
            <a:avLst/>
            <a:gdLst>
              <a:gd name="connsiteX0" fmla="*/ 0 w 4267200"/>
              <a:gd name="connsiteY0" fmla="*/ 6858000 h 6858000"/>
              <a:gd name="connsiteX1" fmla="*/ 1066800 w 4267200"/>
              <a:gd name="connsiteY1" fmla="*/ 0 h 6858000"/>
              <a:gd name="connsiteX2" fmla="*/ 4267200 w 4267200"/>
              <a:gd name="connsiteY2" fmla="*/ 0 h 6858000"/>
              <a:gd name="connsiteX3" fmla="*/ 3200400 w 4267200"/>
              <a:gd name="connsiteY3" fmla="*/ 6858000 h 6858000"/>
              <a:gd name="connsiteX4" fmla="*/ 0 w 4267200"/>
              <a:gd name="connsiteY4" fmla="*/ 6858000 h 6858000"/>
              <a:gd name="connsiteX0" fmla="*/ 0 w 4292221"/>
              <a:gd name="connsiteY0" fmla="*/ 6858000 h 6871647"/>
              <a:gd name="connsiteX1" fmla="*/ 1066800 w 4292221"/>
              <a:gd name="connsiteY1" fmla="*/ 0 h 6871647"/>
              <a:gd name="connsiteX2" fmla="*/ 4267200 w 4292221"/>
              <a:gd name="connsiteY2" fmla="*/ 0 h 6871647"/>
              <a:gd name="connsiteX3" fmla="*/ 4292221 w 4292221"/>
              <a:gd name="connsiteY3" fmla="*/ 6871647 h 6871647"/>
              <a:gd name="connsiteX4" fmla="*/ 0 w 4292221"/>
              <a:gd name="connsiteY4" fmla="*/ 6858000 h 6871647"/>
              <a:gd name="connsiteX0" fmla="*/ 0 w 4319517"/>
              <a:gd name="connsiteY0" fmla="*/ 6885295 h 6885295"/>
              <a:gd name="connsiteX1" fmla="*/ 1094096 w 4319517"/>
              <a:gd name="connsiteY1" fmla="*/ 0 h 6885295"/>
              <a:gd name="connsiteX2" fmla="*/ 4294496 w 4319517"/>
              <a:gd name="connsiteY2" fmla="*/ 0 h 6885295"/>
              <a:gd name="connsiteX3" fmla="*/ 4319517 w 4319517"/>
              <a:gd name="connsiteY3" fmla="*/ 6871647 h 6885295"/>
              <a:gd name="connsiteX4" fmla="*/ 0 w 4319517"/>
              <a:gd name="connsiteY4" fmla="*/ 6885295 h 688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9517" h="6885295">
                <a:moveTo>
                  <a:pt x="0" y="6885295"/>
                </a:moveTo>
                <a:lnTo>
                  <a:pt x="1094096" y="0"/>
                </a:lnTo>
                <a:lnTo>
                  <a:pt x="4294496" y="0"/>
                </a:lnTo>
                <a:cubicBezTo>
                  <a:pt x="4302836" y="2290549"/>
                  <a:pt x="4311177" y="4581098"/>
                  <a:pt x="4319517" y="6871647"/>
                </a:cubicBezTo>
                <a:lnTo>
                  <a:pt x="0" y="6885295"/>
                </a:lnTo>
                <a:close/>
              </a:path>
            </a:pathLst>
          </a:custGeom>
          <a:noFill/>
        </p:spPr>
        <p:txBody>
          <a:bodyPr>
            <a:noAutofit/>
          </a:bodyPr>
          <a:lstStyle/>
          <a:p>
            <a:endParaRPr lang="en-US" dirty="0"/>
          </a:p>
        </p:txBody>
      </p:sp>
      <p:pic>
        <p:nvPicPr>
          <p:cNvPr id="15" name="Picture 14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229B243C-E2A9-478A-A331-75B01A8F32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3657600" cy="7663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6F6908-7D79-4C32-BD90-175E208F6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051560"/>
            <a:ext cx="7498080" cy="2387600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602038"/>
            <a:ext cx="7498080" cy="1655762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CA0D8-6E45-4D23-8F6C-2063F8F7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9276A-D7CC-4FDB-ABC5-7DAC60513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829563C-08A9-4D6D-9050-B21459BF9A6A}" type="datetimeFigureOut">
              <a:rPr lang="en-US" smtClean="0"/>
              <a:pPr/>
              <a:t>12/2/21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82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27E582E8-1EE1-504A-B79A-8C284F7147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33BA26-7A30-4738-98AB-E29678558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447C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9FF47-FF49-4539-825D-3B38FAE6B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447C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14260-D918-4D46-8B70-77A41BE6C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00400" y="6356350"/>
            <a:ext cx="2743200" cy="365125"/>
          </a:xfrm>
        </p:spPr>
        <p:txBody>
          <a:bodyPr/>
          <a:lstStyle/>
          <a:p>
            <a:fld id="{4829563C-08A9-4D6D-9050-B21459BF9A6A}" type="datetimeFigureOut">
              <a:rPr lang="en-US" smtClean="0"/>
              <a:t>12/2/21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DECFA-CA12-4C8D-AC92-0110F673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2200" y="6356350"/>
            <a:ext cx="27432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FE520-C041-4A21-8EC7-204647983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56350"/>
            <a:ext cx="2743200" cy="365125"/>
          </a:xfrm>
        </p:spPr>
        <p:txBody>
          <a:bodyPr/>
          <a:lstStyle/>
          <a:p>
            <a:fld id="{3F695E62-246E-462B-9E4A-5D3B36BC3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10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APA logo">
            <a:extLst>
              <a:ext uri="{FF2B5EF4-FFF2-40B4-BE49-F238E27FC236}">
                <a16:creationId xmlns:a16="http://schemas.microsoft.com/office/drawing/2014/main" id="{77369AF1-8F90-164D-A89E-C4520D658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09D27-D311-41D9-A949-4333FBC324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0595D-0EDE-40CC-96BC-65A90D474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10A6E-0274-478E-A2C8-9B4272B93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00400" y="6356350"/>
            <a:ext cx="2743200" cy="365125"/>
          </a:xfrm>
        </p:spPr>
        <p:txBody>
          <a:bodyPr/>
          <a:lstStyle/>
          <a:p>
            <a:fld id="{4829563C-08A9-4D6D-9050-B21459BF9A6A}" type="datetimeFigureOut">
              <a:rPr lang="en-US" smtClean="0"/>
              <a:t>12/2/21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6932A-C331-4D78-9471-F51CED970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2200" y="6356350"/>
            <a:ext cx="27432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5717F-F4BE-4DB7-B03C-6B349FD8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56350"/>
            <a:ext cx="2743200" cy="365125"/>
          </a:xfrm>
        </p:spPr>
        <p:txBody>
          <a:bodyPr/>
          <a:lstStyle/>
          <a:p>
            <a:fld id="{3F695E62-246E-462B-9E4A-5D3B36BC3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70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966F413-FA40-43CC-B5A7-52AC05CC46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0875" y="0"/>
            <a:ext cx="51911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86400" cy="1325563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09D27-D311-41D9-A949-4333FBC324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86400" cy="435133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10A6E-0274-478E-A2C8-9B4272B93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00400" y="6356350"/>
            <a:ext cx="2743200" cy="365125"/>
          </a:xfrm>
        </p:spPr>
        <p:txBody>
          <a:bodyPr/>
          <a:lstStyle/>
          <a:p>
            <a:fld id="{4829563C-08A9-4D6D-9050-B21459BF9A6A}" type="datetimeFigureOut">
              <a:rPr lang="en-US" smtClean="0"/>
              <a:t>12/2/21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6932A-C331-4D78-9471-F51CED970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2200" y="6356350"/>
            <a:ext cx="27432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5717F-F4BE-4DB7-B03C-6B349FD8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56350"/>
            <a:ext cx="2743200" cy="365125"/>
          </a:xfrm>
        </p:spPr>
        <p:txBody>
          <a:bodyPr/>
          <a:lstStyle/>
          <a:p>
            <a:fld id="{3F695E62-246E-462B-9E4A-5D3B36BC339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16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6F2A4554-290E-E84F-9E8D-22B7E75D29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04CE0-D7CE-4A21-A374-209F8A978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B6457-4264-4DFA-9459-33357701E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7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23BBC-7C71-4F92-AB37-26D50DE23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B54A2B-9DE6-4581-8798-80394BA3E6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7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A636AC-100D-4838-8EF5-0167820DA8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7638CD-D03D-48D5-8A3A-5731A6507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00400" y="6356350"/>
            <a:ext cx="2743200" cy="365125"/>
          </a:xfrm>
        </p:spPr>
        <p:txBody>
          <a:bodyPr/>
          <a:lstStyle/>
          <a:p>
            <a:fld id="{4829563C-08A9-4D6D-9050-B21459BF9A6A}" type="datetimeFigureOut">
              <a:rPr lang="en-US" smtClean="0"/>
              <a:t>12/2/21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079CFA-9DAF-46EA-AFEA-B02C13E0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2200" y="6356350"/>
            <a:ext cx="27432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282B98-EEB2-4D4F-AEAB-1A11AF309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56350"/>
            <a:ext cx="2743200" cy="365125"/>
          </a:xfrm>
        </p:spPr>
        <p:txBody>
          <a:bodyPr/>
          <a:lstStyle/>
          <a:p>
            <a:fld id="{3F695E62-246E-462B-9E4A-5D3B36BC3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D93DE8E-DD4C-F344-A346-4353785637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434BC-6FBE-461A-A6F0-FCFFCC92D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5EE01C-212D-4474-B3B9-31E99C04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00400" y="6356350"/>
            <a:ext cx="2743200" cy="365125"/>
          </a:xfrm>
        </p:spPr>
        <p:txBody>
          <a:bodyPr/>
          <a:lstStyle/>
          <a:p>
            <a:fld id="{4829563C-08A9-4D6D-9050-B21459BF9A6A}" type="datetimeFigureOut">
              <a:rPr lang="en-US" smtClean="0"/>
              <a:t>12/2/21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064447-04C7-4B46-88CB-7EFCCBBA7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2200" y="6356350"/>
            <a:ext cx="27432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23F1B-CE1F-42AC-8739-1080D83F9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56350"/>
            <a:ext cx="2743200" cy="365125"/>
          </a:xfrm>
        </p:spPr>
        <p:txBody>
          <a:bodyPr/>
          <a:lstStyle/>
          <a:p>
            <a:fld id="{3F695E62-246E-462B-9E4A-5D3B36BC3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43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9CD670-3C87-4CFD-A884-D861561948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00400" y="6356350"/>
            <a:ext cx="2743200" cy="365125"/>
          </a:xfrm>
        </p:spPr>
        <p:txBody>
          <a:bodyPr/>
          <a:lstStyle/>
          <a:p>
            <a:fld id="{4829563C-08A9-4D6D-9050-B21459BF9A6A}" type="datetimeFigureOut">
              <a:rPr lang="en-US" smtClean="0"/>
              <a:t>12/2/21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139EA2-3E6A-4939-9007-AEF09DC65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2200" y="6356350"/>
            <a:ext cx="27432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E951C-E656-4D21-8BFB-4E2A2567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56350"/>
            <a:ext cx="2743200" cy="365125"/>
          </a:xfrm>
        </p:spPr>
        <p:txBody>
          <a:bodyPr/>
          <a:lstStyle/>
          <a:p>
            <a:fld id="{3F695E62-246E-462B-9E4A-5D3B36BC339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The WAPA graphic with green and blue and a white lightning bolt.">
            <a:extLst>
              <a:ext uri="{FF2B5EF4-FFF2-40B4-BE49-F238E27FC236}">
                <a16:creationId xmlns:a16="http://schemas.microsoft.com/office/drawing/2014/main" id="{E70A856A-5DDF-43E1-8BDA-1F78BAAB86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35040"/>
            <a:ext cx="548640" cy="548640"/>
          </a:xfrm>
          <a:prstGeom prst="rect">
            <a:avLst/>
          </a:prstGeom>
        </p:spPr>
      </p:pic>
      <p:pic>
        <p:nvPicPr>
          <p:cNvPr id="7" name="Picture 6" descr="WAPA logo">
            <a:extLst>
              <a:ext uri="{FF2B5EF4-FFF2-40B4-BE49-F238E27FC236}">
                <a16:creationId xmlns:a16="http://schemas.microsoft.com/office/drawing/2014/main" id="{91ACA018-E598-DA46-A19C-09253FE2AB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49F6E43-BCFE-0249-B20B-EAD8AF3018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23700 w 12192000"/>
              <a:gd name="connsiteY0" fmla="*/ 6052876 h 6858000"/>
              <a:gd name="connsiteX1" fmla="*/ 249069 w 12192000"/>
              <a:gd name="connsiteY1" fmla="*/ 6127508 h 6858000"/>
              <a:gd name="connsiteX2" fmla="*/ 249069 w 12192000"/>
              <a:gd name="connsiteY2" fmla="*/ 6488417 h 6858000"/>
              <a:gd name="connsiteX3" fmla="*/ 323700 w 12192000"/>
              <a:gd name="connsiteY3" fmla="*/ 6563111 h 6858000"/>
              <a:gd name="connsiteX4" fmla="*/ 684547 w 12192000"/>
              <a:gd name="connsiteY4" fmla="*/ 6563111 h 6858000"/>
              <a:gd name="connsiteX5" fmla="*/ 759178 w 12192000"/>
              <a:gd name="connsiteY5" fmla="*/ 6488417 h 6858000"/>
              <a:gd name="connsiteX6" fmla="*/ 759178 w 12192000"/>
              <a:gd name="connsiteY6" fmla="*/ 6153774 h 6858000"/>
              <a:gd name="connsiteX7" fmla="*/ 759178 w 12192000"/>
              <a:gd name="connsiteY7" fmla="*/ 6127508 h 6858000"/>
              <a:gd name="connsiteX8" fmla="*/ 684547 w 12192000"/>
              <a:gd name="connsiteY8" fmla="*/ 6052876 h 6858000"/>
              <a:gd name="connsiteX9" fmla="*/ 0 w 12192000"/>
              <a:gd name="connsiteY9" fmla="*/ 0 h 6858000"/>
              <a:gd name="connsiteX10" fmla="*/ 12192000 w 12192000"/>
              <a:gd name="connsiteY10" fmla="*/ 0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323700" y="6052876"/>
                </a:moveTo>
                <a:cubicBezTo>
                  <a:pt x="282483" y="6052876"/>
                  <a:pt x="249069" y="6086289"/>
                  <a:pt x="249069" y="6127508"/>
                </a:cubicBezTo>
                <a:lnTo>
                  <a:pt x="249069" y="6488417"/>
                </a:lnTo>
                <a:cubicBezTo>
                  <a:pt x="249069" y="6529647"/>
                  <a:pt x="282470" y="6563074"/>
                  <a:pt x="323700" y="6563111"/>
                </a:cubicBezTo>
                <a:lnTo>
                  <a:pt x="684547" y="6563111"/>
                </a:lnTo>
                <a:cubicBezTo>
                  <a:pt x="725777" y="6563074"/>
                  <a:pt x="759178" y="6529647"/>
                  <a:pt x="759178" y="6488417"/>
                </a:cubicBezTo>
                <a:lnTo>
                  <a:pt x="759178" y="6153774"/>
                </a:lnTo>
                <a:lnTo>
                  <a:pt x="759178" y="6127508"/>
                </a:lnTo>
                <a:cubicBezTo>
                  <a:pt x="759178" y="6086289"/>
                  <a:pt x="725765" y="6052876"/>
                  <a:pt x="684547" y="60528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44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APA logo">
            <a:extLst>
              <a:ext uri="{FF2B5EF4-FFF2-40B4-BE49-F238E27FC236}">
                <a16:creationId xmlns:a16="http://schemas.microsoft.com/office/drawing/2014/main" id="{91ACA018-E598-DA46-A19C-09253FE2AB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9CD670-3C87-4CFD-A884-D861561948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00400" y="6356350"/>
            <a:ext cx="2743200" cy="365125"/>
          </a:xfrm>
        </p:spPr>
        <p:txBody>
          <a:bodyPr/>
          <a:lstStyle/>
          <a:p>
            <a:fld id="{4829563C-08A9-4D6D-9050-B21459BF9A6A}" type="datetimeFigureOut">
              <a:rPr lang="en-US" smtClean="0"/>
              <a:t>12/2/21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139EA2-3E6A-4939-9007-AEF09DC65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2200" y="6356350"/>
            <a:ext cx="27432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E951C-E656-4D21-8BFB-4E2A2567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56350"/>
            <a:ext cx="2743200" cy="365125"/>
          </a:xfrm>
        </p:spPr>
        <p:txBody>
          <a:bodyPr/>
          <a:lstStyle/>
          <a:p>
            <a:fld id="{3F695E62-246E-462B-9E4A-5D3B36BC3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06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PA Customer Servic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5A38F43F-2456-6347-955B-CAE8515FC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9CD670-3C87-4CFD-A884-D861561948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00400" y="6356350"/>
            <a:ext cx="2743200" cy="365125"/>
          </a:xfrm>
        </p:spPr>
        <p:txBody>
          <a:bodyPr/>
          <a:lstStyle/>
          <a:p>
            <a:fld id="{4829563C-08A9-4D6D-9050-B21459BF9A6A}" type="datetimeFigureOut">
              <a:rPr lang="en-US" smtClean="0"/>
              <a:t>12/2/21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139EA2-3E6A-4939-9007-AEF09DC65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2200" y="6356350"/>
            <a:ext cx="27432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E951C-E656-4D21-8BFB-4E2A2567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56350"/>
            <a:ext cx="2743200" cy="365125"/>
          </a:xfrm>
        </p:spPr>
        <p:txBody>
          <a:bodyPr/>
          <a:lstStyle/>
          <a:p>
            <a:fld id="{3F695E62-246E-462B-9E4A-5D3B36BC339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map of the customer service areas for WAPA.">
            <a:extLst>
              <a:ext uri="{FF2B5EF4-FFF2-40B4-BE49-F238E27FC236}">
                <a16:creationId xmlns:a16="http://schemas.microsoft.com/office/drawing/2014/main" id="{FC7AEEF7-EC75-4F22-8404-6167E96952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406" y="820128"/>
            <a:ext cx="5565188" cy="52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15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livering Hydrop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APA logo">
            <a:extLst>
              <a:ext uri="{FF2B5EF4-FFF2-40B4-BE49-F238E27FC236}">
                <a16:creationId xmlns:a16="http://schemas.microsoft.com/office/drawing/2014/main" id="{B4BE47A6-5117-8543-9AC0-07ED9CCD97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9CD670-3C87-4CFD-A884-D861561948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00400" y="6356350"/>
            <a:ext cx="2743200" cy="365125"/>
          </a:xfrm>
        </p:spPr>
        <p:txBody>
          <a:bodyPr/>
          <a:lstStyle/>
          <a:p>
            <a:fld id="{4829563C-08A9-4D6D-9050-B21459BF9A6A}" type="datetimeFigureOut">
              <a:rPr lang="en-US" smtClean="0"/>
              <a:t>12/2/21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139EA2-3E6A-4939-9007-AEF09DC65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2200" y="6356350"/>
            <a:ext cx="27432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E951C-E656-4D21-8BFB-4E2A2567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56350"/>
            <a:ext cx="2743200" cy="365125"/>
          </a:xfrm>
        </p:spPr>
        <p:txBody>
          <a:bodyPr/>
          <a:lstStyle/>
          <a:p>
            <a:fld id="{3F695E62-246E-462B-9E4A-5D3B36BC339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Diagram showing how hydroelectric power generated at a dam is delivered to end users. ">
            <a:extLst>
              <a:ext uri="{FF2B5EF4-FFF2-40B4-BE49-F238E27FC236}">
                <a16:creationId xmlns:a16="http://schemas.microsoft.com/office/drawing/2014/main" id="{5E4F4F73-F2C8-EF4B-AD4F-6F3E3E61B3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63551"/>
            <a:ext cx="6949440" cy="563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5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PA's Three Lines of Bus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APA logo">
            <a:extLst>
              <a:ext uri="{FF2B5EF4-FFF2-40B4-BE49-F238E27FC236}">
                <a16:creationId xmlns:a16="http://schemas.microsoft.com/office/drawing/2014/main" id="{B4BE47A6-5117-8543-9AC0-07ED9CCD97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9CD670-3C87-4CFD-A884-D861561948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00400" y="6356350"/>
            <a:ext cx="2743200" cy="365125"/>
          </a:xfrm>
        </p:spPr>
        <p:txBody>
          <a:bodyPr/>
          <a:lstStyle/>
          <a:p>
            <a:fld id="{4829563C-08A9-4D6D-9050-B21459BF9A6A}" type="datetimeFigureOut">
              <a:rPr lang="en-US" smtClean="0"/>
              <a:t>12/2/21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139EA2-3E6A-4939-9007-AEF09DC65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2200" y="6356350"/>
            <a:ext cx="27432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E951C-E656-4D21-8BFB-4E2A2567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56350"/>
            <a:ext cx="2743200" cy="365125"/>
          </a:xfrm>
        </p:spPr>
        <p:txBody>
          <a:bodyPr/>
          <a:lstStyle/>
          <a:p>
            <a:fld id="{3F695E62-246E-462B-9E4A-5D3B36BC339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Diagram showing WAPA's three lines of business: Federal Hydropower, Transmission System and Service and Transmission Infrastructure Program.">
            <a:extLst>
              <a:ext uri="{FF2B5EF4-FFF2-40B4-BE49-F238E27FC236}">
                <a16:creationId xmlns:a16="http://schemas.microsoft.com/office/drawing/2014/main" id="{EC0C1634-3D30-45FF-A4BF-266B1017A5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65" y="314643"/>
            <a:ext cx="8225790" cy="622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28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form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229B243C-E2A9-478A-A331-75B01A8F32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3657600" cy="766354"/>
          </a:xfrm>
          <a:prstGeom prst="rect">
            <a:avLst/>
          </a:prstGeom>
        </p:spPr>
      </p:pic>
      <p:pic>
        <p:nvPicPr>
          <p:cNvPr id="8" name="Picture 7" descr="A switchyard showing several power transformers.">
            <a:extLst>
              <a:ext uri="{FF2B5EF4-FFF2-40B4-BE49-F238E27FC236}">
                <a16:creationId xmlns:a16="http://schemas.microsoft.com/office/drawing/2014/main" id="{86523D02-7C02-4B74-A949-0FD451D158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t="14" r="49752"/>
          <a:stretch>
            <a:fillRect/>
          </a:stretch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6F6908-7D79-4C32-BD90-175E208F6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051560"/>
            <a:ext cx="7498080" cy="2387600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602038"/>
            <a:ext cx="7498080" cy="1655762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CA0D8-6E45-4D23-8F6C-2063F8F7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9276A-D7CC-4FDB-ABC5-7DAC60513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829563C-08A9-4D6D-9050-B21459BF9A6A}" type="datetimeFigureOut">
              <a:rPr lang="en-US" smtClean="0"/>
              <a:pPr/>
              <a:t>12/2/21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41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4EAA1602-0A44-4443-B1C9-30F7AC5E5A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85767F-E117-40A6-8AE5-B88F41583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6F3C4-EEDA-4505-B5AF-F2A8CF1B1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00447C"/>
                </a:solidFill>
              </a:defRPr>
            </a:lvl1pPr>
            <a:lvl2pPr>
              <a:defRPr sz="2800">
                <a:solidFill>
                  <a:srgbClr val="00447C"/>
                </a:solidFill>
              </a:defRPr>
            </a:lvl2pPr>
            <a:lvl3pPr>
              <a:defRPr sz="2400">
                <a:solidFill>
                  <a:srgbClr val="00447C"/>
                </a:solidFill>
              </a:defRPr>
            </a:lvl3pPr>
            <a:lvl4pPr>
              <a:defRPr sz="2000">
                <a:solidFill>
                  <a:srgbClr val="00447C"/>
                </a:solidFill>
              </a:defRPr>
            </a:lvl4pPr>
            <a:lvl5pPr>
              <a:defRPr sz="2000">
                <a:solidFill>
                  <a:srgbClr val="00447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CF9E46-6117-4C06-9594-B6F5430C8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447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F0FF59-7656-48C1-9ADE-2604E5822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00400" y="6356350"/>
            <a:ext cx="2743200" cy="365125"/>
          </a:xfrm>
        </p:spPr>
        <p:txBody>
          <a:bodyPr/>
          <a:lstStyle/>
          <a:p>
            <a:fld id="{4829563C-08A9-4D6D-9050-B21459BF9A6A}" type="datetimeFigureOut">
              <a:rPr lang="en-US" smtClean="0"/>
              <a:t>12/2/21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4AC34-95EA-46A8-8F3D-DCED06F84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2200" y="6356350"/>
            <a:ext cx="27432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23D3D-9C36-4943-A228-1860DACDD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56350"/>
            <a:ext cx="2743200" cy="365125"/>
          </a:xfrm>
        </p:spPr>
        <p:txBody>
          <a:bodyPr/>
          <a:lstStyle/>
          <a:p>
            <a:fld id="{3F695E62-246E-462B-9E4A-5D3B36BC3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85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66ECD084-8547-DB44-99DD-4242F1DBA3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64A911-F013-4F00-AD6C-C7D93F96B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898F35-CB89-41AB-92CF-1B35592ADF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00447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E1B2C-84F7-430A-A934-0CBFA024F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447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FBFD9-4642-4976-9920-975427D7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00400" y="6356350"/>
            <a:ext cx="2743200" cy="365125"/>
          </a:xfrm>
        </p:spPr>
        <p:txBody>
          <a:bodyPr/>
          <a:lstStyle/>
          <a:p>
            <a:fld id="{4829563C-08A9-4D6D-9050-B21459BF9A6A}" type="datetimeFigureOut">
              <a:rPr lang="en-US" smtClean="0"/>
              <a:t>12/2/21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8E071-744B-4258-8255-88C4755A6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2200" y="6356350"/>
            <a:ext cx="27432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AA9021-7006-4635-A1AE-D6BBAD19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56350"/>
            <a:ext cx="2743200" cy="365125"/>
          </a:xfrm>
        </p:spPr>
        <p:txBody>
          <a:bodyPr/>
          <a:lstStyle/>
          <a:p>
            <a:fld id="{3F695E62-246E-462B-9E4A-5D3B36BC3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03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Contact Pag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13E8026-C0DB-BF4D-A59F-BEBB3C583B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9CD670-3C87-4CFD-A884-D861561948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004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29563C-08A9-4D6D-9050-B21459BF9A6A}" type="datetimeFigureOut">
              <a:rPr lang="en-US" smtClean="0"/>
              <a:pPr/>
              <a:t>12/2/21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139EA2-3E6A-4939-9007-AEF09DC65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2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E951C-E656-4D21-8BFB-4E2A2567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57E26D-3603-4AE2-9EAC-83E00BFC80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671513"/>
            <a:ext cx="5791200" cy="1862137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25000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 and/or Phone Number</a:t>
            </a:r>
          </a:p>
        </p:txBody>
      </p:sp>
    </p:spTree>
    <p:extLst>
      <p:ext uri="{BB962C8B-B14F-4D97-AF65-F5344CB8AC3E}">
        <p14:creationId xmlns:p14="http://schemas.microsoft.com/office/powerpoint/2010/main" val="51152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missioner Tower 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229B243C-E2A9-478A-A331-75B01A8F32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3657600" cy="766354"/>
          </a:xfrm>
          <a:prstGeom prst="rect">
            <a:avLst/>
          </a:prstGeom>
        </p:spPr>
      </p:pic>
      <p:pic>
        <p:nvPicPr>
          <p:cNvPr id="9" name="Picture 8" descr="A transmission tower at night with stars behind it. ">
            <a:extLst>
              <a:ext uri="{FF2B5EF4-FFF2-40B4-BE49-F238E27FC236}">
                <a16:creationId xmlns:a16="http://schemas.microsoft.com/office/drawing/2014/main" id="{56AF411A-230C-4FEB-9F75-0A0AFF094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t="-241" r="45910" b="241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6F6908-7D79-4C32-BD90-175E208F6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051560"/>
            <a:ext cx="7498080" cy="2387600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602038"/>
            <a:ext cx="7498080" cy="1655762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CA0D8-6E45-4D23-8F6C-2063F8F7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9276A-D7CC-4FDB-ABC5-7DAC60513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829563C-08A9-4D6D-9050-B21459BF9A6A}" type="datetimeFigureOut">
              <a:rPr lang="en-US" smtClean="0"/>
              <a:pPr/>
              <a:t>12/2/21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1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mission Tower Su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229B243C-E2A9-478A-A331-75B01A8F32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3657600" cy="766354"/>
          </a:xfrm>
          <a:prstGeom prst="rect">
            <a:avLst/>
          </a:prstGeom>
        </p:spPr>
      </p:pic>
      <p:pic>
        <p:nvPicPr>
          <p:cNvPr id="10" name="Picture 9" descr="A transmission tower at sunset with various shades in the clouds behind it.">
            <a:extLst>
              <a:ext uri="{FF2B5EF4-FFF2-40B4-BE49-F238E27FC236}">
                <a16:creationId xmlns:a16="http://schemas.microsoft.com/office/drawing/2014/main" id="{68D29BC3-8DC6-4929-BA8A-0A7DE84BB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2" r="12576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6F6908-7D79-4C32-BD90-175E208F6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051560"/>
            <a:ext cx="7498080" cy="2387600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602038"/>
            <a:ext cx="7498080" cy="1655762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CA0D8-6E45-4D23-8F6C-2063F8F7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9276A-D7CC-4FDB-ABC5-7DAC60513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829563C-08A9-4D6D-9050-B21459BF9A6A}" type="datetimeFigureOut">
              <a:rPr lang="en-US" smtClean="0"/>
              <a:pPr/>
              <a:t>12/2/21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00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mission Tower St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229B243C-E2A9-478A-A331-75B01A8F32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3657600" cy="766354"/>
          </a:xfrm>
          <a:prstGeom prst="rect">
            <a:avLst/>
          </a:prstGeom>
        </p:spPr>
      </p:pic>
      <p:pic>
        <p:nvPicPr>
          <p:cNvPr id="9" name="Picture 8" descr="A transmission tower with storm clouds in the background.">
            <a:extLst>
              <a:ext uri="{FF2B5EF4-FFF2-40B4-BE49-F238E27FC236}">
                <a16:creationId xmlns:a16="http://schemas.microsoft.com/office/drawing/2014/main" id="{5E49E1C0-236E-4551-B5AD-EF481FF7F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6" r="13076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6F6908-7D79-4C32-BD90-175E208F6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051560"/>
            <a:ext cx="7498080" cy="2387600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602038"/>
            <a:ext cx="7498080" cy="1655762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CA0D8-6E45-4D23-8F6C-2063F8F7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9276A-D7CC-4FDB-ABC5-7DAC60513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829563C-08A9-4D6D-9050-B21459BF9A6A}" type="datetimeFigureOut">
              <a:rPr lang="en-US" smtClean="0"/>
              <a:pPr/>
              <a:t>12/2/21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14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len Canyon D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229B243C-E2A9-478A-A331-75B01A8F32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3657600" cy="766354"/>
          </a:xfrm>
          <a:prstGeom prst="rect">
            <a:avLst/>
          </a:prstGeom>
        </p:spPr>
      </p:pic>
      <p:pic>
        <p:nvPicPr>
          <p:cNvPr id="8" name="Picture 7" descr="Glen Canyon Dam with Lake Powell behind it and the Colorado River downstream of it.">
            <a:extLst>
              <a:ext uri="{FF2B5EF4-FFF2-40B4-BE49-F238E27FC236}">
                <a16:creationId xmlns:a16="http://schemas.microsoft.com/office/drawing/2014/main" id="{9D91915C-C196-43AA-9CC7-B17C0E8736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" r="20737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6F6908-7D79-4C32-BD90-175E208F6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051560"/>
            <a:ext cx="7498080" cy="2387600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602038"/>
            <a:ext cx="7498080" cy="1655762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CA0D8-6E45-4D23-8F6C-2063F8F7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9276A-D7CC-4FDB-ABC5-7DAC60513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829563C-08A9-4D6D-9050-B21459BF9A6A}" type="datetimeFigureOut">
              <a:rPr lang="en-US" smtClean="0"/>
              <a:pPr/>
              <a:t>12/2/21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49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Hydropower Gen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229B243C-E2A9-478A-A331-75B01A8F32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3657600" cy="766354"/>
          </a:xfrm>
          <a:prstGeom prst="rect">
            <a:avLst/>
          </a:prstGeom>
        </p:spPr>
      </p:pic>
      <p:pic>
        <p:nvPicPr>
          <p:cNvPr id="8" name="Picture 7" descr="Hydropower generators">
            <a:extLst>
              <a:ext uri="{FF2B5EF4-FFF2-40B4-BE49-F238E27FC236}">
                <a16:creationId xmlns:a16="http://schemas.microsoft.com/office/drawing/2014/main" id="{424EC5EC-6EBE-4290-A083-5046748754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6" r="52532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6F6908-7D79-4C32-BD90-175E208F6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051560"/>
            <a:ext cx="7498080" cy="2387600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602038"/>
            <a:ext cx="7498080" cy="1655762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CA0D8-6E45-4D23-8F6C-2063F8F7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9276A-D7CC-4FDB-ABC5-7DAC60513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829563C-08A9-4D6D-9050-B21459BF9A6A}" type="datetimeFigureOut">
              <a:rPr lang="en-US" smtClean="0"/>
              <a:pPr/>
              <a:t>12/2/21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0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F6908-7D79-4C32-BD90-175E208F6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051560"/>
            <a:ext cx="10972800" cy="2387600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602038"/>
            <a:ext cx="10972800" cy="1655762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9276A-D7CC-4FDB-ABC5-7DAC60513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829563C-08A9-4D6D-9050-B21459BF9A6A}" type="datetimeFigureOut">
              <a:rPr lang="en-US" smtClean="0"/>
              <a:pPr/>
              <a:t>12/2/21</a:t>
            </a:fld>
            <a:endParaRPr lang="en-US"/>
          </a:p>
        </p:txBody>
      </p:sp>
      <p:pic>
        <p:nvPicPr>
          <p:cNvPr id="6" name="Picture 5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2ECCFED8-7F0C-47A6-A75A-FE4DBEC495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3657600" cy="76635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CAB9FC-7E17-4DEC-A8E2-3A0DB7E74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56350"/>
            <a:ext cx="2743200" cy="365125"/>
          </a:xfrm>
        </p:spPr>
        <p:txBody>
          <a:bodyPr/>
          <a:lstStyle/>
          <a:p>
            <a:fld id="{3F695E62-246E-462B-9E4A-5D3B36BC33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22030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07F29471-C12A-1448-8E39-305BA6C080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A978AF-0DF7-43B3-83C8-5E135B283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3E9BD-ED1A-4E1F-A565-8E4894A32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2544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13434-C28D-43A5-AAA2-A58DF2A7B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00400" y="6356348"/>
            <a:ext cx="2743200" cy="365125"/>
          </a:xfrm>
        </p:spPr>
        <p:txBody>
          <a:bodyPr/>
          <a:lstStyle/>
          <a:p>
            <a:fld id="{4829563C-08A9-4D6D-9050-B21459BF9A6A}" type="datetimeFigureOut">
              <a:rPr lang="en-US" smtClean="0"/>
              <a:t>12/2/21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02620-29BC-4B29-8851-CAC6845CC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2200" y="6356349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0C4B0-3DB9-4676-ACAC-07A31AA7E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56350"/>
            <a:ext cx="2743200" cy="365125"/>
          </a:xfrm>
        </p:spPr>
        <p:txBody>
          <a:bodyPr/>
          <a:lstStyle/>
          <a:p>
            <a:fld id="{3F695E62-246E-462B-9E4A-5D3B36BC33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4F2FA2-6B14-4473-B169-F47ADB1DB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7FD97-1918-4D8A-AF01-54AABEC56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CA9F6-361B-4E07-816B-A6E6801202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00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829563C-08A9-4D6D-9050-B21459BF9A6A}" type="datetimeFigureOut">
              <a:rPr lang="en-US" smtClean="0"/>
              <a:pPr/>
              <a:t>12/2/21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90C00-64B7-4060-A7AC-105BB12D2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72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7AA90-640C-47E2-8AC0-9DCFFDE51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7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  <p:sldLayoutId id="2147483670" r:id="rId6"/>
    <p:sldLayoutId id="2147483669" r:id="rId7"/>
    <p:sldLayoutId id="2147483660" r:id="rId8"/>
    <p:sldLayoutId id="2147483650" r:id="rId9"/>
    <p:sldLayoutId id="2147483651" r:id="rId10"/>
    <p:sldLayoutId id="2147483652" r:id="rId11"/>
    <p:sldLayoutId id="2147483661" r:id="rId12"/>
    <p:sldLayoutId id="2147483653" r:id="rId13"/>
    <p:sldLayoutId id="2147483654" r:id="rId14"/>
    <p:sldLayoutId id="2147483671" r:id="rId15"/>
    <p:sldLayoutId id="2147483655" r:id="rId16"/>
    <p:sldLayoutId id="2147483667" r:id="rId17"/>
    <p:sldLayoutId id="2147483672" r:id="rId18"/>
    <p:sldLayoutId id="2147483668" r:id="rId19"/>
    <p:sldLayoutId id="2147483656" r:id="rId20"/>
    <p:sldLayoutId id="2147483657" r:id="rId21"/>
    <p:sldLayoutId id="214748366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47C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447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447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47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47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47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765DF2E-5B84-4970-87B8-900C53FBD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489" y="3070134"/>
            <a:ext cx="7676606" cy="2841172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sz="3800" dirty="0">
                <a:latin typeface="+mn-lt"/>
              </a:rPr>
              <a:t>Michael D. Peterson</a:t>
            </a:r>
          </a:p>
          <a:p>
            <a:r>
              <a:rPr lang="en-US" sz="3800" dirty="0">
                <a:latin typeface="+mn-lt"/>
              </a:rPr>
              <a:t>Senior VP and Chief Financial Officer</a:t>
            </a:r>
          </a:p>
          <a:p>
            <a:endParaRPr lang="en-US" sz="3800" dirty="0">
              <a:latin typeface="+mn-lt"/>
            </a:endParaRPr>
          </a:p>
          <a:p>
            <a:r>
              <a:rPr lang="en-US" sz="3800" dirty="0">
                <a:latin typeface="+mn-lt"/>
              </a:rPr>
              <a:t>Mid-West Electric Consumers Association</a:t>
            </a:r>
          </a:p>
          <a:p>
            <a:r>
              <a:rPr lang="en-US" sz="3800" dirty="0">
                <a:latin typeface="+mn-lt"/>
              </a:rPr>
              <a:t>Annual Meeting</a:t>
            </a:r>
          </a:p>
          <a:p>
            <a:r>
              <a:rPr lang="en-US" sz="3800" dirty="0">
                <a:latin typeface="+mn-lt"/>
              </a:rPr>
              <a:t> Dec. 7, 2021</a:t>
            </a:r>
            <a:endParaRPr lang="en-US" sz="2800" dirty="0">
              <a:latin typeface="+mn-lt"/>
            </a:endParaRPr>
          </a:p>
        </p:txBody>
      </p:sp>
      <p:pic>
        <p:nvPicPr>
          <p:cNvPr id="21" name="Picture Placeholder 20" descr="A picture containing grass, sky, outdoor, sunset&#10;&#10;Description automatically generated">
            <a:extLst>
              <a:ext uri="{FF2B5EF4-FFF2-40B4-BE49-F238E27FC236}">
                <a16:creationId xmlns:a16="http://schemas.microsoft.com/office/drawing/2014/main" id="{8AB2A463-57CE-4808-A59A-9876271A49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7" r="13096"/>
          <a:stretch/>
        </p:blipFill>
        <p:spPr>
          <a:xfrm>
            <a:off x="7897504" y="0"/>
            <a:ext cx="4319517" cy="6885295"/>
          </a:xfr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8CCF8009-A02C-DA48-9098-0482D59DD75F}"/>
              </a:ext>
            </a:extLst>
          </p:cNvPr>
          <p:cNvSpPr txBox="1">
            <a:spLocks/>
          </p:cNvSpPr>
          <p:nvPr/>
        </p:nvSpPr>
        <p:spPr>
          <a:xfrm>
            <a:off x="640080" y="1051560"/>
            <a:ext cx="749808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47C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500" b="1" dirty="0">
                <a:latin typeface="+mn-lt"/>
              </a:rPr>
              <a:t>WAPA Financial Strategy</a:t>
            </a:r>
            <a:br>
              <a:rPr lang="en-US" sz="5400" dirty="0"/>
            </a:b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596178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9D3C7B-B869-4DB3-9A1C-4C23E7C2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Inflation</a:t>
            </a:r>
            <a:br>
              <a:rPr lang="en-US" sz="4000" dirty="0"/>
            </a:br>
            <a:r>
              <a:rPr lang="en-US" sz="2800" i="1" dirty="0"/>
              <a:t>Eroding buying power combined with sector-specific pressures merit concern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19F262-7880-4CCA-BC0A-4F9FBA66C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67337" cy="4352544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latin typeface="+mj-lt"/>
              </a:rPr>
              <a:t>xxx</a:t>
            </a:r>
          </a:p>
          <a:p>
            <a:pPr marL="8001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ccc</a:t>
            </a:r>
            <a:endParaRPr lang="en-US" sz="1400" b="1" dirty="0">
              <a:latin typeface="+mj-lt"/>
            </a:endParaRPr>
          </a:p>
          <a:p>
            <a:pPr marL="8001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00983-5E9A-426B-A4A8-930C1FA7F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t>10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3BED8-E3F0-4E8F-928B-6DEF1A689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122" y="1690688"/>
            <a:ext cx="4204072" cy="22269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DA626C-F912-4B53-A07B-33CE97B69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122" y="4080437"/>
            <a:ext cx="4213634" cy="2173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477857-F78A-4264-8784-309EEB0D7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20" y="4369702"/>
            <a:ext cx="2783834" cy="18844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038F59-C5AE-4F00-B7CB-C16D76B52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20" y="1690688"/>
            <a:ext cx="2783834" cy="2544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4C28C8-90B7-4132-8D95-675DAE27BD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5536" y="1690687"/>
            <a:ext cx="3148264" cy="456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14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9D3C7B-B869-4DB3-9A1C-4C23E7C2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WAPA’s value proposition </a:t>
            </a:r>
            <a:br>
              <a:rPr lang="en-US" sz="4000" dirty="0"/>
            </a:br>
            <a:r>
              <a:rPr lang="en-US" sz="2800" i="1" dirty="0"/>
              <a:t>Maintaining reliability &amp; system integrity while holding the line on costs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00983-5E9A-426B-A4A8-930C1FA7F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>
                <a:solidFill>
                  <a:srgbClr val="00447C"/>
                </a:solidFill>
              </a:rPr>
              <a:t>11</a:t>
            </a:fld>
            <a:endParaRPr lang="en-US" dirty="0">
              <a:solidFill>
                <a:srgbClr val="00447C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DE299E-F70F-449B-B7D7-14AA8D1ED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3" y="2160964"/>
            <a:ext cx="5924141" cy="3537253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D5EBC1-FE3B-42A4-9B89-7F60E2F50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772" y="2160964"/>
            <a:ext cx="5924141" cy="353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42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5D3DAF-C881-4B33-A952-9F0DA8BD2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289" y="2246998"/>
            <a:ext cx="5170944" cy="350066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89D3C7B-B869-4DB3-9A1C-4C23E7C2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Purchase Power &amp; Wheeling (PPW) </a:t>
            </a:r>
            <a:br>
              <a:rPr lang="en-US" sz="4000" dirty="0"/>
            </a:br>
            <a:r>
              <a:rPr lang="en-US" sz="2800" i="1" dirty="0"/>
              <a:t>Infrastructure Act provides emergency funding to secure FY22 and FY23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19F262-7880-4CCA-BC0A-4F9FBA66C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61414"/>
            <a:ext cx="6655388" cy="43525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/>
              <a:t>Purpose of PPW 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dirty="0"/>
              <a:t>To firm WAPA’s contractual power delivery commitments when the generating assets (federal dams) are unable to provide sufficient power to meet WAPA’s contractual obligations.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0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/>
              <a:t>History of PPW Receipt Authority</a:t>
            </a:r>
          </a:p>
          <a:p>
            <a:pPr marL="800100" marR="0" lvl="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Instituted at WAPA over two decades ago</a:t>
            </a:r>
          </a:p>
          <a:p>
            <a:pPr marL="800100" marR="0" lvl="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Has always been reimbursable</a:t>
            </a:r>
          </a:p>
          <a:p>
            <a:pPr marL="800100" marR="0" lvl="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Until four years ago, was scored at net zero</a:t>
            </a:r>
            <a:endParaRPr lang="en-US" sz="2400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 b="1" dirty="0">
                <a:latin typeface="+mj-lt"/>
              </a:rPr>
              <a:t> </a:t>
            </a:r>
            <a:endParaRPr lang="en-US" sz="1200" dirty="0">
              <a:latin typeface="+mj-lt"/>
            </a:endParaRPr>
          </a:p>
          <a:p>
            <a:pPr marL="8001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200" dirty="0">
              <a:latin typeface="+mj-lt"/>
            </a:endParaRPr>
          </a:p>
          <a:p>
            <a:pPr marL="8001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200" dirty="0"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00983-5E9A-426B-A4A8-930C1FA7F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282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9D3C7B-B869-4DB3-9A1C-4C23E7C2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Purchase Power &amp; Wheeling (PPW) </a:t>
            </a:r>
            <a:br>
              <a:rPr lang="en-US" sz="4000" dirty="0"/>
            </a:br>
            <a:r>
              <a:rPr lang="en-US" sz="2800" i="1" dirty="0"/>
              <a:t>Infrastructure Act provides emergency funding to secure FY22 and FY23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19F262-7880-4CCA-BC0A-4F9FBA66C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145486" cy="452505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 b="1" dirty="0">
                <a:latin typeface="+mj-lt"/>
              </a:rPr>
              <a:t> </a:t>
            </a:r>
            <a:endParaRPr lang="en-US" sz="1200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/>
              <a:t>Infrastructure Investment &amp; Jobs Act</a:t>
            </a:r>
          </a:p>
          <a:p>
            <a:pPr marL="8001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Provided $500 million of reimbursable funding for WAPA’s PPW reserves to be used exclusively for PPW costs incurred throughout WAPA’s footprint</a:t>
            </a:r>
          </a:p>
          <a:p>
            <a:pPr marL="8001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This emergency provision addresses WAPA’s estimated PPW funding needs through fiscal year-end 2023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00983-5E9A-426B-A4A8-930C1FA7F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865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9D3C7B-B869-4DB3-9A1C-4C23E7C2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Purchase Power &amp; Wheeling (PPW) </a:t>
            </a:r>
            <a:br>
              <a:rPr lang="en-US" sz="4000" dirty="0"/>
            </a:br>
            <a:r>
              <a:rPr lang="en-US" sz="2800" i="1" dirty="0"/>
              <a:t>Infrastructure Act provides emergency funding to secure FY22 and FY23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19F262-7880-4CCA-BC0A-4F9FBA66C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9829800" cy="43525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 b="1" dirty="0">
                <a:latin typeface="+mj-lt"/>
              </a:rPr>
              <a:t> </a:t>
            </a:r>
            <a:endParaRPr lang="en-US" sz="1200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/>
              <a:t>Current PPW Funding Issues</a:t>
            </a:r>
          </a:p>
          <a:p>
            <a:pPr marL="8001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Congress has been limiting PPW funding levels since 2018 due to CBO scoring</a:t>
            </a:r>
          </a:p>
          <a:p>
            <a:pPr marL="8001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Targeted PPW reserves, established in 2016, total $477 million</a:t>
            </a:r>
          </a:p>
          <a:p>
            <a:pPr marL="8001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Re-assessment of PPW reserve targets will commence in 2022, power system by power system</a:t>
            </a:r>
          </a:p>
          <a:p>
            <a:pPr marL="8001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At fiscal year-end 21, WAPA’s PPW reserves were at 48% of targeted levels ($228 million)</a:t>
            </a:r>
          </a:p>
          <a:p>
            <a:pPr marL="8001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WAPA incurred $457 million in PPW costs in FY 2021</a:t>
            </a:r>
          </a:p>
          <a:p>
            <a:pPr marL="8001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200" dirty="0">
              <a:latin typeface="+mj-lt"/>
            </a:endParaRPr>
          </a:p>
          <a:p>
            <a:pPr marL="8001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200" dirty="0"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00983-5E9A-426B-A4A8-930C1FA7F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880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4E054A-BEF0-4015-BD6A-9CDB6E7EFB5F}"/>
              </a:ext>
            </a:extLst>
          </p:cNvPr>
          <p:cNvSpPr txBox="1">
            <a:spLocks/>
          </p:cNvSpPr>
          <p:nvPr/>
        </p:nvSpPr>
        <p:spPr>
          <a:xfrm>
            <a:off x="838200" y="18129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000" i="1" dirty="0"/>
              <a:t>Thank you for your time and interest.</a:t>
            </a:r>
            <a:endParaRPr lang="en-US" i="1" dirty="0">
              <a:solidFill>
                <a:srgbClr val="78A2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809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9D3C7B-B869-4DB3-9A1C-4C23E7C2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Discussion topics</a:t>
            </a:r>
            <a:br>
              <a:rPr lang="en-US" sz="4000" dirty="0"/>
            </a:br>
            <a:r>
              <a:rPr lang="en-US" sz="2400" i="1" dirty="0"/>
              <a:t>Audience participation is welcome, so please interject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19F262-7880-4CCA-BC0A-4F9FBA66C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7445829" cy="4405312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b="1" dirty="0">
                <a:latin typeface="+mj-lt"/>
              </a:rPr>
              <a:t>Strategic considerations for maintaining reliability while minimizing expenditures</a:t>
            </a:r>
          </a:p>
          <a:p>
            <a:pPr marL="8001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Drought = challenges ahead</a:t>
            </a:r>
          </a:p>
          <a:p>
            <a:pPr marL="8001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Distinction between spending and investing</a:t>
            </a:r>
          </a:p>
          <a:p>
            <a:pPr marL="8001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The Consequence Ratio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b="1" dirty="0">
                <a:latin typeface="+mj-lt"/>
              </a:rPr>
              <a:t>Finance and budget updates</a:t>
            </a:r>
          </a:p>
          <a:p>
            <a:pPr marL="8001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FY21 – Annual report published</a:t>
            </a:r>
            <a:r>
              <a:rPr lang="en-US" sz="1800" i="1" dirty="0"/>
              <a:t>, </a:t>
            </a:r>
            <a:r>
              <a:rPr lang="en-US" sz="1800" dirty="0"/>
              <a:t>commercial reporting &amp; external audit   (KPMG) on track</a:t>
            </a:r>
          </a:p>
          <a:p>
            <a:pPr marL="8001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FY22 – Year of the continuing resolution?  Maybe.</a:t>
            </a:r>
          </a:p>
          <a:p>
            <a:pPr marL="8001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FY23 – WAPA budget submission approved by DOE, under review by OMB, embargoed  </a:t>
            </a:r>
          </a:p>
          <a:p>
            <a:pPr marL="8001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FY24 – 10-year capital plan finalized, development of labor and discretionary budgets underway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b="1" dirty="0">
                <a:latin typeface="+mj-lt"/>
              </a:rPr>
              <a:t>Managing in an environment of rising prices and volatility</a:t>
            </a:r>
          </a:p>
          <a:p>
            <a:pPr marL="8001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Inflation </a:t>
            </a:r>
          </a:p>
          <a:p>
            <a:pPr marL="8001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WAPA’s value proposition</a:t>
            </a:r>
          </a:p>
          <a:p>
            <a:pPr marL="8001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Purchase Power &amp; Wheeling</a:t>
            </a:r>
          </a:p>
          <a:p>
            <a:pPr marL="8001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00983-5E9A-426B-A4A8-930C1FA7F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13954A-8A66-4BFA-927C-CC2007A1A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" r="-792"/>
          <a:stretch/>
        </p:blipFill>
        <p:spPr>
          <a:xfrm>
            <a:off x="8206190" y="0"/>
            <a:ext cx="4105553" cy="5355771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76521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9D3C7B-B869-4DB3-9A1C-4C23E7C2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Drought = challenges ahead</a:t>
            </a:r>
            <a:br>
              <a:rPr lang="en-US" sz="4000" dirty="0"/>
            </a:br>
            <a:r>
              <a:rPr lang="en-US" sz="2800" i="1" dirty="0"/>
              <a:t>Drought conditions projected across </a:t>
            </a:r>
            <a:r>
              <a:rPr lang="en-US" sz="2800" i="1" u="sng" dirty="0"/>
              <a:t>all</a:t>
            </a:r>
            <a:r>
              <a:rPr lang="en-US" sz="2800" i="1" dirty="0"/>
              <a:t> WAPA power systems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00983-5E9A-426B-A4A8-930C1FA7F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33E9EB-FADD-4628-9CCB-AE8E8FF93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925" y="1690688"/>
            <a:ext cx="5910477" cy="45580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C01A05-BED7-4EFF-ADD9-41E760386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939" y="1690688"/>
            <a:ext cx="3041536" cy="261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AAEE22-2213-4207-8E71-E8DF081D3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866" y="4487662"/>
            <a:ext cx="3033609" cy="176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05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9D3C7B-B869-4DB3-9A1C-4C23E7C2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Distinction between spending and investing</a:t>
            </a:r>
            <a:br>
              <a:rPr lang="en-US" sz="4000" dirty="0"/>
            </a:br>
            <a:r>
              <a:rPr lang="en-US" sz="2800" i="1" dirty="0"/>
              <a:t>Spending consumes value, while Investing creates value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00983-5E9A-426B-A4A8-930C1FA7F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 descr="Why You&amp;#39;re Eating Healthy But Gaining Weight | 9 To 5 Nutrition">
            <a:extLst>
              <a:ext uri="{FF2B5EF4-FFF2-40B4-BE49-F238E27FC236}">
                <a16:creationId xmlns:a16="http://schemas.microsoft.com/office/drawing/2014/main" id="{0E5A1893-3D2C-4CE4-B7D9-DD6862B54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5"/>
          <a:stretch/>
        </p:blipFill>
        <p:spPr bwMode="auto">
          <a:xfrm>
            <a:off x="4091421" y="2315087"/>
            <a:ext cx="4009157" cy="341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 descr="Thumbs up sign with solid fill">
            <a:extLst>
              <a:ext uri="{FF2B5EF4-FFF2-40B4-BE49-F238E27FC236}">
                <a16:creationId xmlns:a16="http://schemas.microsoft.com/office/drawing/2014/main" id="{9038D971-F187-41D7-A16A-8C5530AAC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93299" y="5624512"/>
            <a:ext cx="914400" cy="914400"/>
          </a:xfrm>
          <a:prstGeom prst="rect">
            <a:avLst/>
          </a:prstGeom>
        </p:spPr>
      </p:pic>
      <p:pic>
        <p:nvPicPr>
          <p:cNvPr id="19" name="Graphic 18" descr="Thumbs Down with solid fill">
            <a:extLst>
              <a:ext uri="{FF2B5EF4-FFF2-40B4-BE49-F238E27FC236}">
                <a16:creationId xmlns:a16="http://schemas.microsoft.com/office/drawing/2014/main" id="{B1718943-3FAB-4E01-865C-4A848AD27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00578" y="1636969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F06BF5C-B8CE-4BD2-8F79-47438C22C376}"/>
              </a:ext>
            </a:extLst>
          </p:cNvPr>
          <p:cNvSpPr txBox="1"/>
          <p:nvPr/>
        </p:nvSpPr>
        <p:spPr>
          <a:xfrm>
            <a:off x="1604212" y="2621066"/>
            <a:ext cx="2183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447C"/>
                </a:solidFill>
              </a:rPr>
              <a:t>Transmission Line</a:t>
            </a:r>
          </a:p>
          <a:p>
            <a:pPr algn="r"/>
            <a:r>
              <a:rPr lang="en-US" dirty="0">
                <a:solidFill>
                  <a:srgbClr val="00447C"/>
                </a:solidFill>
              </a:rPr>
              <a:t>Substation</a:t>
            </a:r>
          </a:p>
          <a:p>
            <a:pPr algn="r"/>
            <a:r>
              <a:rPr lang="en-US" dirty="0">
                <a:solidFill>
                  <a:srgbClr val="00447C"/>
                </a:solidFill>
              </a:rPr>
              <a:t>Helicopter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89725E-7105-4B06-AF90-BD7EE48BAD25}"/>
              </a:ext>
            </a:extLst>
          </p:cNvPr>
          <p:cNvSpPr txBox="1"/>
          <p:nvPr/>
        </p:nvSpPr>
        <p:spPr>
          <a:xfrm>
            <a:off x="1604212" y="4417782"/>
            <a:ext cx="2183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447C"/>
                </a:solidFill>
              </a:rPr>
              <a:t>Fire extinguishers</a:t>
            </a:r>
          </a:p>
          <a:p>
            <a:pPr algn="r"/>
            <a:r>
              <a:rPr lang="en-US" dirty="0">
                <a:solidFill>
                  <a:srgbClr val="00447C"/>
                </a:solidFill>
              </a:rPr>
              <a:t>High voltage signage</a:t>
            </a:r>
          </a:p>
          <a:p>
            <a:pPr algn="r"/>
            <a:r>
              <a:rPr lang="en-US" dirty="0">
                <a:solidFill>
                  <a:srgbClr val="00447C"/>
                </a:solidFill>
              </a:rPr>
              <a:t>Security harnesses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3A6ADE-D74E-4521-8C8F-50288D4FB3AE}"/>
              </a:ext>
            </a:extLst>
          </p:cNvPr>
          <p:cNvSpPr txBox="1"/>
          <p:nvPr/>
        </p:nvSpPr>
        <p:spPr>
          <a:xfrm>
            <a:off x="8329864" y="2621067"/>
            <a:ext cx="2875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447C"/>
                </a:solidFill>
              </a:rPr>
              <a:t>Networking event in Vegas</a:t>
            </a:r>
          </a:p>
          <a:p>
            <a:r>
              <a:rPr lang="en-US" dirty="0">
                <a:solidFill>
                  <a:srgbClr val="00447C"/>
                </a:solidFill>
              </a:rPr>
              <a:t>Over-the-top T&amp;E</a:t>
            </a:r>
          </a:p>
          <a:p>
            <a:r>
              <a:rPr lang="en-US" dirty="0">
                <a:solidFill>
                  <a:srgbClr val="00447C"/>
                </a:solidFill>
              </a:rPr>
              <a:t>New phones every year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6CCD30-C082-4260-A9DF-CC9DE68027DE}"/>
              </a:ext>
            </a:extLst>
          </p:cNvPr>
          <p:cNvSpPr txBox="1"/>
          <p:nvPr/>
        </p:nvSpPr>
        <p:spPr>
          <a:xfrm>
            <a:off x="8499927" y="4474776"/>
            <a:ext cx="2183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447C"/>
                </a:solidFill>
              </a:rPr>
              <a:t>Outsourced printing</a:t>
            </a:r>
          </a:p>
          <a:p>
            <a:r>
              <a:rPr lang="en-US" dirty="0">
                <a:solidFill>
                  <a:srgbClr val="00447C"/>
                </a:solidFill>
              </a:rPr>
              <a:t>Dual monitors</a:t>
            </a:r>
          </a:p>
          <a:p>
            <a:r>
              <a:rPr lang="en-US" dirty="0">
                <a:solidFill>
                  <a:srgbClr val="00447C"/>
                </a:solidFill>
              </a:rPr>
              <a:t>Paperclips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AE31D-B397-B149-BDB7-772B8EC1F4A5}"/>
              </a:ext>
            </a:extLst>
          </p:cNvPr>
          <p:cNvSpPr txBox="1"/>
          <p:nvPr/>
        </p:nvSpPr>
        <p:spPr>
          <a:xfrm>
            <a:off x="8873733" y="5490980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447C"/>
                </a:solidFill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7D85E9-E148-A24E-8428-D762D99091F8}"/>
              </a:ext>
            </a:extLst>
          </p:cNvPr>
          <p:cNvSpPr txBox="1"/>
          <p:nvPr/>
        </p:nvSpPr>
        <p:spPr>
          <a:xfrm>
            <a:off x="3591868" y="1567731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447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9925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9D3C7B-B869-4DB3-9A1C-4C23E7C2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The consequence ratio</a:t>
            </a:r>
            <a:br>
              <a:rPr lang="en-US" sz="4000" dirty="0"/>
            </a:br>
            <a:r>
              <a:rPr lang="en-US" sz="2800" i="1" dirty="0"/>
              <a:t>Probabilistic risk assessment of the negative impact of asset failure 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19F262-7880-4CCA-BC0A-4F9FBA66C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00657" cy="43525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/>
              <a:t>Probability of failure (POF) 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Unique assessment per asset, established by WAPA’s Asset Management Team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Determined by the health (condition) of a specific asset and its failure history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/>
              <a:t>Consequence of loss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Relative scoring of the negative impact to customers, the public, and/or WAPA if an asset fails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b="1" dirty="0">
                <a:latin typeface="+mj-lt"/>
              </a:rPr>
              <a:t> </a:t>
            </a:r>
            <a:r>
              <a:rPr lang="en-US" sz="2400" b="1" dirty="0"/>
              <a:t>What is considered?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Asset failure means the asset is unavailable for service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MW impacts are determined with only the asset under evaluation out of service (N-1)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b="1" dirty="0"/>
              <a:t> </a:t>
            </a:r>
            <a:endParaRPr lang="en-US" dirty="0"/>
          </a:p>
          <a:p>
            <a:pPr marL="1371600" lvl="3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600" dirty="0">
              <a:latin typeface="+mj-lt"/>
            </a:endParaRPr>
          </a:p>
          <a:p>
            <a:pPr marL="800100" lvl="1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200" dirty="0">
              <a:latin typeface="+mj-lt"/>
            </a:endParaRPr>
          </a:p>
          <a:p>
            <a:pPr marL="800100" lvl="1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200" dirty="0"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00983-5E9A-426B-A4A8-930C1FA7F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56AA31-61CB-4E4D-AC27-13C09F6BB2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714" y="-16781"/>
            <a:ext cx="6422570" cy="68855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159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56AA31-61CB-4E4D-AC27-13C09F6BB2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30" y="0"/>
            <a:ext cx="6422570" cy="6885566"/>
          </a:xfrm>
          <a:prstGeom prst="rect">
            <a:avLst/>
          </a:pr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89D3C7B-B869-4DB3-9A1C-4C23E7C2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The consequence ratio</a:t>
            </a:r>
            <a:br>
              <a:rPr lang="en-US" sz="4000" dirty="0"/>
            </a:br>
            <a:r>
              <a:rPr lang="en-US" sz="2800" i="1" dirty="0"/>
              <a:t>Probabilistic risk assessment of the negative impact of asset failure 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19F262-7880-4CCA-BC0A-4F9FBA66C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90513" cy="43525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/>
              <a:t>How is the consequence ratio applied to budgeting for life cycle management assets?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The consequence ratio aids in budget prioritization by approximating the inherent risk of run-to-failure results attributable to exceeding LCM targets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EXAMPLE: Consider a $100 tire with an LCM target of 50k miles, and a 2:1 Consequence Ratio</a:t>
            </a:r>
          </a:p>
          <a:p>
            <a:pPr marL="1257300" lvl="2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Cost of running the tire to failure (</a:t>
            </a:r>
            <a:r>
              <a:rPr lang="en-US" sz="2400" dirty="0" err="1"/>
              <a:t>eg</a:t>
            </a:r>
            <a:r>
              <a:rPr lang="en-US" sz="2400" dirty="0"/>
              <a:t>: 75k miles) = $200 (tire + tow)</a:t>
            </a:r>
          </a:p>
          <a:p>
            <a:pPr marL="1257300" lvl="2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Cost of replacing the tire at 50k miles = $100 (tire)</a:t>
            </a:r>
          </a:p>
          <a:p>
            <a:pPr marL="1371600" lvl="3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600" dirty="0">
              <a:latin typeface="+mj-lt"/>
            </a:endParaRPr>
          </a:p>
          <a:p>
            <a:pPr marL="800100" lvl="1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200" dirty="0">
              <a:latin typeface="+mj-lt"/>
            </a:endParaRPr>
          </a:p>
          <a:p>
            <a:pPr marL="800100" lvl="1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200" dirty="0"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00983-5E9A-426B-A4A8-930C1FA7F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61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9D3C7B-B869-4DB3-9A1C-4C23E7C2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Stages of a budget</a:t>
            </a:r>
            <a:br>
              <a:rPr lang="en-US" sz="4000" dirty="0"/>
            </a:br>
            <a:r>
              <a:rPr lang="en-US" sz="2800" i="1" dirty="0"/>
              <a:t>Formulation, approval and execution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00983-5E9A-426B-A4A8-930C1FA7F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5E16BE-CF05-4A64-B541-AA38589AF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274" y="1745046"/>
            <a:ext cx="9453451" cy="4811974"/>
          </a:xfrm>
          <a:prstGeom prst="rect">
            <a:avLst/>
          </a:prstGeom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id="{65E2E2C8-2FB3-44D8-953B-52FDB3E27413}"/>
              </a:ext>
            </a:extLst>
          </p:cNvPr>
          <p:cNvSpPr/>
          <p:nvPr/>
        </p:nvSpPr>
        <p:spPr>
          <a:xfrm>
            <a:off x="4655523" y="6245646"/>
            <a:ext cx="367004" cy="29326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37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717499-60FA-474D-BE5C-1E1B91CCB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349" y="1665670"/>
            <a:ext cx="5266388" cy="39268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89D3C7B-B869-4DB3-9A1C-4C23E7C2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Budget formulation &amp; performance strategy</a:t>
            </a:r>
            <a:br>
              <a:rPr lang="en-US" sz="4000" dirty="0"/>
            </a:br>
            <a:r>
              <a:rPr lang="en-US" sz="2800" i="1" dirty="0"/>
              <a:t>FY24 enhancements include peer review, feasibility &amp; rate assessments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19F262-7880-4CCA-BC0A-4F9FBA66C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057" y="2059213"/>
            <a:ext cx="10515600" cy="443366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400" b="1" dirty="0"/>
              <a:t>10-year plan totals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$2B investment (including SLTP)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Decrease of $242M from previous plan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FY22 – 13% above previous plan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FY24 – 15% lower than previous plan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400" b="1" dirty="0"/>
              <a:t>Rate window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/>
              <a:t>Rate window is 3% lower than previous plan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400" b="1" dirty="0"/>
              <a:t>Appropriations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/>
              <a:t>Assumes levels consistent with FY22 President’s Budget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00983-5E9A-426B-A4A8-930C1FA7F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10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9D3C7B-B869-4DB3-9A1C-4C23E7C2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Composition of the WAPA 10-Year Capital Plan</a:t>
            </a:r>
            <a:br>
              <a:rPr lang="en-US" sz="3600" b="1" dirty="0"/>
            </a:br>
            <a:r>
              <a:rPr lang="en-US" sz="2800" i="1" dirty="0"/>
              <a:t>Transmission lines, substations &amp; communications comprise 83%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00983-5E9A-426B-A4A8-930C1FA7F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t>9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8510E5-6716-40CE-BFC4-6B5A36B61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5" y="1673290"/>
            <a:ext cx="10515599" cy="465195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600" b="1" dirty="0">
                <a:solidFill>
                  <a:schemeClr val="bg1"/>
                </a:solidFill>
                <a:latin typeface="+mj-lt"/>
              </a:rPr>
              <a:t>		      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by Category				            by Region</a:t>
            </a:r>
            <a:endParaRPr lang="en-US" sz="26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23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CDC532-A124-4BCE-A55B-53917A2E4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641" y="2103121"/>
            <a:ext cx="4480560" cy="42875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3E6B57-210D-4667-89FF-249CCE780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066" y="2103121"/>
            <a:ext cx="4480560" cy="42875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05944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8FC503EE364448A989AFB4678EBA3C" ma:contentTypeVersion="9" ma:contentTypeDescription="Create a new document." ma:contentTypeScope="" ma:versionID="3b6d76efedaf7dd73fba0529088af625">
  <xsd:schema xmlns:xsd="http://www.w3.org/2001/XMLSchema" xmlns:xs="http://www.w3.org/2001/XMLSchema" xmlns:p="http://schemas.microsoft.com/office/2006/metadata/properties" xmlns:ns3="0af8ee29-9a91-4d8d-8c43-fe1c1ae2b499" xmlns:ns4="53784fbd-b375-4017-8f2e-e3f791e3fca3" targetNamespace="http://schemas.microsoft.com/office/2006/metadata/properties" ma:root="true" ma:fieldsID="9c1f25f095964e47808da4f04a71a4e8" ns3:_="" ns4:_="">
    <xsd:import namespace="0af8ee29-9a91-4d8d-8c43-fe1c1ae2b499"/>
    <xsd:import namespace="53784fbd-b375-4017-8f2e-e3f791e3fca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f8ee29-9a91-4d8d-8c43-fe1c1ae2b4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784fbd-b375-4017-8f2e-e3f791e3fca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421CD04-8D5D-4A95-AF36-B0BBA91D83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EFB717-7BE9-4F62-A67E-6A0D8A361D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f8ee29-9a91-4d8d-8c43-fe1c1ae2b499"/>
    <ds:schemaRef ds:uri="53784fbd-b375-4017-8f2e-e3f791e3fc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F5D4930-39C3-4058-95ED-F23C28012934}">
  <ds:schemaRefs>
    <ds:schemaRef ds:uri="http://schemas.microsoft.com/office/2006/documentManagement/types"/>
    <ds:schemaRef ds:uri="http://purl.org/dc/elements/1.1/"/>
    <ds:schemaRef ds:uri="0af8ee29-9a91-4d8d-8c43-fe1c1ae2b499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53784fbd-b375-4017-8f2e-e3f791e3fca3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937</TotalTime>
  <Words>776</Words>
  <Application>Microsoft Macintosh PowerPoint</Application>
  <PresentationFormat>Widescreen</PresentationFormat>
  <Paragraphs>111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PowerPoint Presentation</vt:lpstr>
      <vt:lpstr>Discussion topics Audience participation is welcome, so please interject</vt:lpstr>
      <vt:lpstr>Drought = challenges ahead Drought conditions projected across all WAPA power systems</vt:lpstr>
      <vt:lpstr>Distinction between spending and investing Spending consumes value, while Investing creates value</vt:lpstr>
      <vt:lpstr>The consequence ratio Probabilistic risk assessment of the negative impact of asset failure </vt:lpstr>
      <vt:lpstr>The consequence ratio Probabilistic risk assessment of the negative impact of asset failure </vt:lpstr>
      <vt:lpstr>Stages of a budget Formulation, approval and execution</vt:lpstr>
      <vt:lpstr>Budget formulation &amp; performance strategy FY24 enhancements include peer review, feasibility &amp; rate assessments</vt:lpstr>
      <vt:lpstr>Composition of the WAPA 10-Year Capital Plan Transmission lines, substations &amp; communications comprise 83%</vt:lpstr>
      <vt:lpstr>Inflation Eroding buying power combined with sector-specific pressures merit concern</vt:lpstr>
      <vt:lpstr>WAPA’s value proposition  Maintaining reliability &amp; system integrity while holding the line on costs</vt:lpstr>
      <vt:lpstr>Purchase Power &amp; Wheeling (PPW)  Infrastructure Act provides emergency funding to secure FY22 and FY23</vt:lpstr>
      <vt:lpstr>Purchase Power &amp; Wheeling (PPW)  Infrastructure Act provides emergency funding to secure FY22 and FY23</vt:lpstr>
      <vt:lpstr>Purchase Power &amp; Wheeling (PPW)  Infrastructure Act provides emergency funding to secure FY22 and FY23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WAPA PowerPoint Presentation</dc:title>
  <dc:creator>Soeth, Peter</dc:creator>
  <cp:lastModifiedBy>Microsoft Office User</cp:lastModifiedBy>
  <cp:revision>16</cp:revision>
  <dcterms:created xsi:type="dcterms:W3CDTF">2021-11-10T18:41:38Z</dcterms:created>
  <dcterms:modified xsi:type="dcterms:W3CDTF">2021-12-03T02:13:38Z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0x010100458FC503EE364448A989AFB4678EBA3C</vt:lpwstr>
  </property>
</Properties>
</file>