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375" r:id="rId3"/>
    <p:sldId id="415" r:id="rId4"/>
    <p:sldId id="414" r:id="rId5"/>
    <p:sldId id="393" r:id="rId6"/>
    <p:sldId id="406" r:id="rId7"/>
    <p:sldId id="408" r:id="rId8"/>
    <p:sldId id="397" r:id="rId9"/>
    <p:sldId id="413" r:id="rId10"/>
    <p:sldId id="257" r:id="rId11"/>
    <p:sldId id="258" r:id="rId12"/>
    <p:sldId id="259" r:id="rId13"/>
    <p:sldId id="260" r:id="rId14"/>
    <p:sldId id="416" r:id="rId15"/>
    <p:sldId id="404" r:id="rId16"/>
    <p:sldId id="402" r:id="rId17"/>
    <p:sldId id="410" r:id="rId18"/>
    <p:sldId id="377" r:id="rId19"/>
    <p:sldId id="383" r:id="rId20"/>
    <p:sldId id="378" r:id="rId21"/>
    <p:sldId id="392" r:id="rId22"/>
    <p:sldId id="384" r:id="rId23"/>
    <p:sldId id="385" r:id="rId24"/>
    <p:sldId id="381" r:id="rId25"/>
    <p:sldId id="387" r:id="rId26"/>
    <p:sldId id="389" r:id="rId27"/>
    <p:sldId id="412" r:id="rId28"/>
    <p:sldId id="39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4" userDrawn="1">
          <p15:clr>
            <a:srgbClr val="A4A3A4"/>
          </p15:clr>
        </p15:guide>
        <p15:guide id="2" pos="30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Hoell" initials="AH" lastIdx="1" clrIdx="0">
    <p:extLst>
      <p:ext uri="{19B8F6BF-5375-455C-9EA6-DF929625EA0E}">
        <p15:presenceInfo xmlns:p15="http://schemas.microsoft.com/office/powerpoint/2012/main" userId="S-1-5-21-511506339-179194954-4038996791-155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876"/>
    <a:srgbClr val="F6F3F0"/>
    <a:srgbClr val="F2EEEA"/>
    <a:srgbClr val="E9E1DA"/>
    <a:srgbClr val="608FB7"/>
    <a:srgbClr val="B7D0E1"/>
    <a:srgbClr val="AEC5D8"/>
    <a:srgbClr val="194569"/>
    <a:srgbClr val="34666F"/>
    <a:srgbClr val="1D91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A8ACC9-FE76-4353-B655-D5D1D1218E5C}" v="1" dt="2022-11-02T01:20:15.8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02" autoAdjust="0"/>
    <p:restoredTop sz="94014" autoAdjust="0"/>
  </p:normalViewPr>
  <p:slideViewPr>
    <p:cSldViewPr snapToGrid="0" showGuides="1">
      <p:cViewPr varScale="1">
        <p:scale>
          <a:sx n="120" d="100"/>
          <a:sy n="120" d="100"/>
        </p:scale>
        <p:origin x="992" y="184"/>
      </p:cViewPr>
      <p:guideLst>
        <p:guide orient="horz" pos="1584"/>
        <p:guide pos="3024"/>
      </p:guideLst>
    </p:cSldViewPr>
  </p:slid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image" Target="../media/image4.jpeg"/></Relationships>
</file>

<file path=ppt/diagrams/_rels/data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image" Target="../media/image4.jpeg"/></Relationships>
</file>

<file path=ppt/diagrams/_rels/data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image" Target="../media/image4.jpeg"/></Relationships>
</file>

<file path=ppt/diagrams/_rels/data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image" Target="../media/image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image" Target="../media/image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image" Target="../media/image4.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image" Target="../media/image4.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image" Target="../media/image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87533F-7ECE-487D-808A-A73CBF72CEF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32716ED9-BD25-4280-AD9D-73C0803D84EA}">
      <dgm:prSet phldrT="[Text]" custT="1"/>
      <dgm:spPr>
        <a:solidFill>
          <a:srgbClr val="F6F3F0"/>
        </a:solidFill>
        <a:ln>
          <a:solidFill>
            <a:srgbClr val="0C4876"/>
          </a:solidFill>
        </a:ln>
      </dgm:spPr>
      <dgm:t>
        <a:bodyPr/>
        <a:lstStyle/>
        <a:p>
          <a:pPr marL="339725" indent="-223838"/>
          <a:r>
            <a:rPr lang="en-US" sz="2600" b="1" dirty="0">
              <a:solidFill>
                <a:srgbClr val="0C4876"/>
              </a:solidFill>
              <a:latin typeface="Arial" panose="020B0604020202020204" pitchFamily="34" charset="0"/>
              <a:cs typeface="Arial" panose="020B0604020202020204" pitchFamily="34" charset="0"/>
            </a:rPr>
            <a:t>Importance of MRB Water Resources</a:t>
          </a:r>
        </a:p>
      </dgm:t>
    </dgm:pt>
    <dgm:pt modelId="{94559F31-58C8-4F31-BB1F-3EE08D63C1DD}" type="parTrans" cxnId="{27E973B1-742B-475F-8E99-59DCB69F237F}">
      <dgm:prSet/>
      <dgm:spPr/>
      <dgm:t>
        <a:bodyPr/>
        <a:lstStyle/>
        <a:p>
          <a:endParaRPr lang="en-US"/>
        </a:p>
      </dgm:t>
    </dgm:pt>
    <dgm:pt modelId="{21DC9C31-9750-4AC1-A450-3FE2E077DF69}" type="sibTrans" cxnId="{27E973B1-742B-475F-8E99-59DCB69F237F}">
      <dgm:prSet/>
      <dgm:spPr/>
      <dgm:t>
        <a:bodyPr/>
        <a:lstStyle/>
        <a:p>
          <a:endParaRPr lang="en-US"/>
        </a:p>
      </dgm:t>
    </dgm:pt>
    <dgm:pt modelId="{A3163ACB-56FA-431A-BDC8-1A0C55E0363D}">
      <dgm:prSet phldrT="[Text]" custT="1"/>
      <dgm:spPr>
        <a:solidFill>
          <a:srgbClr val="F6F3F0"/>
        </a:solidFill>
        <a:ln>
          <a:solidFill>
            <a:srgbClr val="0C4876"/>
          </a:solidFill>
        </a:ln>
      </dgm:spPr>
      <dgm:t>
        <a:bodyPr/>
        <a:lstStyle/>
        <a:p>
          <a:pPr marL="115888" indent="0"/>
          <a:r>
            <a:rPr lang="en-US" sz="2600" b="1" dirty="0">
              <a:solidFill>
                <a:srgbClr val="0C4876"/>
              </a:solidFill>
              <a:latin typeface="Arial" panose="020B0604020202020204" pitchFamily="34" charset="0"/>
              <a:cs typeface="Arial" panose="020B0604020202020204" pitchFamily="34" charset="0"/>
            </a:rPr>
            <a:t>National Integrated Drought Information System</a:t>
          </a:r>
          <a:endParaRPr lang="en-US" sz="2600" b="1" i="0" dirty="0">
            <a:solidFill>
              <a:srgbClr val="0C4876"/>
            </a:solidFill>
            <a:latin typeface="Arial" panose="020B0604020202020204" pitchFamily="34" charset="0"/>
            <a:cs typeface="Arial" panose="020B0604020202020204" pitchFamily="34" charset="0"/>
          </a:endParaRPr>
        </a:p>
      </dgm:t>
    </dgm:pt>
    <dgm:pt modelId="{D52D1CBB-B746-4751-9F98-90E2F4A1E6C6}" type="parTrans" cxnId="{D11EE341-EC96-4DF2-8BE8-FFEDECD8ED7D}">
      <dgm:prSet/>
      <dgm:spPr/>
      <dgm:t>
        <a:bodyPr/>
        <a:lstStyle/>
        <a:p>
          <a:endParaRPr lang="en-US"/>
        </a:p>
      </dgm:t>
    </dgm:pt>
    <dgm:pt modelId="{07D35F24-75D1-4B81-B230-BCAD5914ACE0}" type="sibTrans" cxnId="{D11EE341-EC96-4DF2-8BE8-FFEDECD8ED7D}">
      <dgm:prSet/>
      <dgm:spPr/>
      <dgm:t>
        <a:bodyPr/>
        <a:lstStyle/>
        <a:p>
          <a:endParaRPr lang="en-US"/>
        </a:p>
      </dgm:t>
    </dgm:pt>
    <dgm:pt modelId="{AD82AD8D-637A-471B-A710-7A2906E65101}">
      <dgm:prSet custT="1"/>
      <dgm:spPr>
        <a:solidFill>
          <a:srgbClr val="F6F3F0"/>
        </a:solidFill>
        <a:ln>
          <a:solidFill>
            <a:srgbClr val="0C4876"/>
          </a:solidFill>
        </a:ln>
      </dgm:spPr>
      <dgm:t>
        <a:bodyPr/>
        <a:lstStyle/>
        <a:p>
          <a:pPr marL="0" indent="114300"/>
          <a:r>
            <a:rPr lang="en-US" sz="2600" b="1" dirty="0">
              <a:solidFill>
                <a:srgbClr val="0C4876"/>
              </a:solidFill>
              <a:latin typeface="Arial" panose="020B0604020202020204" pitchFamily="34" charset="0"/>
              <a:cs typeface="Arial" panose="020B0604020202020204" pitchFamily="34" charset="0"/>
            </a:rPr>
            <a:t>Recent High MRB Flows and Climate Change </a:t>
          </a:r>
          <a:endParaRPr lang="en-US" sz="2600" dirty="0"/>
        </a:p>
      </dgm:t>
    </dgm:pt>
    <dgm:pt modelId="{043586F6-5142-4DBB-9C33-CB33EB3AA479}" type="parTrans" cxnId="{136015D1-C0FB-46C8-B67A-295245204E35}">
      <dgm:prSet/>
      <dgm:spPr/>
      <dgm:t>
        <a:bodyPr/>
        <a:lstStyle/>
        <a:p>
          <a:endParaRPr lang="en-US"/>
        </a:p>
      </dgm:t>
    </dgm:pt>
    <dgm:pt modelId="{4FA857B2-E6E4-48B5-B0ED-2F87D9E7FFC1}" type="sibTrans" cxnId="{136015D1-C0FB-46C8-B67A-295245204E35}">
      <dgm:prSet/>
      <dgm:spPr/>
      <dgm:t>
        <a:bodyPr/>
        <a:lstStyle/>
        <a:p>
          <a:endParaRPr lang="en-US"/>
        </a:p>
      </dgm:t>
    </dgm:pt>
    <dgm:pt modelId="{162EF8C9-5DBA-4D07-99A0-92A901E09337}" type="pres">
      <dgm:prSet presAssocID="{7487533F-7ECE-487D-808A-A73CBF72CEF4}" presName="linear" presStyleCnt="0">
        <dgm:presLayoutVars>
          <dgm:dir/>
          <dgm:resizeHandles val="exact"/>
        </dgm:presLayoutVars>
      </dgm:prSet>
      <dgm:spPr/>
    </dgm:pt>
    <dgm:pt modelId="{A0ACB103-B70D-44AD-87CE-3551A889A825}" type="pres">
      <dgm:prSet presAssocID="{32716ED9-BD25-4280-AD9D-73C0803D84EA}" presName="comp" presStyleCnt="0"/>
      <dgm:spPr/>
    </dgm:pt>
    <dgm:pt modelId="{BAB6BFFF-A5A6-48EF-AE89-30280F5A7FCB}" type="pres">
      <dgm:prSet presAssocID="{32716ED9-BD25-4280-AD9D-73C0803D84EA}" presName="box" presStyleLbl="node1" presStyleIdx="0" presStyleCnt="3"/>
      <dgm:spPr/>
    </dgm:pt>
    <dgm:pt modelId="{FDF66043-0E07-4D5A-9553-3600206B9A7B}" type="pres">
      <dgm:prSet presAssocID="{32716ED9-BD25-4280-AD9D-73C0803D84EA}" presName="img" presStyleLbl="fgImgPlac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a:ln>
          <a:solidFill>
            <a:srgbClr val="0C4876"/>
          </a:solidFill>
        </a:ln>
      </dgm:spPr>
    </dgm:pt>
    <dgm:pt modelId="{3E9631EA-080F-497A-8D84-F8E954C6979D}" type="pres">
      <dgm:prSet presAssocID="{32716ED9-BD25-4280-AD9D-73C0803D84EA}" presName="text" presStyleLbl="node1" presStyleIdx="0" presStyleCnt="3">
        <dgm:presLayoutVars>
          <dgm:bulletEnabled val="1"/>
        </dgm:presLayoutVars>
      </dgm:prSet>
      <dgm:spPr/>
    </dgm:pt>
    <dgm:pt modelId="{CC2F525E-CB58-422D-BDBE-46BD2B13D6CB}" type="pres">
      <dgm:prSet presAssocID="{21DC9C31-9750-4AC1-A450-3FE2E077DF69}" presName="spacer" presStyleCnt="0"/>
      <dgm:spPr/>
    </dgm:pt>
    <dgm:pt modelId="{7E1A1246-474B-44FF-867B-B8137DAF221A}" type="pres">
      <dgm:prSet presAssocID="{A3163ACB-56FA-431A-BDC8-1A0C55E0363D}" presName="comp" presStyleCnt="0"/>
      <dgm:spPr/>
    </dgm:pt>
    <dgm:pt modelId="{ED4E9C4E-7120-4578-A86E-B9584237B9B4}" type="pres">
      <dgm:prSet presAssocID="{A3163ACB-56FA-431A-BDC8-1A0C55E0363D}" presName="box" presStyleLbl="node1" presStyleIdx="1" presStyleCnt="3"/>
      <dgm:spPr/>
    </dgm:pt>
    <dgm:pt modelId="{540014BF-F6CB-496F-B923-0C212C33A849}" type="pres">
      <dgm:prSet presAssocID="{A3163ACB-56FA-431A-BDC8-1A0C55E0363D}" presName="img" presStyleLbl="fgImgPlac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a:solidFill>
            <a:srgbClr val="0C4876"/>
          </a:solidFill>
        </a:ln>
      </dgm:spPr>
    </dgm:pt>
    <dgm:pt modelId="{926B34F3-5F16-4C16-BD09-0B37F3B3573A}" type="pres">
      <dgm:prSet presAssocID="{A3163ACB-56FA-431A-BDC8-1A0C55E0363D}" presName="text" presStyleLbl="node1" presStyleIdx="1" presStyleCnt="3">
        <dgm:presLayoutVars>
          <dgm:bulletEnabled val="1"/>
        </dgm:presLayoutVars>
      </dgm:prSet>
      <dgm:spPr/>
    </dgm:pt>
    <dgm:pt modelId="{011DFD13-DD50-4C8F-8C97-F5690DC4BCA5}" type="pres">
      <dgm:prSet presAssocID="{07D35F24-75D1-4B81-B230-BCAD5914ACE0}" presName="spacer" presStyleCnt="0"/>
      <dgm:spPr/>
    </dgm:pt>
    <dgm:pt modelId="{42280ED2-2E51-4684-8CEF-2875559F690B}" type="pres">
      <dgm:prSet presAssocID="{AD82AD8D-637A-471B-A710-7A2906E65101}" presName="comp" presStyleCnt="0"/>
      <dgm:spPr/>
    </dgm:pt>
    <dgm:pt modelId="{579B111D-B291-4D82-92E1-422577A73B41}" type="pres">
      <dgm:prSet presAssocID="{AD82AD8D-637A-471B-A710-7A2906E65101}" presName="box" presStyleLbl="node1" presStyleIdx="2" presStyleCnt="3" custLinFactNeighborY="4674"/>
      <dgm:spPr/>
    </dgm:pt>
    <dgm:pt modelId="{9D9F69E6-32C8-4D2E-9CC0-56EBDFA083D9}" type="pres">
      <dgm:prSet presAssocID="{AD82AD8D-637A-471B-A710-7A2906E65101}" presName="img" presStyleLbl="fgImgPlace1" presStyleIdx="2" presStyleCnt="3" custLinFactNeighborY="541"/>
      <dgm:spPr>
        <a:blipFill>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a:ln>
          <a:solidFill>
            <a:srgbClr val="0C4876"/>
          </a:solidFill>
        </a:ln>
      </dgm:spPr>
    </dgm:pt>
    <dgm:pt modelId="{B6A5A60C-60DF-40C6-B2A1-EBAA622F85A3}" type="pres">
      <dgm:prSet presAssocID="{AD82AD8D-637A-471B-A710-7A2906E65101}" presName="text" presStyleLbl="node1" presStyleIdx="2" presStyleCnt="3">
        <dgm:presLayoutVars>
          <dgm:bulletEnabled val="1"/>
        </dgm:presLayoutVars>
      </dgm:prSet>
      <dgm:spPr/>
    </dgm:pt>
  </dgm:ptLst>
  <dgm:cxnLst>
    <dgm:cxn modelId="{0826F02A-A0BD-465E-B496-6AFB197BC7E3}" type="presOf" srcId="{A3163ACB-56FA-431A-BDC8-1A0C55E0363D}" destId="{926B34F3-5F16-4C16-BD09-0B37F3B3573A}" srcOrd="1" destOrd="0" presId="urn:microsoft.com/office/officeart/2005/8/layout/vList4"/>
    <dgm:cxn modelId="{D11EE341-EC96-4DF2-8BE8-FFEDECD8ED7D}" srcId="{7487533F-7ECE-487D-808A-A73CBF72CEF4}" destId="{A3163ACB-56FA-431A-BDC8-1A0C55E0363D}" srcOrd="1" destOrd="0" parTransId="{D52D1CBB-B746-4751-9F98-90E2F4A1E6C6}" sibTransId="{07D35F24-75D1-4B81-B230-BCAD5914ACE0}"/>
    <dgm:cxn modelId="{A590ED5D-C31F-4256-BCBA-93BEC5591F8A}" type="presOf" srcId="{32716ED9-BD25-4280-AD9D-73C0803D84EA}" destId="{3E9631EA-080F-497A-8D84-F8E954C6979D}" srcOrd="1" destOrd="0" presId="urn:microsoft.com/office/officeart/2005/8/layout/vList4"/>
    <dgm:cxn modelId="{3A231361-1EB8-4E8F-AB13-072BE8AAAD52}" type="presOf" srcId="{AD82AD8D-637A-471B-A710-7A2906E65101}" destId="{B6A5A60C-60DF-40C6-B2A1-EBAA622F85A3}" srcOrd="1" destOrd="0" presId="urn:microsoft.com/office/officeart/2005/8/layout/vList4"/>
    <dgm:cxn modelId="{C710D469-11A8-469E-A5EB-B86AA667D68D}" type="presOf" srcId="{A3163ACB-56FA-431A-BDC8-1A0C55E0363D}" destId="{ED4E9C4E-7120-4578-A86E-B9584237B9B4}" srcOrd="0" destOrd="0" presId="urn:microsoft.com/office/officeart/2005/8/layout/vList4"/>
    <dgm:cxn modelId="{4C8471AB-600C-4CA8-B6BF-69323740E3E5}" type="presOf" srcId="{32716ED9-BD25-4280-AD9D-73C0803D84EA}" destId="{BAB6BFFF-A5A6-48EF-AE89-30280F5A7FCB}" srcOrd="0" destOrd="0" presId="urn:microsoft.com/office/officeart/2005/8/layout/vList4"/>
    <dgm:cxn modelId="{27E973B1-742B-475F-8E99-59DCB69F237F}" srcId="{7487533F-7ECE-487D-808A-A73CBF72CEF4}" destId="{32716ED9-BD25-4280-AD9D-73C0803D84EA}" srcOrd="0" destOrd="0" parTransId="{94559F31-58C8-4F31-BB1F-3EE08D63C1DD}" sibTransId="{21DC9C31-9750-4AC1-A450-3FE2E077DF69}"/>
    <dgm:cxn modelId="{136015D1-C0FB-46C8-B67A-295245204E35}" srcId="{7487533F-7ECE-487D-808A-A73CBF72CEF4}" destId="{AD82AD8D-637A-471B-A710-7A2906E65101}" srcOrd="2" destOrd="0" parTransId="{043586F6-5142-4DBB-9C33-CB33EB3AA479}" sibTransId="{4FA857B2-E6E4-48B5-B0ED-2F87D9E7FFC1}"/>
    <dgm:cxn modelId="{198056D6-EAD5-471D-BB5F-47D0DA988BE5}" type="presOf" srcId="{7487533F-7ECE-487D-808A-A73CBF72CEF4}" destId="{162EF8C9-5DBA-4D07-99A0-92A901E09337}" srcOrd="0" destOrd="0" presId="urn:microsoft.com/office/officeart/2005/8/layout/vList4"/>
    <dgm:cxn modelId="{3A9B6BE1-5CD0-4377-843C-5F44382725D0}" type="presOf" srcId="{AD82AD8D-637A-471B-A710-7A2906E65101}" destId="{579B111D-B291-4D82-92E1-422577A73B41}" srcOrd="0" destOrd="0" presId="urn:microsoft.com/office/officeart/2005/8/layout/vList4"/>
    <dgm:cxn modelId="{9F37D284-5C16-432D-B18A-998CC10DCE19}" type="presParOf" srcId="{162EF8C9-5DBA-4D07-99A0-92A901E09337}" destId="{A0ACB103-B70D-44AD-87CE-3551A889A825}" srcOrd="0" destOrd="0" presId="urn:microsoft.com/office/officeart/2005/8/layout/vList4"/>
    <dgm:cxn modelId="{4F91A82A-2FB0-4D60-9D2C-3E024726FF2E}" type="presParOf" srcId="{A0ACB103-B70D-44AD-87CE-3551A889A825}" destId="{BAB6BFFF-A5A6-48EF-AE89-30280F5A7FCB}" srcOrd="0" destOrd="0" presId="urn:microsoft.com/office/officeart/2005/8/layout/vList4"/>
    <dgm:cxn modelId="{30BB1082-B4FD-48C8-A99B-C618772EE426}" type="presParOf" srcId="{A0ACB103-B70D-44AD-87CE-3551A889A825}" destId="{FDF66043-0E07-4D5A-9553-3600206B9A7B}" srcOrd="1" destOrd="0" presId="urn:microsoft.com/office/officeart/2005/8/layout/vList4"/>
    <dgm:cxn modelId="{698783E4-D295-431D-A4C2-CEB3586F63CE}" type="presParOf" srcId="{A0ACB103-B70D-44AD-87CE-3551A889A825}" destId="{3E9631EA-080F-497A-8D84-F8E954C6979D}" srcOrd="2" destOrd="0" presId="urn:microsoft.com/office/officeart/2005/8/layout/vList4"/>
    <dgm:cxn modelId="{202D1F81-F2F7-4F51-AD92-EB0A72585A1A}" type="presParOf" srcId="{162EF8C9-5DBA-4D07-99A0-92A901E09337}" destId="{CC2F525E-CB58-422D-BDBE-46BD2B13D6CB}" srcOrd="1" destOrd="0" presId="urn:microsoft.com/office/officeart/2005/8/layout/vList4"/>
    <dgm:cxn modelId="{70CAA251-881E-4B89-8EE6-844EA48D8C49}" type="presParOf" srcId="{162EF8C9-5DBA-4D07-99A0-92A901E09337}" destId="{7E1A1246-474B-44FF-867B-B8137DAF221A}" srcOrd="2" destOrd="0" presId="urn:microsoft.com/office/officeart/2005/8/layout/vList4"/>
    <dgm:cxn modelId="{F5B2BCCB-E682-4051-A4E8-C85B6E2D6A9B}" type="presParOf" srcId="{7E1A1246-474B-44FF-867B-B8137DAF221A}" destId="{ED4E9C4E-7120-4578-A86E-B9584237B9B4}" srcOrd="0" destOrd="0" presId="urn:microsoft.com/office/officeart/2005/8/layout/vList4"/>
    <dgm:cxn modelId="{3559630B-8DBD-41E8-9DAB-129423686875}" type="presParOf" srcId="{7E1A1246-474B-44FF-867B-B8137DAF221A}" destId="{540014BF-F6CB-496F-B923-0C212C33A849}" srcOrd="1" destOrd="0" presId="urn:microsoft.com/office/officeart/2005/8/layout/vList4"/>
    <dgm:cxn modelId="{D6952D4D-29EF-4299-8271-4990C9254540}" type="presParOf" srcId="{7E1A1246-474B-44FF-867B-B8137DAF221A}" destId="{926B34F3-5F16-4C16-BD09-0B37F3B3573A}" srcOrd="2" destOrd="0" presId="urn:microsoft.com/office/officeart/2005/8/layout/vList4"/>
    <dgm:cxn modelId="{2876AA86-10A1-4470-AD93-57D3F79B3E7C}" type="presParOf" srcId="{162EF8C9-5DBA-4D07-99A0-92A901E09337}" destId="{011DFD13-DD50-4C8F-8C97-F5690DC4BCA5}" srcOrd="3" destOrd="0" presId="urn:microsoft.com/office/officeart/2005/8/layout/vList4"/>
    <dgm:cxn modelId="{C5DD90FA-87B0-4EE4-823C-D841FE0982E1}" type="presParOf" srcId="{162EF8C9-5DBA-4D07-99A0-92A901E09337}" destId="{42280ED2-2E51-4684-8CEF-2875559F690B}" srcOrd="4" destOrd="0" presId="urn:microsoft.com/office/officeart/2005/8/layout/vList4"/>
    <dgm:cxn modelId="{3B4A9BC7-131C-40A3-9CFC-CC4E2BE7B1E7}" type="presParOf" srcId="{42280ED2-2E51-4684-8CEF-2875559F690B}" destId="{579B111D-B291-4D82-92E1-422577A73B41}" srcOrd="0" destOrd="0" presId="urn:microsoft.com/office/officeart/2005/8/layout/vList4"/>
    <dgm:cxn modelId="{05AF1896-3D26-41D0-A6EE-0499311A8FC3}" type="presParOf" srcId="{42280ED2-2E51-4684-8CEF-2875559F690B}" destId="{9D9F69E6-32C8-4D2E-9CC0-56EBDFA083D9}" srcOrd="1" destOrd="0" presId="urn:microsoft.com/office/officeart/2005/8/layout/vList4"/>
    <dgm:cxn modelId="{EEC31A94-4248-4C7E-8D19-137790573366}" type="presParOf" srcId="{42280ED2-2E51-4684-8CEF-2875559F690B}" destId="{B6A5A60C-60DF-40C6-B2A1-EBAA622F85A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87533F-7ECE-487D-808A-A73CBF72CEF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32716ED9-BD25-4280-AD9D-73C0803D84EA}">
      <dgm:prSet phldrT="[Text]" custT="1"/>
      <dgm:spPr>
        <a:solidFill>
          <a:srgbClr val="0C4876"/>
        </a:solidFill>
        <a:ln>
          <a:solidFill>
            <a:srgbClr val="0C4876"/>
          </a:solidFill>
        </a:ln>
      </dgm:spPr>
      <dgm:t>
        <a:bodyPr/>
        <a:lstStyle/>
        <a:p>
          <a:pPr marL="339725" indent="-223838"/>
          <a:r>
            <a:rPr lang="en-US" sz="2600" b="1" dirty="0">
              <a:solidFill>
                <a:schemeClr val="bg1"/>
              </a:solidFill>
              <a:latin typeface="Arial" panose="020B0604020202020204" pitchFamily="34" charset="0"/>
              <a:cs typeface="Arial" panose="020B0604020202020204" pitchFamily="34" charset="0"/>
            </a:rPr>
            <a:t>Importance of MRB Water Resources</a:t>
          </a:r>
        </a:p>
      </dgm:t>
    </dgm:pt>
    <dgm:pt modelId="{94559F31-58C8-4F31-BB1F-3EE08D63C1DD}" type="parTrans" cxnId="{27E973B1-742B-475F-8E99-59DCB69F237F}">
      <dgm:prSet/>
      <dgm:spPr/>
      <dgm:t>
        <a:bodyPr/>
        <a:lstStyle/>
        <a:p>
          <a:endParaRPr lang="en-US"/>
        </a:p>
      </dgm:t>
    </dgm:pt>
    <dgm:pt modelId="{21DC9C31-9750-4AC1-A450-3FE2E077DF69}" type="sibTrans" cxnId="{27E973B1-742B-475F-8E99-59DCB69F237F}">
      <dgm:prSet/>
      <dgm:spPr/>
      <dgm:t>
        <a:bodyPr/>
        <a:lstStyle/>
        <a:p>
          <a:endParaRPr lang="en-US"/>
        </a:p>
      </dgm:t>
    </dgm:pt>
    <dgm:pt modelId="{A3163ACB-56FA-431A-BDC8-1A0C55E0363D}">
      <dgm:prSet phldrT="[Text]" custT="1"/>
      <dgm:spPr>
        <a:solidFill>
          <a:srgbClr val="F6F3F0"/>
        </a:solidFill>
        <a:ln>
          <a:solidFill>
            <a:srgbClr val="0C4876"/>
          </a:solidFill>
        </a:ln>
      </dgm:spPr>
      <dgm:t>
        <a:bodyPr/>
        <a:lstStyle/>
        <a:p>
          <a:pPr marL="115888" indent="0"/>
          <a:r>
            <a:rPr lang="en-US" sz="2600" b="1" dirty="0">
              <a:solidFill>
                <a:srgbClr val="0C4876"/>
              </a:solidFill>
              <a:latin typeface="Arial" panose="020B0604020202020204" pitchFamily="34" charset="0"/>
              <a:cs typeface="Arial" panose="020B0604020202020204" pitchFamily="34" charset="0"/>
            </a:rPr>
            <a:t>National Integrated Drought Information System</a:t>
          </a:r>
          <a:endParaRPr lang="en-US" sz="2600" b="1" i="0" dirty="0">
            <a:solidFill>
              <a:srgbClr val="0C4876"/>
            </a:solidFill>
            <a:latin typeface="Arial" panose="020B0604020202020204" pitchFamily="34" charset="0"/>
            <a:cs typeface="Arial" panose="020B0604020202020204" pitchFamily="34" charset="0"/>
          </a:endParaRPr>
        </a:p>
      </dgm:t>
    </dgm:pt>
    <dgm:pt modelId="{D52D1CBB-B746-4751-9F98-90E2F4A1E6C6}" type="parTrans" cxnId="{D11EE341-EC96-4DF2-8BE8-FFEDECD8ED7D}">
      <dgm:prSet/>
      <dgm:spPr/>
      <dgm:t>
        <a:bodyPr/>
        <a:lstStyle/>
        <a:p>
          <a:endParaRPr lang="en-US"/>
        </a:p>
      </dgm:t>
    </dgm:pt>
    <dgm:pt modelId="{07D35F24-75D1-4B81-B230-BCAD5914ACE0}" type="sibTrans" cxnId="{D11EE341-EC96-4DF2-8BE8-FFEDECD8ED7D}">
      <dgm:prSet/>
      <dgm:spPr/>
      <dgm:t>
        <a:bodyPr/>
        <a:lstStyle/>
        <a:p>
          <a:endParaRPr lang="en-US"/>
        </a:p>
      </dgm:t>
    </dgm:pt>
    <dgm:pt modelId="{AD82AD8D-637A-471B-A710-7A2906E65101}">
      <dgm:prSet custT="1"/>
      <dgm:spPr>
        <a:solidFill>
          <a:srgbClr val="F6F3F0"/>
        </a:solidFill>
        <a:ln>
          <a:solidFill>
            <a:srgbClr val="0C4876"/>
          </a:solidFill>
        </a:ln>
      </dgm:spPr>
      <dgm:t>
        <a:bodyPr/>
        <a:lstStyle/>
        <a:p>
          <a:pPr marL="0" indent="114300"/>
          <a:r>
            <a:rPr lang="en-US" sz="2600" b="1" dirty="0">
              <a:solidFill>
                <a:srgbClr val="0C4876"/>
              </a:solidFill>
              <a:latin typeface="Arial" panose="020B0604020202020204" pitchFamily="34" charset="0"/>
              <a:cs typeface="Arial" panose="020B0604020202020204" pitchFamily="34" charset="0"/>
            </a:rPr>
            <a:t>Recent High MRB Flows and Climate Change </a:t>
          </a:r>
          <a:endParaRPr lang="en-US" sz="2600" dirty="0"/>
        </a:p>
      </dgm:t>
    </dgm:pt>
    <dgm:pt modelId="{043586F6-5142-4DBB-9C33-CB33EB3AA479}" type="parTrans" cxnId="{136015D1-C0FB-46C8-B67A-295245204E35}">
      <dgm:prSet/>
      <dgm:spPr/>
      <dgm:t>
        <a:bodyPr/>
        <a:lstStyle/>
        <a:p>
          <a:endParaRPr lang="en-US"/>
        </a:p>
      </dgm:t>
    </dgm:pt>
    <dgm:pt modelId="{4FA857B2-E6E4-48B5-B0ED-2F87D9E7FFC1}" type="sibTrans" cxnId="{136015D1-C0FB-46C8-B67A-295245204E35}">
      <dgm:prSet/>
      <dgm:spPr/>
      <dgm:t>
        <a:bodyPr/>
        <a:lstStyle/>
        <a:p>
          <a:endParaRPr lang="en-US"/>
        </a:p>
      </dgm:t>
    </dgm:pt>
    <dgm:pt modelId="{162EF8C9-5DBA-4D07-99A0-92A901E09337}" type="pres">
      <dgm:prSet presAssocID="{7487533F-7ECE-487D-808A-A73CBF72CEF4}" presName="linear" presStyleCnt="0">
        <dgm:presLayoutVars>
          <dgm:dir/>
          <dgm:resizeHandles val="exact"/>
        </dgm:presLayoutVars>
      </dgm:prSet>
      <dgm:spPr/>
    </dgm:pt>
    <dgm:pt modelId="{A0ACB103-B70D-44AD-87CE-3551A889A825}" type="pres">
      <dgm:prSet presAssocID="{32716ED9-BD25-4280-AD9D-73C0803D84EA}" presName="comp" presStyleCnt="0"/>
      <dgm:spPr/>
    </dgm:pt>
    <dgm:pt modelId="{BAB6BFFF-A5A6-48EF-AE89-30280F5A7FCB}" type="pres">
      <dgm:prSet presAssocID="{32716ED9-BD25-4280-AD9D-73C0803D84EA}" presName="box" presStyleLbl="node1" presStyleIdx="0" presStyleCnt="3"/>
      <dgm:spPr/>
    </dgm:pt>
    <dgm:pt modelId="{FDF66043-0E07-4D5A-9553-3600206B9A7B}" type="pres">
      <dgm:prSet presAssocID="{32716ED9-BD25-4280-AD9D-73C0803D84EA}" presName="img" presStyleLbl="fgImgPlac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a:ln>
          <a:solidFill>
            <a:schemeClr val="bg1"/>
          </a:solidFill>
        </a:ln>
      </dgm:spPr>
    </dgm:pt>
    <dgm:pt modelId="{3E9631EA-080F-497A-8D84-F8E954C6979D}" type="pres">
      <dgm:prSet presAssocID="{32716ED9-BD25-4280-AD9D-73C0803D84EA}" presName="text" presStyleLbl="node1" presStyleIdx="0" presStyleCnt="3">
        <dgm:presLayoutVars>
          <dgm:bulletEnabled val="1"/>
        </dgm:presLayoutVars>
      </dgm:prSet>
      <dgm:spPr/>
    </dgm:pt>
    <dgm:pt modelId="{CC2F525E-CB58-422D-BDBE-46BD2B13D6CB}" type="pres">
      <dgm:prSet presAssocID="{21DC9C31-9750-4AC1-A450-3FE2E077DF69}" presName="spacer" presStyleCnt="0"/>
      <dgm:spPr/>
    </dgm:pt>
    <dgm:pt modelId="{7E1A1246-474B-44FF-867B-B8137DAF221A}" type="pres">
      <dgm:prSet presAssocID="{A3163ACB-56FA-431A-BDC8-1A0C55E0363D}" presName="comp" presStyleCnt="0"/>
      <dgm:spPr/>
    </dgm:pt>
    <dgm:pt modelId="{ED4E9C4E-7120-4578-A86E-B9584237B9B4}" type="pres">
      <dgm:prSet presAssocID="{A3163ACB-56FA-431A-BDC8-1A0C55E0363D}" presName="box" presStyleLbl="node1" presStyleIdx="1" presStyleCnt="3"/>
      <dgm:spPr/>
    </dgm:pt>
    <dgm:pt modelId="{540014BF-F6CB-496F-B923-0C212C33A849}" type="pres">
      <dgm:prSet presAssocID="{A3163ACB-56FA-431A-BDC8-1A0C55E0363D}" presName="img" presStyleLbl="fgImgPlac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a:solidFill>
            <a:srgbClr val="0C4876"/>
          </a:solidFill>
        </a:ln>
      </dgm:spPr>
    </dgm:pt>
    <dgm:pt modelId="{926B34F3-5F16-4C16-BD09-0B37F3B3573A}" type="pres">
      <dgm:prSet presAssocID="{A3163ACB-56FA-431A-BDC8-1A0C55E0363D}" presName="text" presStyleLbl="node1" presStyleIdx="1" presStyleCnt="3">
        <dgm:presLayoutVars>
          <dgm:bulletEnabled val="1"/>
        </dgm:presLayoutVars>
      </dgm:prSet>
      <dgm:spPr/>
    </dgm:pt>
    <dgm:pt modelId="{011DFD13-DD50-4C8F-8C97-F5690DC4BCA5}" type="pres">
      <dgm:prSet presAssocID="{07D35F24-75D1-4B81-B230-BCAD5914ACE0}" presName="spacer" presStyleCnt="0"/>
      <dgm:spPr/>
    </dgm:pt>
    <dgm:pt modelId="{42280ED2-2E51-4684-8CEF-2875559F690B}" type="pres">
      <dgm:prSet presAssocID="{AD82AD8D-637A-471B-A710-7A2906E65101}" presName="comp" presStyleCnt="0"/>
      <dgm:spPr/>
    </dgm:pt>
    <dgm:pt modelId="{579B111D-B291-4D82-92E1-422577A73B41}" type="pres">
      <dgm:prSet presAssocID="{AD82AD8D-637A-471B-A710-7A2906E65101}" presName="box" presStyleLbl="node1" presStyleIdx="2" presStyleCnt="3" custLinFactNeighborY="4674"/>
      <dgm:spPr/>
    </dgm:pt>
    <dgm:pt modelId="{9D9F69E6-32C8-4D2E-9CC0-56EBDFA083D9}" type="pres">
      <dgm:prSet presAssocID="{AD82AD8D-637A-471B-A710-7A2906E65101}" presName="img" presStyleLbl="fgImgPlace1" presStyleIdx="2" presStyleCnt="3" custLinFactNeighborY="541"/>
      <dgm:spPr>
        <a:blipFill>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a:ln>
          <a:solidFill>
            <a:srgbClr val="0C4876"/>
          </a:solidFill>
        </a:ln>
      </dgm:spPr>
    </dgm:pt>
    <dgm:pt modelId="{B6A5A60C-60DF-40C6-B2A1-EBAA622F85A3}" type="pres">
      <dgm:prSet presAssocID="{AD82AD8D-637A-471B-A710-7A2906E65101}" presName="text" presStyleLbl="node1" presStyleIdx="2" presStyleCnt="3">
        <dgm:presLayoutVars>
          <dgm:bulletEnabled val="1"/>
        </dgm:presLayoutVars>
      </dgm:prSet>
      <dgm:spPr/>
    </dgm:pt>
  </dgm:ptLst>
  <dgm:cxnLst>
    <dgm:cxn modelId="{0826F02A-A0BD-465E-B496-6AFB197BC7E3}" type="presOf" srcId="{A3163ACB-56FA-431A-BDC8-1A0C55E0363D}" destId="{926B34F3-5F16-4C16-BD09-0B37F3B3573A}" srcOrd="1" destOrd="0" presId="urn:microsoft.com/office/officeart/2005/8/layout/vList4"/>
    <dgm:cxn modelId="{D11EE341-EC96-4DF2-8BE8-FFEDECD8ED7D}" srcId="{7487533F-7ECE-487D-808A-A73CBF72CEF4}" destId="{A3163ACB-56FA-431A-BDC8-1A0C55E0363D}" srcOrd="1" destOrd="0" parTransId="{D52D1CBB-B746-4751-9F98-90E2F4A1E6C6}" sibTransId="{07D35F24-75D1-4B81-B230-BCAD5914ACE0}"/>
    <dgm:cxn modelId="{A590ED5D-C31F-4256-BCBA-93BEC5591F8A}" type="presOf" srcId="{32716ED9-BD25-4280-AD9D-73C0803D84EA}" destId="{3E9631EA-080F-497A-8D84-F8E954C6979D}" srcOrd="1" destOrd="0" presId="urn:microsoft.com/office/officeart/2005/8/layout/vList4"/>
    <dgm:cxn modelId="{3A231361-1EB8-4E8F-AB13-072BE8AAAD52}" type="presOf" srcId="{AD82AD8D-637A-471B-A710-7A2906E65101}" destId="{B6A5A60C-60DF-40C6-B2A1-EBAA622F85A3}" srcOrd="1" destOrd="0" presId="urn:microsoft.com/office/officeart/2005/8/layout/vList4"/>
    <dgm:cxn modelId="{C710D469-11A8-469E-A5EB-B86AA667D68D}" type="presOf" srcId="{A3163ACB-56FA-431A-BDC8-1A0C55E0363D}" destId="{ED4E9C4E-7120-4578-A86E-B9584237B9B4}" srcOrd="0" destOrd="0" presId="urn:microsoft.com/office/officeart/2005/8/layout/vList4"/>
    <dgm:cxn modelId="{4C8471AB-600C-4CA8-B6BF-69323740E3E5}" type="presOf" srcId="{32716ED9-BD25-4280-AD9D-73C0803D84EA}" destId="{BAB6BFFF-A5A6-48EF-AE89-30280F5A7FCB}" srcOrd="0" destOrd="0" presId="urn:microsoft.com/office/officeart/2005/8/layout/vList4"/>
    <dgm:cxn modelId="{27E973B1-742B-475F-8E99-59DCB69F237F}" srcId="{7487533F-7ECE-487D-808A-A73CBF72CEF4}" destId="{32716ED9-BD25-4280-AD9D-73C0803D84EA}" srcOrd="0" destOrd="0" parTransId="{94559F31-58C8-4F31-BB1F-3EE08D63C1DD}" sibTransId="{21DC9C31-9750-4AC1-A450-3FE2E077DF69}"/>
    <dgm:cxn modelId="{136015D1-C0FB-46C8-B67A-295245204E35}" srcId="{7487533F-7ECE-487D-808A-A73CBF72CEF4}" destId="{AD82AD8D-637A-471B-A710-7A2906E65101}" srcOrd="2" destOrd="0" parTransId="{043586F6-5142-4DBB-9C33-CB33EB3AA479}" sibTransId="{4FA857B2-E6E4-48B5-B0ED-2F87D9E7FFC1}"/>
    <dgm:cxn modelId="{198056D6-EAD5-471D-BB5F-47D0DA988BE5}" type="presOf" srcId="{7487533F-7ECE-487D-808A-A73CBF72CEF4}" destId="{162EF8C9-5DBA-4D07-99A0-92A901E09337}" srcOrd="0" destOrd="0" presId="urn:microsoft.com/office/officeart/2005/8/layout/vList4"/>
    <dgm:cxn modelId="{3A9B6BE1-5CD0-4377-843C-5F44382725D0}" type="presOf" srcId="{AD82AD8D-637A-471B-A710-7A2906E65101}" destId="{579B111D-B291-4D82-92E1-422577A73B41}" srcOrd="0" destOrd="0" presId="urn:microsoft.com/office/officeart/2005/8/layout/vList4"/>
    <dgm:cxn modelId="{9F37D284-5C16-432D-B18A-998CC10DCE19}" type="presParOf" srcId="{162EF8C9-5DBA-4D07-99A0-92A901E09337}" destId="{A0ACB103-B70D-44AD-87CE-3551A889A825}" srcOrd="0" destOrd="0" presId="urn:microsoft.com/office/officeart/2005/8/layout/vList4"/>
    <dgm:cxn modelId="{4F91A82A-2FB0-4D60-9D2C-3E024726FF2E}" type="presParOf" srcId="{A0ACB103-B70D-44AD-87CE-3551A889A825}" destId="{BAB6BFFF-A5A6-48EF-AE89-30280F5A7FCB}" srcOrd="0" destOrd="0" presId="urn:microsoft.com/office/officeart/2005/8/layout/vList4"/>
    <dgm:cxn modelId="{30BB1082-B4FD-48C8-A99B-C618772EE426}" type="presParOf" srcId="{A0ACB103-B70D-44AD-87CE-3551A889A825}" destId="{FDF66043-0E07-4D5A-9553-3600206B9A7B}" srcOrd="1" destOrd="0" presId="urn:microsoft.com/office/officeart/2005/8/layout/vList4"/>
    <dgm:cxn modelId="{698783E4-D295-431D-A4C2-CEB3586F63CE}" type="presParOf" srcId="{A0ACB103-B70D-44AD-87CE-3551A889A825}" destId="{3E9631EA-080F-497A-8D84-F8E954C6979D}" srcOrd="2" destOrd="0" presId="urn:microsoft.com/office/officeart/2005/8/layout/vList4"/>
    <dgm:cxn modelId="{202D1F81-F2F7-4F51-AD92-EB0A72585A1A}" type="presParOf" srcId="{162EF8C9-5DBA-4D07-99A0-92A901E09337}" destId="{CC2F525E-CB58-422D-BDBE-46BD2B13D6CB}" srcOrd="1" destOrd="0" presId="urn:microsoft.com/office/officeart/2005/8/layout/vList4"/>
    <dgm:cxn modelId="{70CAA251-881E-4B89-8EE6-844EA48D8C49}" type="presParOf" srcId="{162EF8C9-5DBA-4D07-99A0-92A901E09337}" destId="{7E1A1246-474B-44FF-867B-B8137DAF221A}" srcOrd="2" destOrd="0" presId="urn:microsoft.com/office/officeart/2005/8/layout/vList4"/>
    <dgm:cxn modelId="{F5B2BCCB-E682-4051-A4E8-C85B6E2D6A9B}" type="presParOf" srcId="{7E1A1246-474B-44FF-867B-B8137DAF221A}" destId="{ED4E9C4E-7120-4578-A86E-B9584237B9B4}" srcOrd="0" destOrd="0" presId="urn:microsoft.com/office/officeart/2005/8/layout/vList4"/>
    <dgm:cxn modelId="{3559630B-8DBD-41E8-9DAB-129423686875}" type="presParOf" srcId="{7E1A1246-474B-44FF-867B-B8137DAF221A}" destId="{540014BF-F6CB-496F-B923-0C212C33A849}" srcOrd="1" destOrd="0" presId="urn:microsoft.com/office/officeart/2005/8/layout/vList4"/>
    <dgm:cxn modelId="{D6952D4D-29EF-4299-8271-4990C9254540}" type="presParOf" srcId="{7E1A1246-474B-44FF-867B-B8137DAF221A}" destId="{926B34F3-5F16-4C16-BD09-0B37F3B3573A}" srcOrd="2" destOrd="0" presId="urn:microsoft.com/office/officeart/2005/8/layout/vList4"/>
    <dgm:cxn modelId="{2876AA86-10A1-4470-AD93-57D3F79B3E7C}" type="presParOf" srcId="{162EF8C9-5DBA-4D07-99A0-92A901E09337}" destId="{011DFD13-DD50-4C8F-8C97-F5690DC4BCA5}" srcOrd="3" destOrd="0" presId="urn:microsoft.com/office/officeart/2005/8/layout/vList4"/>
    <dgm:cxn modelId="{C5DD90FA-87B0-4EE4-823C-D841FE0982E1}" type="presParOf" srcId="{162EF8C9-5DBA-4D07-99A0-92A901E09337}" destId="{42280ED2-2E51-4684-8CEF-2875559F690B}" srcOrd="4" destOrd="0" presId="urn:microsoft.com/office/officeart/2005/8/layout/vList4"/>
    <dgm:cxn modelId="{3B4A9BC7-131C-40A3-9CFC-CC4E2BE7B1E7}" type="presParOf" srcId="{42280ED2-2E51-4684-8CEF-2875559F690B}" destId="{579B111D-B291-4D82-92E1-422577A73B41}" srcOrd="0" destOrd="0" presId="urn:microsoft.com/office/officeart/2005/8/layout/vList4"/>
    <dgm:cxn modelId="{05AF1896-3D26-41D0-A6EE-0499311A8FC3}" type="presParOf" srcId="{42280ED2-2E51-4684-8CEF-2875559F690B}" destId="{9D9F69E6-32C8-4D2E-9CC0-56EBDFA083D9}" srcOrd="1" destOrd="0" presId="urn:microsoft.com/office/officeart/2005/8/layout/vList4"/>
    <dgm:cxn modelId="{EEC31A94-4248-4C7E-8D19-137790573366}" type="presParOf" srcId="{42280ED2-2E51-4684-8CEF-2875559F690B}" destId="{B6A5A60C-60DF-40C6-B2A1-EBAA622F85A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87533F-7ECE-487D-808A-A73CBF72CEF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32716ED9-BD25-4280-AD9D-73C0803D84EA}">
      <dgm:prSet phldrT="[Text]" custT="1"/>
      <dgm:spPr>
        <a:solidFill>
          <a:srgbClr val="F6F3F0"/>
        </a:solidFill>
        <a:ln>
          <a:solidFill>
            <a:srgbClr val="0C4876"/>
          </a:solidFill>
        </a:ln>
      </dgm:spPr>
      <dgm:t>
        <a:bodyPr/>
        <a:lstStyle/>
        <a:p>
          <a:pPr marL="339725" indent="-223838"/>
          <a:r>
            <a:rPr lang="en-US" sz="2600" b="1" dirty="0">
              <a:solidFill>
                <a:srgbClr val="0C4876"/>
              </a:solidFill>
              <a:latin typeface="Arial" panose="020B0604020202020204" pitchFamily="34" charset="0"/>
              <a:cs typeface="Arial" panose="020B0604020202020204" pitchFamily="34" charset="0"/>
            </a:rPr>
            <a:t>Importance of MRB Water Resources</a:t>
          </a:r>
        </a:p>
      </dgm:t>
    </dgm:pt>
    <dgm:pt modelId="{94559F31-58C8-4F31-BB1F-3EE08D63C1DD}" type="parTrans" cxnId="{27E973B1-742B-475F-8E99-59DCB69F237F}">
      <dgm:prSet/>
      <dgm:spPr/>
      <dgm:t>
        <a:bodyPr/>
        <a:lstStyle/>
        <a:p>
          <a:endParaRPr lang="en-US"/>
        </a:p>
      </dgm:t>
    </dgm:pt>
    <dgm:pt modelId="{21DC9C31-9750-4AC1-A450-3FE2E077DF69}" type="sibTrans" cxnId="{27E973B1-742B-475F-8E99-59DCB69F237F}">
      <dgm:prSet/>
      <dgm:spPr/>
      <dgm:t>
        <a:bodyPr/>
        <a:lstStyle/>
        <a:p>
          <a:endParaRPr lang="en-US"/>
        </a:p>
      </dgm:t>
    </dgm:pt>
    <dgm:pt modelId="{A3163ACB-56FA-431A-BDC8-1A0C55E0363D}">
      <dgm:prSet phldrT="[Text]" custT="1"/>
      <dgm:spPr>
        <a:solidFill>
          <a:srgbClr val="0C4876"/>
        </a:solidFill>
        <a:ln>
          <a:solidFill>
            <a:srgbClr val="0C4876"/>
          </a:solidFill>
        </a:ln>
      </dgm:spPr>
      <dgm:t>
        <a:bodyPr/>
        <a:lstStyle/>
        <a:p>
          <a:pPr marL="115888" indent="0"/>
          <a:r>
            <a:rPr lang="en-US" sz="2600" b="1" dirty="0">
              <a:solidFill>
                <a:schemeClr val="bg1"/>
              </a:solidFill>
              <a:latin typeface="Arial" panose="020B0604020202020204" pitchFamily="34" charset="0"/>
              <a:cs typeface="Arial" panose="020B0604020202020204" pitchFamily="34" charset="0"/>
            </a:rPr>
            <a:t>National Integrated Drought Information System</a:t>
          </a:r>
          <a:endParaRPr lang="en-US" sz="2600" b="1" i="0" dirty="0">
            <a:solidFill>
              <a:schemeClr val="bg1"/>
            </a:solidFill>
            <a:latin typeface="Arial" panose="020B0604020202020204" pitchFamily="34" charset="0"/>
            <a:cs typeface="Arial" panose="020B0604020202020204" pitchFamily="34" charset="0"/>
          </a:endParaRPr>
        </a:p>
      </dgm:t>
    </dgm:pt>
    <dgm:pt modelId="{D52D1CBB-B746-4751-9F98-90E2F4A1E6C6}" type="parTrans" cxnId="{D11EE341-EC96-4DF2-8BE8-FFEDECD8ED7D}">
      <dgm:prSet/>
      <dgm:spPr/>
      <dgm:t>
        <a:bodyPr/>
        <a:lstStyle/>
        <a:p>
          <a:endParaRPr lang="en-US"/>
        </a:p>
      </dgm:t>
    </dgm:pt>
    <dgm:pt modelId="{07D35F24-75D1-4B81-B230-BCAD5914ACE0}" type="sibTrans" cxnId="{D11EE341-EC96-4DF2-8BE8-FFEDECD8ED7D}">
      <dgm:prSet/>
      <dgm:spPr/>
      <dgm:t>
        <a:bodyPr/>
        <a:lstStyle/>
        <a:p>
          <a:endParaRPr lang="en-US"/>
        </a:p>
      </dgm:t>
    </dgm:pt>
    <dgm:pt modelId="{AD82AD8D-637A-471B-A710-7A2906E65101}">
      <dgm:prSet custT="1"/>
      <dgm:spPr>
        <a:solidFill>
          <a:srgbClr val="F6F3F0"/>
        </a:solidFill>
        <a:ln>
          <a:solidFill>
            <a:srgbClr val="0C4876"/>
          </a:solidFill>
        </a:ln>
      </dgm:spPr>
      <dgm:t>
        <a:bodyPr/>
        <a:lstStyle/>
        <a:p>
          <a:pPr marL="0" indent="114300"/>
          <a:r>
            <a:rPr lang="en-US" sz="2600" b="1" dirty="0">
              <a:solidFill>
                <a:srgbClr val="0C4876"/>
              </a:solidFill>
              <a:latin typeface="Arial" panose="020B0604020202020204" pitchFamily="34" charset="0"/>
              <a:cs typeface="Arial" panose="020B0604020202020204" pitchFamily="34" charset="0"/>
            </a:rPr>
            <a:t>Recent High MRB Flows and Climate Change </a:t>
          </a:r>
          <a:endParaRPr lang="en-US" sz="2600" dirty="0"/>
        </a:p>
      </dgm:t>
    </dgm:pt>
    <dgm:pt modelId="{043586F6-5142-4DBB-9C33-CB33EB3AA479}" type="parTrans" cxnId="{136015D1-C0FB-46C8-B67A-295245204E35}">
      <dgm:prSet/>
      <dgm:spPr/>
      <dgm:t>
        <a:bodyPr/>
        <a:lstStyle/>
        <a:p>
          <a:endParaRPr lang="en-US"/>
        </a:p>
      </dgm:t>
    </dgm:pt>
    <dgm:pt modelId="{4FA857B2-E6E4-48B5-B0ED-2F87D9E7FFC1}" type="sibTrans" cxnId="{136015D1-C0FB-46C8-B67A-295245204E35}">
      <dgm:prSet/>
      <dgm:spPr/>
      <dgm:t>
        <a:bodyPr/>
        <a:lstStyle/>
        <a:p>
          <a:endParaRPr lang="en-US"/>
        </a:p>
      </dgm:t>
    </dgm:pt>
    <dgm:pt modelId="{162EF8C9-5DBA-4D07-99A0-92A901E09337}" type="pres">
      <dgm:prSet presAssocID="{7487533F-7ECE-487D-808A-A73CBF72CEF4}" presName="linear" presStyleCnt="0">
        <dgm:presLayoutVars>
          <dgm:dir/>
          <dgm:resizeHandles val="exact"/>
        </dgm:presLayoutVars>
      </dgm:prSet>
      <dgm:spPr/>
    </dgm:pt>
    <dgm:pt modelId="{A0ACB103-B70D-44AD-87CE-3551A889A825}" type="pres">
      <dgm:prSet presAssocID="{32716ED9-BD25-4280-AD9D-73C0803D84EA}" presName="comp" presStyleCnt="0"/>
      <dgm:spPr/>
    </dgm:pt>
    <dgm:pt modelId="{BAB6BFFF-A5A6-48EF-AE89-30280F5A7FCB}" type="pres">
      <dgm:prSet presAssocID="{32716ED9-BD25-4280-AD9D-73C0803D84EA}" presName="box" presStyleLbl="node1" presStyleIdx="0" presStyleCnt="3"/>
      <dgm:spPr/>
    </dgm:pt>
    <dgm:pt modelId="{FDF66043-0E07-4D5A-9553-3600206B9A7B}" type="pres">
      <dgm:prSet presAssocID="{32716ED9-BD25-4280-AD9D-73C0803D84EA}" presName="img" presStyleLbl="fgImgPlac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a:ln>
          <a:solidFill>
            <a:srgbClr val="0C4876"/>
          </a:solidFill>
        </a:ln>
      </dgm:spPr>
    </dgm:pt>
    <dgm:pt modelId="{3E9631EA-080F-497A-8D84-F8E954C6979D}" type="pres">
      <dgm:prSet presAssocID="{32716ED9-BD25-4280-AD9D-73C0803D84EA}" presName="text" presStyleLbl="node1" presStyleIdx="0" presStyleCnt="3">
        <dgm:presLayoutVars>
          <dgm:bulletEnabled val="1"/>
        </dgm:presLayoutVars>
      </dgm:prSet>
      <dgm:spPr/>
    </dgm:pt>
    <dgm:pt modelId="{CC2F525E-CB58-422D-BDBE-46BD2B13D6CB}" type="pres">
      <dgm:prSet presAssocID="{21DC9C31-9750-4AC1-A450-3FE2E077DF69}" presName="spacer" presStyleCnt="0"/>
      <dgm:spPr/>
    </dgm:pt>
    <dgm:pt modelId="{7E1A1246-474B-44FF-867B-B8137DAF221A}" type="pres">
      <dgm:prSet presAssocID="{A3163ACB-56FA-431A-BDC8-1A0C55E0363D}" presName="comp" presStyleCnt="0"/>
      <dgm:spPr/>
    </dgm:pt>
    <dgm:pt modelId="{ED4E9C4E-7120-4578-A86E-B9584237B9B4}" type="pres">
      <dgm:prSet presAssocID="{A3163ACB-56FA-431A-BDC8-1A0C55E0363D}" presName="box" presStyleLbl="node1" presStyleIdx="1" presStyleCnt="3"/>
      <dgm:spPr/>
    </dgm:pt>
    <dgm:pt modelId="{540014BF-F6CB-496F-B923-0C212C33A849}" type="pres">
      <dgm:prSet presAssocID="{A3163ACB-56FA-431A-BDC8-1A0C55E0363D}" presName="img" presStyleLbl="fgImgPlac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a:solidFill>
            <a:schemeClr val="bg1"/>
          </a:solidFill>
        </a:ln>
      </dgm:spPr>
    </dgm:pt>
    <dgm:pt modelId="{926B34F3-5F16-4C16-BD09-0B37F3B3573A}" type="pres">
      <dgm:prSet presAssocID="{A3163ACB-56FA-431A-BDC8-1A0C55E0363D}" presName="text" presStyleLbl="node1" presStyleIdx="1" presStyleCnt="3">
        <dgm:presLayoutVars>
          <dgm:bulletEnabled val="1"/>
        </dgm:presLayoutVars>
      </dgm:prSet>
      <dgm:spPr/>
    </dgm:pt>
    <dgm:pt modelId="{011DFD13-DD50-4C8F-8C97-F5690DC4BCA5}" type="pres">
      <dgm:prSet presAssocID="{07D35F24-75D1-4B81-B230-BCAD5914ACE0}" presName="spacer" presStyleCnt="0"/>
      <dgm:spPr/>
    </dgm:pt>
    <dgm:pt modelId="{42280ED2-2E51-4684-8CEF-2875559F690B}" type="pres">
      <dgm:prSet presAssocID="{AD82AD8D-637A-471B-A710-7A2906E65101}" presName="comp" presStyleCnt="0"/>
      <dgm:spPr/>
    </dgm:pt>
    <dgm:pt modelId="{579B111D-B291-4D82-92E1-422577A73B41}" type="pres">
      <dgm:prSet presAssocID="{AD82AD8D-637A-471B-A710-7A2906E65101}" presName="box" presStyleLbl="node1" presStyleIdx="2" presStyleCnt="3" custLinFactNeighborY="4674"/>
      <dgm:spPr/>
    </dgm:pt>
    <dgm:pt modelId="{9D9F69E6-32C8-4D2E-9CC0-56EBDFA083D9}" type="pres">
      <dgm:prSet presAssocID="{AD82AD8D-637A-471B-A710-7A2906E65101}" presName="img" presStyleLbl="fgImgPlace1" presStyleIdx="2" presStyleCnt="3" custLinFactNeighborY="541"/>
      <dgm:spPr>
        <a:blipFill>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a:ln>
          <a:solidFill>
            <a:srgbClr val="0C4876"/>
          </a:solidFill>
        </a:ln>
      </dgm:spPr>
    </dgm:pt>
    <dgm:pt modelId="{B6A5A60C-60DF-40C6-B2A1-EBAA622F85A3}" type="pres">
      <dgm:prSet presAssocID="{AD82AD8D-637A-471B-A710-7A2906E65101}" presName="text" presStyleLbl="node1" presStyleIdx="2" presStyleCnt="3">
        <dgm:presLayoutVars>
          <dgm:bulletEnabled val="1"/>
        </dgm:presLayoutVars>
      </dgm:prSet>
      <dgm:spPr/>
    </dgm:pt>
  </dgm:ptLst>
  <dgm:cxnLst>
    <dgm:cxn modelId="{0826F02A-A0BD-465E-B496-6AFB197BC7E3}" type="presOf" srcId="{A3163ACB-56FA-431A-BDC8-1A0C55E0363D}" destId="{926B34F3-5F16-4C16-BD09-0B37F3B3573A}" srcOrd="1" destOrd="0" presId="urn:microsoft.com/office/officeart/2005/8/layout/vList4"/>
    <dgm:cxn modelId="{D11EE341-EC96-4DF2-8BE8-FFEDECD8ED7D}" srcId="{7487533F-7ECE-487D-808A-A73CBF72CEF4}" destId="{A3163ACB-56FA-431A-BDC8-1A0C55E0363D}" srcOrd="1" destOrd="0" parTransId="{D52D1CBB-B746-4751-9F98-90E2F4A1E6C6}" sibTransId="{07D35F24-75D1-4B81-B230-BCAD5914ACE0}"/>
    <dgm:cxn modelId="{A590ED5D-C31F-4256-BCBA-93BEC5591F8A}" type="presOf" srcId="{32716ED9-BD25-4280-AD9D-73C0803D84EA}" destId="{3E9631EA-080F-497A-8D84-F8E954C6979D}" srcOrd="1" destOrd="0" presId="urn:microsoft.com/office/officeart/2005/8/layout/vList4"/>
    <dgm:cxn modelId="{3A231361-1EB8-4E8F-AB13-072BE8AAAD52}" type="presOf" srcId="{AD82AD8D-637A-471B-A710-7A2906E65101}" destId="{B6A5A60C-60DF-40C6-B2A1-EBAA622F85A3}" srcOrd="1" destOrd="0" presId="urn:microsoft.com/office/officeart/2005/8/layout/vList4"/>
    <dgm:cxn modelId="{C710D469-11A8-469E-A5EB-B86AA667D68D}" type="presOf" srcId="{A3163ACB-56FA-431A-BDC8-1A0C55E0363D}" destId="{ED4E9C4E-7120-4578-A86E-B9584237B9B4}" srcOrd="0" destOrd="0" presId="urn:microsoft.com/office/officeart/2005/8/layout/vList4"/>
    <dgm:cxn modelId="{4C8471AB-600C-4CA8-B6BF-69323740E3E5}" type="presOf" srcId="{32716ED9-BD25-4280-AD9D-73C0803D84EA}" destId="{BAB6BFFF-A5A6-48EF-AE89-30280F5A7FCB}" srcOrd="0" destOrd="0" presId="urn:microsoft.com/office/officeart/2005/8/layout/vList4"/>
    <dgm:cxn modelId="{27E973B1-742B-475F-8E99-59DCB69F237F}" srcId="{7487533F-7ECE-487D-808A-A73CBF72CEF4}" destId="{32716ED9-BD25-4280-AD9D-73C0803D84EA}" srcOrd="0" destOrd="0" parTransId="{94559F31-58C8-4F31-BB1F-3EE08D63C1DD}" sibTransId="{21DC9C31-9750-4AC1-A450-3FE2E077DF69}"/>
    <dgm:cxn modelId="{136015D1-C0FB-46C8-B67A-295245204E35}" srcId="{7487533F-7ECE-487D-808A-A73CBF72CEF4}" destId="{AD82AD8D-637A-471B-A710-7A2906E65101}" srcOrd="2" destOrd="0" parTransId="{043586F6-5142-4DBB-9C33-CB33EB3AA479}" sibTransId="{4FA857B2-E6E4-48B5-B0ED-2F87D9E7FFC1}"/>
    <dgm:cxn modelId="{198056D6-EAD5-471D-BB5F-47D0DA988BE5}" type="presOf" srcId="{7487533F-7ECE-487D-808A-A73CBF72CEF4}" destId="{162EF8C9-5DBA-4D07-99A0-92A901E09337}" srcOrd="0" destOrd="0" presId="urn:microsoft.com/office/officeart/2005/8/layout/vList4"/>
    <dgm:cxn modelId="{3A9B6BE1-5CD0-4377-843C-5F44382725D0}" type="presOf" srcId="{AD82AD8D-637A-471B-A710-7A2906E65101}" destId="{579B111D-B291-4D82-92E1-422577A73B41}" srcOrd="0" destOrd="0" presId="urn:microsoft.com/office/officeart/2005/8/layout/vList4"/>
    <dgm:cxn modelId="{9F37D284-5C16-432D-B18A-998CC10DCE19}" type="presParOf" srcId="{162EF8C9-5DBA-4D07-99A0-92A901E09337}" destId="{A0ACB103-B70D-44AD-87CE-3551A889A825}" srcOrd="0" destOrd="0" presId="urn:microsoft.com/office/officeart/2005/8/layout/vList4"/>
    <dgm:cxn modelId="{4F91A82A-2FB0-4D60-9D2C-3E024726FF2E}" type="presParOf" srcId="{A0ACB103-B70D-44AD-87CE-3551A889A825}" destId="{BAB6BFFF-A5A6-48EF-AE89-30280F5A7FCB}" srcOrd="0" destOrd="0" presId="urn:microsoft.com/office/officeart/2005/8/layout/vList4"/>
    <dgm:cxn modelId="{30BB1082-B4FD-48C8-A99B-C618772EE426}" type="presParOf" srcId="{A0ACB103-B70D-44AD-87CE-3551A889A825}" destId="{FDF66043-0E07-4D5A-9553-3600206B9A7B}" srcOrd="1" destOrd="0" presId="urn:microsoft.com/office/officeart/2005/8/layout/vList4"/>
    <dgm:cxn modelId="{698783E4-D295-431D-A4C2-CEB3586F63CE}" type="presParOf" srcId="{A0ACB103-B70D-44AD-87CE-3551A889A825}" destId="{3E9631EA-080F-497A-8D84-F8E954C6979D}" srcOrd="2" destOrd="0" presId="urn:microsoft.com/office/officeart/2005/8/layout/vList4"/>
    <dgm:cxn modelId="{202D1F81-F2F7-4F51-AD92-EB0A72585A1A}" type="presParOf" srcId="{162EF8C9-5DBA-4D07-99A0-92A901E09337}" destId="{CC2F525E-CB58-422D-BDBE-46BD2B13D6CB}" srcOrd="1" destOrd="0" presId="urn:microsoft.com/office/officeart/2005/8/layout/vList4"/>
    <dgm:cxn modelId="{70CAA251-881E-4B89-8EE6-844EA48D8C49}" type="presParOf" srcId="{162EF8C9-5DBA-4D07-99A0-92A901E09337}" destId="{7E1A1246-474B-44FF-867B-B8137DAF221A}" srcOrd="2" destOrd="0" presId="urn:microsoft.com/office/officeart/2005/8/layout/vList4"/>
    <dgm:cxn modelId="{F5B2BCCB-E682-4051-A4E8-C85B6E2D6A9B}" type="presParOf" srcId="{7E1A1246-474B-44FF-867B-B8137DAF221A}" destId="{ED4E9C4E-7120-4578-A86E-B9584237B9B4}" srcOrd="0" destOrd="0" presId="urn:microsoft.com/office/officeart/2005/8/layout/vList4"/>
    <dgm:cxn modelId="{3559630B-8DBD-41E8-9DAB-129423686875}" type="presParOf" srcId="{7E1A1246-474B-44FF-867B-B8137DAF221A}" destId="{540014BF-F6CB-496F-B923-0C212C33A849}" srcOrd="1" destOrd="0" presId="urn:microsoft.com/office/officeart/2005/8/layout/vList4"/>
    <dgm:cxn modelId="{D6952D4D-29EF-4299-8271-4990C9254540}" type="presParOf" srcId="{7E1A1246-474B-44FF-867B-B8137DAF221A}" destId="{926B34F3-5F16-4C16-BD09-0B37F3B3573A}" srcOrd="2" destOrd="0" presId="urn:microsoft.com/office/officeart/2005/8/layout/vList4"/>
    <dgm:cxn modelId="{2876AA86-10A1-4470-AD93-57D3F79B3E7C}" type="presParOf" srcId="{162EF8C9-5DBA-4D07-99A0-92A901E09337}" destId="{011DFD13-DD50-4C8F-8C97-F5690DC4BCA5}" srcOrd="3" destOrd="0" presId="urn:microsoft.com/office/officeart/2005/8/layout/vList4"/>
    <dgm:cxn modelId="{C5DD90FA-87B0-4EE4-823C-D841FE0982E1}" type="presParOf" srcId="{162EF8C9-5DBA-4D07-99A0-92A901E09337}" destId="{42280ED2-2E51-4684-8CEF-2875559F690B}" srcOrd="4" destOrd="0" presId="urn:microsoft.com/office/officeart/2005/8/layout/vList4"/>
    <dgm:cxn modelId="{3B4A9BC7-131C-40A3-9CFC-CC4E2BE7B1E7}" type="presParOf" srcId="{42280ED2-2E51-4684-8CEF-2875559F690B}" destId="{579B111D-B291-4D82-92E1-422577A73B41}" srcOrd="0" destOrd="0" presId="urn:microsoft.com/office/officeart/2005/8/layout/vList4"/>
    <dgm:cxn modelId="{05AF1896-3D26-41D0-A6EE-0499311A8FC3}" type="presParOf" srcId="{42280ED2-2E51-4684-8CEF-2875559F690B}" destId="{9D9F69E6-32C8-4D2E-9CC0-56EBDFA083D9}" srcOrd="1" destOrd="0" presId="urn:microsoft.com/office/officeart/2005/8/layout/vList4"/>
    <dgm:cxn modelId="{EEC31A94-4248-4C7E-8D19-137790573366}" type="presParOf" srcId="{42280ED2-2E51-4684-8CEF-2875559F690B}" destId="{B6A5A60C-60DF-40C6-B2A1-EBAA622F85A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87533F-7ECE-487D-808A-A73CBF72CEF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32716ED9-BD25-4280-AD9D-73C0803D84EA}">
      <dgm:prSet phldrT="[Text]" custT="1"/>
      <dgm:spPr>
        <a:solidFill>
          <a:srgbClr val="F6F3F0"/>
        </a:solidFill>
        <a:ln>
          <a:solidFill>
            <a:srgbClr val="0C4876"/>
          </a:solidFill>
        </a:ln>
      </dgm:spPr>
      <dgm:t>
        <a:bodyPr/>
        <a:lstStyle/>
        <a:p>
          <a:pPr marL="339725" indent="-223838"/>
          <a:r>
            <a:rPr lang="en-US" sz="2600" b="1" dirty="0">
              <a:solidFill>
                <a:srgbClr val="0C4876"/>
              </a:solidFill>
              <a:latin typeface="Arial" panose="020B0604020202020204" pitchFamily="34" charset="0"/>
              <a:cs typeface="Arial" panose="020B0604020202020204" pitchFamily="34" charset="0"/>
            </a:rPr>
            <a:t>Importance of MRB Water Resources</a:t>
          </a:r>
        </a:p>
      </dgm:t>
    </dgm:pt>
    <dgm:pt modelId="{94559F31-58C8-4F31-BB1F-3EE08D63C1DD}" type="parTrans" cxnId="{27E973B1-742B-475F-8E99-59DCB69F237F}">
      <dgm:prSet/>
      <dgm:spPr/>
      <dgm:t>
        <a:bodyPr/>
        <a:lstStyle/>
        <a:p>
          <a:endParaRPr lang="en-US"/>
        </a:p>
      </dgm:t>
    </dgm:pt>
    <dgm:pt modelId="{21DC9C31-9750-4AC1-A450-3FE2E077DF69}" type="sibTrans" cxnId="{27E973B1-742B-475F-8E99-59DCB69F237F}">
      <dgm:prSet/>
      <dgm:spPr/>
      <dgm:t>
        <a:bodyPr/>
        <a:lstStyle/>
        <a:p>
          <a:endParaRPr lang="en-US"/>
        </a:p>
      </dgm:t>
    </dgm:pt>
    <dgm:pt modelId="{A3163ACB-56FA-431A-BDC8-1A0C55E0363D}">
      <dgm:prSet phldrT="[Text]" custT="1"/>
      <dgm:spPr>
        <a:solidFill>
          <a:srgbClr val="F6F3F0"/>
        </a:solidFill>
        <a:ln>
          <a:solidFill>
            <a:srgbClr val="0C4876"/>
          </a:solidFill>
        </a:ln>
      </dgm:spPr>
      <dgm:t>
        <a:bodyPr/>
        <a:lstStyle/>
        <a:p>
          <a:pPr marL="115888" indent="0"/>
          <a:r>
            <a:rPr lang="en-US" sz="2600" b="1" dirty="0">
              <a:solidFill>
                <a:srgbClr val="0C4876"/>
              </a:solidFill>
              <a:latin typeface="Arial" panose="020B0604020202020204" pitchFamily="34" charset="0"/>
              <a:cs typeface="Arial" panose="020B0604020202020204" pitchFamily="34" charset="0"/>
            </a:rPr>
            <a:t>National Integrated Drought Information System</a:t>
          </a:r>
          <a:endParaRPr lang="en-US" sz="2600" b="1" i="0" dirty="0">
            <a:solidFill>
              <a:srgbClr val="0C4876"/>
            </a:solidFill>
            <a:latin typeface="Arial" panose="020B0604020202020204" pitchFamily="34" charset="0"/>
            <a:cs typeface="Arial" panose="020B0604020202020204" pitchFamily="34" charset="0"/>
          </a:endParaRPr>
        </a:p>
      </dgm:t>
    </dgm:pt>
    <dgm:pt modelId="{D52D1CBB-B746-4751-9F98-90E2F4A1E6C6}" type="parTrans" cxnId="{D11EE341-EC96-4DF2-8BE8-FFEDECD8ED7D}">
      <dgm:prSet/>
      <dgm:spPr/>
      <dgm:t>
        <a:bodyPr/>
        <a:lstStyle/>
        <a:p>
          <a:endParaRPr lang="en-US"/>
        </a:p>
      </dgm:t>
    </dgm:pt>
    <dgm:pt modelId="{07D35F24-75D1-4B81-B230-BCAD5914ACE0}" type="sibTrans" cxnId="{D11EE341-EC96-4DF2-8BE8-FFEDECD8ED7D}">
      <dgm:prSet/>
      <dgm:spPr/>
      <dgm:t>
        <a:bodyPr/>
        <a:lstStyle/>
        <a:p>
          <a:endParaRPr lang="en-US"/>
        </a:p>
      </dgm:t>
    </dgm:pt>
    <dgm:pt modelId="{AD82AD8D-637A-471B-A710-7A2906E65101}">
      <dgm:prSet custT="1"/>
      <dgm:spPr>
        <a:solidFill>
          <a:srgbClr val="0C4876"/>
        </a:solidFill>
        <a:ln>
          <a:solidFill>
            <a:srgbClr val="0C4876"/>
          </a:solidFill>
        </a:ln>
      </dgm:spPr>
      <dgm:t>
        <a:bodyPr/>
        <a:lstStyle/>
        <a:p>
          <a:pPr marL="0" indent="114300"/>
          <a:r>
            <a:rPr lang="en-US" sz="2600" b="1" dirty="0">
              <a:solidFill>
                <a:schemeClr val="bg1"/>
              </a:solidFill>
              <a:latin typeface="Arial" panose="020B0604020202020204" pitchFamily="34" charset="0"/>
              <a:cs typeface="Arial" panose="020B0604020202020204" pitchFamily="34" charset="0"/>
            </a:rPr>
            <a:t>Recent High MRB Flows and Climate Change </a:t>
          </a:r>
          <a:endParaRPr lang="en-US" sz="2600" dirty="0">
            <a:solidFill>
              <a:schemeClr val="bg1"/>
            </a:solidFill>
          </a:endParaRPr>
        </a:p>
      </dgm:t>
    </dgm:pt>
    <dgm:pt modelId="{043586F6-5142-4DBB-9C33-CB33EB3AA479}" type="parTrans" cxnId="{136015D1-C0FB-46C8-B67A-295245204E35}">
      <dgm:prSet/>
      <dgm:spPr/>
      <dgm:t>
        <a:bodyPr/>
        <a:lstStyle/>
        <a:p>
          <a:endParaRPr lang="en-US"/>
        </a:p>
      </dgm:t>
    </dgm:pt>
    <dgm:pt modelId="{4FA857B2-E6E4-48B5-B0ED-2F87D9E7FFC1}" type="sibTrans" cxnId="{136015D1-C0FB-46C8-B67A-295245204E35}">
      <dgm:prSet/>
      <dgm:spPr/>
      <dgm:t>
        <a:bodyPr/>
        <a:lstStyle/>
        <a:p>
          <a:endParaRPr lang="en-US"/>
        </a:p>
      </dgm:t>
    </dgm:pt>
    <dgm:pt modelId="{162EF8C9-5DBA-4D07-99A0-92A901E09337}" type="pres">
      <dgm:prSet presAssocID="{7487533F-7ECE-487D-808A-A73CBF72CEF4}" presName="linear" presStyleCnt="0">
        <dgm:presLayoutVars>
          <dgm:dir/>
          <dgm:resizeHandles val="exact"/>
        </dgm:presLayoutVars>
      </dgm:prSet>
      <dgm:spPr/>
    </dgm:pt>
    <dgm:pt modelId="{A0ACB103-B70D-44AD-87CE-3551A889A825}" type="pres">
      <dgm:prSet presAssocID="{32716ED9-BD25-4280-AD9D-73C0803D84EA}" presName="comp" presStyleCnt="0"/>
      <dgm:spPr/>
    </dgm:pt>
    <dgm:pt modelId="{BAB6BFFF-A5A6-48EF-AE89-30280F5A7FCB}" type="pres">
      <dgm:prSet presAssocID="{32716ED9-BD25-4280-AD9D-73C0803D84EA}" presName="box" presStyleLbl="node1" presStyleIdx="0" presStyleCnt="3"/>
      <dgm:spPr/>
    </dgm:pt>
    <dgm:pt modelId="{FDF66043-0E07-4D5A-9553-3600206B9A7B}" type="pres">
      <dgm:prSet presAssocID="{32716ED9-BD25-4280-AD9D-73C0803D84EA}" presName="img" presStyleLbl="fgImgPlac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a:ln>
          <a:solidFill>
            <a:srgbClr val="0C4876"/>
          </a:solidFill>
        </a:ln>
      </dgm:spPr>
    </dgm:pt>
    <dgm:pt modelId="{3E9631EA-080F-497A-8D84-F8E954C6979D}" type="pres">
      <dgm:prSet presAssocID="{32716ED9-BD25-4280-AD9D-73C0803D84EA}" presName="text" presStyleLbl="node1" presStyleIdx="0" presStyleCnt="3">
        <dgm:presLayoutVars>
          <dgm:bulletEnabled val="1"/>
        </dgm:presLayoutVars>
      </dgm:prSet>
      <dgm:spPr/>
    </dgm:pt>
    <dgm:pt modelId="{CC2F525E-CB58-422D-BDBE-46BD2B13D6CB}" type="pres">
      <dgm:prSet presAssocID="{21DC9C31-9750-4AC1-A450-3FE2E077DF69}" presName="spacer" presStyleCnt="0"/>
      <dgm:spPr/>
    </dgm:pt>
    <dgm:pt modelId="{7E1A1246-474B-44FF-867B-B8137DAF221A}" type="pres">
      <dgm:prSet presAssocID="{A3163ACB-56FA-431A-BDC8-1A0C55E0363D}" presName="comp" presStyleCnt="0"/>
      <dgm:spPr/>
    </dgm:pt>
    <dgm:pt modelId="{ED4E9C4E-7120-4578-A86E-B9584237B9B4}" type="pres">
      <dgm:prSet presAssocID="{A3163ACB-56FA-431A-BDC8-1A0C55E0363D}" presName="box" presStyleLbl="node1" presStyleIdx="1" presStyleCnt="3"/>
      <dgm:spPr/>
    </dgm:pt>
    <dgm:pt modelId="{540014BF-F6CB-496F-B923-0C212C33A849}" type="pres">
      <dgm:prSet presAssocID="{A3163ACB-56FA-431A-BDC8-1A0C55E0363D}" presName="img" presStyleLbl="fgImgPlac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a:solidFill>
            <a:srgbClr val="0C4876"/>
          </a:solidFill>
        </a:ln>
      </dgm:spPr>
    </dgm:pt>
    <dgm:pt modelId="{926B34F3-5F16-4C16-BD09-0B37F3B3573A}" type="pres">
      <dgm:prSet presAssocID="{A3163ACB-56FA-431A-BDC8-1A0C55E0363D}" presName="text" presStyleLbl="node1" presStyleIdx="1" presStyleCnt="3">
        <dgm:presLayoutVars>
          <dgm:bulletEnabled val="1"/>
        </dgm:presLayoutVars>
      </dgm:prSet>
      <dgm:spPr/>
    </dgm:pt>
    <dgm:pt modelId="{011DFD13-DD50-4C8F-8C97-F5690DC4BCA5}" type="pres">
      <dgm:prSet presAssocID="{07D35F24-75D1-4B81-B230-BCAD5914ACE0}" presName="spacer" presStyleCnt="0"/>
      <dgm:spPr/>
    </dgm:pt>
    <dgm:pt modelId="{42280ED2-2E51-4684-8CEF-2875559F690B}" type="pres">
      <dgm:prSet presAssocID="{AD82AD8D-637A-471B-A710-7A2906E65101}" presName="comp" presStyleCnt="0"/>
      <dgm:spPr/>
    </dgm:pt>
    <dgm:pt modelId="{579B111D-B291-4D82-92E1-422577A73B41}" type="pres">
      <dgm:prSet presAssocID="{AD82AD8D-637A-471B-A710-7A2906E65101}" presName="box" presStyleLbl="node1" presStyleIdx="2" presStyleCnt="3" custLinFactNeighborY="4674"/>
      <dgm:spPr/>
    </dgm:pt>
    <dgm:pt modelId="{9D9F69E6-32C8-4D2E-9CC0-56EBDFA083D9}" type="pres">
      <dgm:prSet presAssocID="{AD82AD8D-637A-471B-A710-7A2906E65101}" presName="img" presStyleLbl="fgImgPlace1" presStyleIdx="2" presStyleCnt="3" custLinFactNeighborY="541"/>
      <dgm:spPr>
        <a:blipFill>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a:ln>
          <a:solidFill>
            <a:schemeClr val="bg1"/>
          </a:solidFill>
        </a:ln>
      </dgm:spPr>
    </dgm:pt>
    <dgm:pt modelId="{B6A5A60C-60DF-40C6-B2A1-EBAA622F85A3}" type="pres">
      <dgm:prSet presAssocID="{AD82AD8D-637A-471B-A710-7A2906E65101}" presName="text" presStyleLbl="node1" presStyleIdx="2" presStyleCnt="3">
        <dgm:presLayoutVars>
          <dgm:bulletEnabled val="1"/>
        </dgm:presLayoutVars>
      </dgm:prSet>
      <dgm:spPr/>
    </dgm:pt>
  </dgm:ptLst>
  <dgm:cxnLst>
    <dgm:cxn modelId="{0826F02A-A0BD-465E-B496-6AFB197BC7E3}" type="presOf" srcId="{A3163ACB-56FA-431A-BDC8-1A0C55E0363D}" destId="{926B34F3-5F16-4C16-BD09-0B37F3B3573A}" srcOrd="1" destOrd="0" presId="urn:microsoft.com/office/officeart/2005/8/layout/vList4"/>
    <dgm:cxn modelId="{D11EE341-EC96-4DF2-8BE8-FFEDECD8ED7D}" srcId="{7487533F-7ECE-487D-808A-A73CBF72CEF4}" destId="{A3163ACB-56FA-431A-BDC8-1A0C55E0363D}" srcOrd="1" destOrd="0" parTransId="{D52D1CBB-B746-4751-9F98-90E2F4A1E6C6}" sibTransId="{07D35F24-75D1-4B81-B230-BCAD5914ACE0}"/>
    <dgm:cxn modelId="{A590ED5D-C31F-4256-BCBA-93BEC5591F8A}" type="presOf" srcId="{32716ED9-BD25-4280-AD9D-73C0803D84EA}" destId="{3E9631EA-080F-497A-8D84-F8E954C6979D}" srcOrd="1" destOrd="0" presId="urn:microsoft.com/office/officeart/2005/8/layout/vList4"/>
    <dgm:cxn modelId="{3A231361-1EB8-4E8F-AB13-072BE8AAAD52}" type="presOf" srcId="{AD82AD8D-637A-471B-A710-7A2906E65101}" destId="{B6A5A60C-60DF-40C6-B2A1-EBAA622F85A3}" srcOrd="1" destOrd="0" presId="urn:microsoft.com/office/officeart/2005/8/layout/vList4"/>
    <dgm:cxn modelId="{C710D469-11A8-469E-A5EB-B86AA667D68D}" type="presOf" srcId="{A3163ACB-56FA-431A-BDC8-1A0C55E0363D}" destId="{ED4E9C4E-7120-4578-A86E-B9584237B9B4}" srcOrd="0" destOrd="0" presId="urn:microsoft.com/office/officeart/2005/8/layout/vList4"/>
    <dgm:cxn modelId="{4C8471AB-600C-4CA8-B6BF-69323740E3E5}" type="presOf" srcId="{32716ED9-BD25-4280-AD9D-73C0803D84EA}" destId="{BAB6BFFF-A5A6-48EF-AE89-30280F5A7FCB}" srcOrd="0" destOrd="0" presId="urn:microsoft.com/office/officeart/2005/8/layout/vList4"/>
    <dgm:cxn modelId="{27E973B1-742B-475F-8E99-59DCB69F237F}" srcId="{7487533F-7ECE-487D-808A-A73CBF72CEF4}" destId="{32716ED9-BD25-4280-AD9D-73C0803D84EA}" srcOrd="0" destOrd="0" parTransId="{94559F31-58C8-4F31-BB1F-3EE08D63C1DD}" sibTransId="{21DC9C31-9750-4AC1-A450-3FE2E077DF69}"/>
    <dgm:cxn modelId="{136015D1-C0FB-46C8-B67A-295245204E35}" srcId="{7487533F-7ECE-487D-808A-A73CBF72CEF4}" destId="{AD82AD8D-637A-471B-A710-7A2906E65101}" srcOrd="2" destOrd="0" parTransId="{043586F6-5142-4DBB-9C33-CB33EB3AA479}" sibTransId="{4FA857B2-E6E4-48B5-B0ED-2F87D9E7FFC1}"/>
    <dgm:cxn modelId="{198056D6-EAD5-471D-BB5F-47D0DA988BE5}" type="presOf" srcId="{7487533F-7ECE-487D-808A-A73CBF72CEF4}" destId="{162EF8C9-5DBA-4D07-99A0-92A901E09337}" srcOrd="0" destOrd="0" presId="urn:microsoft.com/office/officeart/2005/8/layout/vList4"/>
    <dgm:cxn modelId="{3A9B6BE1-5CD0-4377-843C-5F44382725D0}" type="presOf" srcId="{AD82AD8D-637A-471B-A710-7A2906E65101}" destId="{579B111D-B291-4D82-92E1-422577A73B41}" srcOrd="0" destOrd="0" presId="urn:microsoft.com/office/officeart/2005/8/layout/vList4"/>
    <dgm:cxn modelId="{9F37D284-5C16-432D-B18A-998CC10DCE19}" type="presParOf" srcId="{162EF8C9-5DBA-4D07-99A0-92A901E09337}" destId="{A0ACB103-B70D-44AD-87CE-3551A889A825}" srcOrd="0" destOrd="0" presId="urn:microsoft.com/office/officeart/2005/8/layout/vList4"/>
    <dgm:cxn modelId="{4F91A82A-2FB0-4D60-9D2C-3E024726FF2E}" type="presParOf" srcId="{A0ACB103-B70D-44AD-87CE-3551A889A825}" destId="{BAB6BFFF-A5A6-48EF-AE89-30280F5A7FCB}" srcOrd="0" destOrd="0" presId="urn:microsoft.com/office/officeart/2005/8/layout/vList4"/>
    <dgm:cxn modelId="{30BB1082-B4FD-48C8-A99B-C618772EE426}" type="presParOf" srcId="{A0ACB103-B70D-44AD-87CE-3551A889A825}" destId="{FDF66043-0E07-4D5A-9553-3600206B9A7B}" srcOrd="1" destOrd="0" presId="urn:microsoft.com/office/officeart/2005/8/layout/vList4"/>
    <dgm:cxn modelId="{698783E4-D295-431D-A4C2-CEB3586F63CE}" type="presParOf" srcId="{A0ACB103-B70D-44AD-87CE-3551A889A825}" destId="{3E9631EA-080F-497A-8D84-F8E954C6979D}" srcOrd="2" destOrd="0" presId="urn:microsoft.com/office/officeart/2005/8/layout/vList4"/>
    <dgm:cxn modelId="{202D1F81-F2F7-4F51-AD92-EB0A72585A1A}" type="presParOf" srcId="{162EF8C9-5DBA-4D07-99A0-92A901E09337}" destId="{CC2F525E-CB58-422D-BDBE-46BD2B13D6CB}" srcOrd="1" destOrd="0" presId="urn:microsoft.com/office/officeart/2005/8/layout/vList4"/>
    <dgm:cxn modelId="{70CAA251-881E-4B89-8EE6-844EA48D8C49}" type="presParOf" srcId="{162EF8C9-5DBA-4D07-99A0-92A901E09337}" destId="{7E1A1246-474B-44FF-867B-B8137DAF221A}" srcOrd="2" destOrd="0" presId="urn:microsoft.com/office/officeart/2005/8/layout/vList4"/>
    <dgm:cxn modelId="{F5B2BCCB-E682-4051-A4E8-C85B6E2D6A9B}" type="presParOf" srcId="{7E1A1246-474B-44FF-867B-B8137DAF221A}" destId="{ED4E9C4E-7120-4578-A86E-B9584237B9B4}" srcOrd="0" destOrd="0" presId="urn:microsoft.com/office/officeart/2005/8/layout/vList4"/>
    <dgm:cxn modelId="{3559630B-8DBD-41E8-9DAB-129423686875}" type="presParOf" srcId="{7E1A1246-474B-44FF-867B-B8137DAF221A}" destId="{540014BF-F6CB-496F-B923-0C212C33A849}" srcOrd="1" destOrd="0" presId="urn:microsoft.com/office/officeart/2005/8/layout/vList4"/>
    <dgm:cxn modelId="{D6952D4D-29EF-4299-8271-4990C9254540}" type="presParOf" srcId="{7E1A1246-474B-44FF-867B-B8137DAF221A}" destId="{926B34F3-5F16-4C16-BD09-0B37F3B3573A}" srcOrd="2" destOrd="0" presId="urn:microsoft.com/office/officeart/2005/8/layout/vList4"/>
    <dgm:cxn modelId="{2876AA86-10A1-4470-AD93-57D3F79B3E7C}" type="presParOf" srcId="{162EF8C9-5DBA-4D07-99A0-92A901E09337}" destId="{011DFD13-DD50-4C8F-8C97-F5690DC4BCA5}" srcOrd="3" destOrd="0" presId="urn:microsoft.com/office/officeart/2005/8/layout/vList4"/>
    <dgm:cxn modelId="{C5DD90FA-87B0-4EE4-823C-D841FE0982E1}" type="presParOf" srcId="{162EF8C9-5DBA-4D07-99A0-92A901E09337}" destId="{42280ED2-2E51-4684-8CEF-2875559F690B}" srcOrd="4" destOrd="0" presId="urn:microsoft.com/office/officeart/2005/8/layout/vList4"/>
    <dgm:cxn modelId="{3B4A9BC7-131C-40A3-9CFC-CC4E2BE7B1E7}" type="presParOf" srcId="{42280ED2-2E51-4684-8CEF-2875559F690B}" destId="{579B111D-B291-4D82-92E1-422577A73B41}" srcOrd="0" destOrd="0" presId="urn:microsoft.com/office/officeart/2005/8/layout/vList4"/>
    <dgm:cxn modelId="{05AF1896-3D26-41D0-A6EE-0499311A8FC3}" type="presParOf" srcId="{42280ED2-2E51-4684-8CEF-2875559F690B}" destId="{9D9F69E6-32C8-4D2E-9CC0-56EBDFA083D9}" srcOrd="1" destOrd="0" presId="urn:microsoft.com/office/officeart/2005/8/layout/vList4"/>
    <dgm:cxn modelId="{EEC31A94-4248-4C7E-8D19-137790573366}" type="presParOf" srcId="{42280ED2-2E51-4684-8CEF-2875559F690B}" destId="{B6A5A60C-60DF-40C6-B2A1-EBAA622F85A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6BFFF-A5A6-48EF-AE89-30280F5A7FCB}">
      <dsp:nvSpPr>
        <dsp:cNvPr id="0" name=""/>
        <dsp:cNvSpPr/>
      </dsp:nvSpPr>
      <dsp:spPr>
        <a:xfrm>
          <a:off x="0" y="0"/>
          <a:ext cx="10560011" cy="1472902"/>
        </a:xfrm>
        <a:prstGeom prst="roundRect">
          <a:avLst>
            <a:gd name="adj" fmla="val 10000"/>
          </a:avLst>
        </a:prstGeom>
        <a:solidFill>
          <a:srgbClr val="F6F3F0"/>
        </a:solidFill>
        <a:ln w="12700" cap="flat" cmpd="sng" algn="ctr">
          <a:solidFill>
            <a:srgbClr val="0C487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339725" lvl="0" indent="-223838" algn="l" defTabSz="1155700">
            <a:lnSpc>
              <a:spcPct val="90000"/>
            </a:lnSpc>
            <a:spcBef>
              <a:spcPct val="0"/>
            </a:spcBef>
            <a:spcAft>
              <a:spcPct val="35000"/>
            </a:spcAft>
            <a:buNone/>
          </a:pPr>
          <a:r>
            <a:rPr lang="en-US" sz="2600" b="1" kern="1200" dirty="0">
              <a:solidFill>
                <a:srgbClr val="0C4876"/>
              </a:solidFill>
              <a:latin typeface="Arial" panose="020B0604020202020204" pitchFamily="34" charset="0"/>
              <a:cs typeface="Arial" panose="020B0604020202020204" pitchFamily="34" charset="0"/>
            </a:rPr>
            <a:t>Importance of MRB Water Resources</a:t>
          </a:r>
        </a:p>
      </dsp:txBody>
      <dsp:txXfrm>
        <a:off x="2259292" y="0"/>
        <a:ext cx="8300718" cy="1472902"/>
      </dsp:txXfrm>
    </dsp:sp>
    <dsp:sp modelId="{FDF66043-0E07-4D5A-9553-3600206B9A7B}">
      <dsp:nvSpPr>
        <dsp:cNvPr id="0" name=""/>
        <dsp:cNvSpPr/>
      </dsp:nvSpPr>
      <dsp:spPr>
        <a:xfrm>
          <a:off x="147290" y="147290"/>
          <a:ext cx="2112002" cy="1178321"/>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a:ln w="12700" cap="flat" cmpd="sng" algn="ctr">
          <a:solidFill>
            <a:srgbClr val="0C4876"/>
          </a:solidFill>
          <a:prstDash val="solid"/>
          <a:miter lim="800000"/>
        </a:ln>
        <a:effectLst/>
      </dsp:spPr>
      <dsp:style>
        <a:lnRef idx="2">
          <a:scrgbClr r="0" g="0" b="0"/>
        </a:lnRef>
        <a:fillRef idx="1">
          <a:scrgbClr r="0" g="0" b="0"/>
        </a:fillRef>
        <a:effectRef idx="0">
          <a:scrgbClr r="0" g="0" b="0"/>
        </a:effectRef>
        <a:fontRef idx="minor"/>
      </dsp:style>
    </dsp:sp>
    <dsp:sp modelId="{ED4E9C4E-7120-4578-A86E-B9584237B9B4}">
      <dsp:nvSpPr>
        <dsp:cNvPr id="0" name=""/>
        <dsp:cNvSpPr/>
      </dsp:nvSpPr>
      <dsp:spPr>
        <a:xfrm>
          <a:off x="0" y="1620192"/>
          <a:ext cx="10560011" cy="1472902"/>
        </a:xfrm>
        <a:prstGeom prst="roundRect">
          <a:avLst>
            <a:gd name="adj" fmla="val 10000"/>
          </a:avLst>
        </a:prstGeom>
        <a:solidFill>
          <a:srgbClr val="F6F3F0"/>
        </a:solidFill>
        <a:ln w="12700" cap="flat" cmpd="sng" algn="ctr">
          <a:solidFill>
            <a:srgbClr val="0C487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115888" lvl="0" indent="0" algn="l" defTabSz="1155700">
            <a:lnSpc>
              <a:spcPct val="90000"/>
            </a:lnSpc>
            <a:spcBef>
              <a:spcPct val="0"/>
            </a:spcBef>
            <a:spcAft>
              <a:spcPct val="35000"/>
            </a:spcAft>
            <a:buNone/>
          </a:pPr>
          <a:r>
            <a:rPr lang="en-US" sz="2600" b="1" kern="1200" dirty="0">
              <a:solidFill>
                <a:srgbClr val="0C4876"/>
              </a:solidFill>
              <a:latin typeface="Arial" panose="020B0604020202020204" pitchFamily="34" charset="0"/>
              <a:cs typeface="Arial" panose="020B0604020202020204" pitchFamily="34" charset="0"/>
            </a:rPr>
            <a:t>National Integrated Drought Information System</a:t>
          </a:r>
          <a:endParaRPr lang="en-US" sz="2600" b="1" i="0" kern="1200" dirty="0">
            <a:solidFill>
              <a:srgbClr val="0C4876"/>
            </a:solidFill>
            <a:latin typeface="Arial" panose="020B0604020202020204" pitchFamily="34" charset="0"/>
            <a:cs typeface="Arial" panose="020B0604020202020204" pitchFamily="34" charset="0"/>
          </a:endParaRPr>
        </a:p>
      </dsp:txBody>
      <dsp:txXfrm>
        <a:off x="2259292" y="1620192"/>
        <a:ext cx="8300718" cy="1472902"/>
      </dsp:txXfrm>
    </dsp:sp>
    <dsp:sp modelId="{540014BF-F6CB-496F-B923-0C212C33A849}">
      <dsp:nvSpPr>
        <dsp:cNvPr id="0" name=""/>
        <dsp:cNvSpPr/>
      </dsp:nvSpPr>
      <dsp:spPr>
        <a:xfrm>
          <a:off x="147290" y="1767482"/>
          <a:ext cx="2112002" cy="1178321"/>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12700" cap="flat" cmpd="sng" algn="ctr">
          <a:solidFill>
            <a:srgbClr val="0C4876"/>
          </a:solidFill>
          <a:prstDash val="solid"/>
          <a:miter lim="800000"/>
        </a:ln>
        <a:effectLst/>
      </dsp:spPr>
      <dsp:style>
        <a:lnRef idx="2">
          <a:scrgbClr r="0" g="0" b="0"/>
        </a:lnRef>
        <a:fillRef idx="1">
          <a:scrgbClr r="0" g="0" b="0"/>
        </a:fillRef>
        <a:effectRef idx="0">
          <a:scrgbClr r="0" g="0" b="0"/>
        </a:effectRef>
        <a:fontRef idx="minor"/>
      </dsp:style>
    </dsp:sp>
    <dsp:sp modelId="{579B111D-B291-4D82-92E1-422577A73B41}">
      <dsp:nvSpPr>
        <dsp:cNvPr id="0" name=""/>
        <dsp:cNvSpPr/>
      </dsp:nvSpPr>
      <dsp:spPr>
        <a:xfrm>
          <a:off x="0" y="3240385"/>
          <a:ext cx="10560011" cy="1472902"/>
        </a:xfrm>
        <a:prstGeom prst="roundRect">
          <a:avLst>
            <a:gd name="adj" fmla="val 10000"/>
          </a:avLst>
        </a:prstGeom>
        <a:solidFill>
          <a:srgbClr val="F6F3F0"/>
        </a:solidFill>
        <a:ln w="12700" cap="flat" cmpd="sng" algn="ctr">
          <a:solidFill>
            <a:srgbClr val="0C487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114300" algn="l" defTabSz="1155700">
            <a:lnSpc>
              <a:spcPct val="90000"/>
            </a:lnSpc>
            <a:spcBef>
              <a:spcPct val="0"/>
            </a:spcBef>
            <a:spcAft>
              <a:spcPct val="35000"/>
            </a:spcAft>
            <a:buNone/>
          </a:pPr>
          <a:r>
            <a:rPr lang="en-US" sz="2600" b="1" kern="1200" dirty="0">
              <a:solidFill>
                <a:srgbClr val="0C4876"/>
              </a:solidFill>
              <a:latin typeface="Arial" panose="020B0604020202020204" pitchFamily="34" charset="0"/>
              <a:cs typeface="Arial" panose="020B0604020202020204" pitchFamily="34" charset="0"/>
            </a:rPr>
            <a:t>Recent High MRB Flows and Climate Change </a:t>
          </a:r>
          <a:endParaRPr lang="en-US" sz="2600" kern="1200" dirty="0"/>
        </a:p>
      </dsp:txBody>
      <dsp:txXfrm>
        <a:off x="2259292" y="3240385"/>
        <a:ext cx="8300718" cy="1472902"/>
      </dsp:txXfrm>
    </dsp:sp>
    <dsp:sp modelId="{9D9F69E6-32C8-4D2E-9CC0-56EBDFA083D9}">
      <dsp:nvSpPr>
        <dsp:cNvPr id="0" name=""/>
        <dsp:cNvSpPr/>
      </dsp:nvSpPr>
      <dsp:spPr>
        <a:xfrm>
          <a:off x="147290" y="3394050"/>
          <a:ext cx="2112002" cy="117832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a:ln w="12700" cap="flat" cmpd="sng" algn="ctr">
          <a:solidFill>
            <a:srgbClr val="0C4876"/>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6BFFF-A5A6-48EF-AE89-30280F5A7FCB}">
      <dsp:nvSpPr>
        <dsp:cNvPr id="0" name=""/>
        <dsp:cNvSpPr/>
      </dsp:nvSpPr>
      <dsp:spPr>
        <a:xfrm>
          <a:off x="0" y="0"/>
          <a:ext cx="10560011" cy="1472902"/>
        </a:xfrm>
        <a:prstGeom prst="roundRect">
          <a:avLst>
            <a:gd name="adj" fmla="val 10000"/>
          </a:avLst>
        </a:prstGeom>
        <a:solidFill>
          <a:srgbClr val="0C4876"/>
        </a:solidFill>
        <a:ln w="12700" cap="flat" cmpd="sng" algn="ctr">
          <a:solidFill>
            <a:srgbClr val="0C487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339725" lvl="0" indent="-223838" algn="l" defTabSz="1155700">
            <a:lnSpc>
              <a:spcPct val="90000"/>
            </a:lnSpc>
            <a:spcBef>
              <a:spcPct val="0"/>
            </a:spcBef>
            <a:spcAft>
              <a:spcPct val="35000"/>
            </a:spcAft>
            <a:buNone/>
          </a:pPr>
          <a:r>
            <a:rPr lang="en-US" sz="2600" b="1" kern="1200" dirty="0">
              <a:solidFill>
                <a:schemeClr val="bg1"/>
              </a:solidFill>
              <a:latin typeface="Arial" panose="020B0604020202020204" pitchFamily="34" charset="0"/>
              <a:cs typeface="Arial" panose="020B0604020202020204" pitchFamily="34" charset="0"/>
            </a:rPr>
            <a:t>Importance of MRB Water Resources</a:t>
          </a:r>
        </a:p>
      </dsp:txBody>
      <dsp:txXfrm>
        <a:off x="2259292" y="0"/>
        <a:ext cx="8300718" cy="1472902"/>
      </dsp:txXfrm>
    </dsp:sp>
    <dsp:sp modelId="{FDF66043-0E07-4D5A-9553-3600206B9A7B}">
      <dsp:nvSpPr>
        <dsp:cNvPr id="0" name=""/>
        <dsp:cNvSpPr/>
      </dsp:nvSpPr>
      <dsp:spPr>
        <a:xfrm>
          <a:off x="147290" y="147290"/>
          <a:ext cx="2112002" cy="1178321"/>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ED4E9C4E-7120-4578-A86E-B9584237B9B4}">
      <dsp:nvSpPr>
        <dsp:cNvPr id="0" name=""/>
        <dsp:cNvSpPr/>
      </dsp:nvSpPr>
      <dsp:spPr>
        <a:xfrm>
          <a:off x="0" y="1620192"/>
          <a:ext cx="10560011" cy="1472902"/>
        </a:xfrm>
        <a:prstGeom prst="roundRect">
          <a:avLst>
            <a:gd name="adj" fmla="val 10000"/>
          </a:avLst>
        </a:prstGeom>
        <a:solidFill>
          <a:srgbClr val="F6F3F0"/>
        </a:solidFill>
        <a:ln w="12700" cap="flat" cmpd="sng" algn="ctr">
          <a:solidFill>
            <a:srgbClr val="0C487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115888" lvl="0" indent="0" algn="l" defTabSz="1155700">
            <a:lnSpc>
              <a:spcPct val="90000"/>
            </a:lnSpc>
            <a:spcBef>
              <a:spcPct val="0"/>
            </a:spcBef>
            <a:spcAft>
              <a:spcPct val="35000"/>
            </a:spcAft>
            <a:buNone/>
          </a:pPr>
          <a:r>
            <a:rPr lang="en-US" sz="2600" b="1" kern="1200" dirty="0">
              <a:solidFill>
                <a:srgbClr val="0C4876"/>
              </a:solidFill>
              <a:latin typeface="Arial" panose="020B0604020202020204" pitchFamily="34" charset="0"/>
              <a:cs typeface="Arial" panose="020B0604020202020204" pitchFamily="34" charset="0"/>
            </a:rPr>
            <a:t>National Integrated Drought Information System</a:t>
          </a:r>
          <a:endParaRPr lang="en-US" sz="2600" b="1" i="0" kern="1200" dirty="0">
            <a:solidFill>
              <a:srgbClr val="0C4876"/>
            </a:solidFill>
            <a:latin typeface="Arial" panose="020B0604020202020204" pitchFamily="34" charset="0"/>
            <a:cs typeface="Arial" panose="020B0604020202020204" pitchFamily="34" charset="0"/>
          </a:endParaRPr>
        </a:p>
      </dsp:txBody>
      <dsp:txXfrm>
        <a:off x="2259292" y="1620192"/>
        <a:ext cx="8300718" cy="1472902"/>
      </dsp:txXfrm>
    </dsp:sp>
    <dsp:sp modelId="{540014BF-F6CB-496F-B923-0C212C33A849}">
      <dsp:nvSpPr>
        <dsp:cNvPr id="0" name=""/>
        <dsp:cNvSpPr/>
      </dsp:nvSpPr>
      <dsp:spPr>
        <a:xfrm>
          <a:off x="147290" y="1767482"/>
          <a:ext cx="2112002" cy="1178321"/>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12700" cap="flat" cmpd="sng" algn="ctr">
          <a:solidFill>
            <a:srgbClr val="0C4876"/>
          </a:solidFill>
          <a:prstDash val="solid"/>
          <a:miter lim="800000"/>
        </a:ln>
        <a:effectLst/>
      </dsp:spPr>
      <dsp:style>
        <a:lnRef idx="2">
          <a:scrgbClr r="0" g="0" b="0"/>
        </a:lnRef>
        <a:fillRef idx="1">
          <a:scrgbClr r="0" g="0" b="0"/>
        </a:fillRef>
        <a:effectRef idx="0">
          <a:scrgbClr r="0" g="0" b="0"/>
        </a:effectRef>
        <a:fontRef idx="minor"/>
      </dsp:style>
    </dsp:sp>
    <dsp:sp modelId="{579B111D-B291-4D82-92E1-422577A73B41}">
      <dsp:nvSpPr>
        <dsp:cNvPr id="0" name=""/>
        <dsp:cNvSpPr/>
      </dsp:nvSpPr>
      <dsp:spPr>
        <a:xfrm>
          <a:off x="0" y="3240385"/>
          <a:ext cx="10560011" cy="1472902"/>
        </a:xfrm>
        <a:prstGeom prst="roundRect">
          <a:avLst>
            <a:gd name="adj" fmla="val 10000"/>
          </a:avLst>
        </a:prstGeom>
        <a:solidFill>
          <a:srgbClr val="F6F3F0"/>
        </a:solidFill>
        <a:ln w="12700" cap="flat" cmpd="sng" algn="ctr">
          <a:solidFill>
            <a:srgbClr val="0C487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114300" algn="l" defTabSz="1155700">
            <a:lnSpc>
              <a:spcPct val="90000"/>
            </a:lnSpc>
            <a:spcBef>
              <a:spcPct val="0"/>
            </a:spcBef>
            <a:spcAft>
              <a:spcPct val="35000"/>
            </a:spcAft>
            <a:buNone/>
          </a:pPr>
          <a:r>
            <a:rPr lang="en-US" sz="2600" b="1" kern="1200" dirty="0">
              <a:solidFill>
                <a:srgbClr val="0C4876"/>
              </a:solidFill>
              <a:latin typeface="Arial" panose="020B0604020202020204" pitchFamily="34" charset="0"/>
              <a:cs typeface="Arial" panose="020B0604020202020204" pitchFamily="34" charset="0"/>
            </a:rPr>
            <a:t>Recent High MRB Flows and Climate Change </a:t>
          </a:r>
          <a:endParaRPr lang="en-US" sz="2600" kern="1200" dirty="0"/>
        </a:p>
      </dsp:txBody>
      <dsp:txXfrm>
        <a:off x="2259292" y="3240385"/>
        <a:ext cx="8300718" cy="1472902"/>
      </dsp:txXfrm>
    </dsp:sp>
    <dsp:sp modelId="{9D9F69E6-32C8-4D2E-9CC0-56EBDFA083D9}">
      <dsp:nvSpPr>
        <dsp:cNvPr id="0" name=""/>
        <dsp:cNvSpPr/>
      </dsp:nvSpPr>
      <dsp:spPr>
        <a:xfrm>
          <a:off x="147290" y="3394050"/>
          <a:ext cx="2112002" cy="117832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a:ln w="12700" cap="flat" cmpd="sng" algn="ctr">
          <a:solidFill>
            <a:srgbClr val="0C4876"/>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6BFFF-A5A6-48EF-AE89-30280F5A7FCB}">
      <dsp:nvSpPr>
        <dsp:cNvPr id="0" name=""/>
        <dsp:cNvSpPr/>
      </dsp:nvSpPr>
      <dsp:spPr>
        <a:xfrm>
          <a:off x="0" y="0"/>
          <a:ext cx="10560011" cy="1472902"/>
        </a:xfrm>
        <a:prstGeom prst="roundRect">
          <a:avLst>
            <a:gd name="adj" fmla="val 10000"/>
          </a:avLst>
        </a:prstGeom>
        <a:solidFill>
          <a:srgbClr val="F6F3F0"/>
        </a:solidFill>
        <a:ln w="12700" cap="flat" cmpd="sng" algn="ctr">
          <a:solidFill>
            <a:srgbClr val="0C487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339725" lvl="0" indent="-223838" algn="l" defTabSz="1155700">
            <a:lnSpc>
              <a:spcPct val="90000"/>
            </a:lnSpc>
            <a:spcBef>
              <a:spcPct val="0"/>
            </a:spcBef>
            <a:spcAft>
              <a:spcPct val="35000"/>
            </a:spcAft>
            <a:buNone/>
          </a:pPr>
          <a:r>
            <a:rPr lang="en-US" sz="2600" b="1" kern="1200" dirty="0">
              <a:solidFill>
                <a:srgbClr val="0C4876"/>
              </a:solidFill>
              <a:latin typeface="Arial" panose="020B0604020202020204" pitchFamily="34" charset="0"/>
              <a:cs typeface="Arial" panose="020B0604020202020204" pitchFamily="34" charset="0"/>
            </a:rPr>
            <a:t>Importance of MRB Water Resources</a:t>
          </a:r>
        </a:p>
      </dsp:txBody>
      <dsp:txXfrm>
        <a:off x="2259292" y="0"/>
        <a:ext cx="8300718" cy="1472902"/>
      </dsp:txXfrm>
    </dsp:sp>
    <dsp:sp modelId="{FDF66043-0E07-4D5A-9553-3600206B9A7B}">
      <dsp:nvSpPr>
        <dsp:cNvPr id="0" name=""/>
        <dsp:cNvSpPr/>
      </dsp:nvSpPr>
      <dsp:spPr>
        <a:xfrm>
          <a:off x="147290" y="147290"/>
          <a:ext cx="2112002" cy="1178321"/>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a:ln w="12700" cap="flat" cmpd="sng" algn="ctr">
          <a:solidFill>
            <a:srgbClr val="0C4876"/>
          </a:solidFill>
          <a:prstDash val="solid"/>
          <a:miter lim="800000"/>
        </a:ln>
        <a:effectLst/>
      </dsp:spPr>
      <dsp:style>
        <a:lnRef idx="2">
          <a:scrgbClr r="0" g="0" b="0"/>
        </a:lnRef>
        <a:fillRef idx="1">
          <a:scrgbClr r="0" g="0" b="0"/>
        </a:fillRef>
        <a:effectRef idx="0">
          <a:scrgbClr r="0" g="0" b="0"/>
        </a:effectRef>
        <a:fontRef idx="minor"/>
      </dsp:style>
    </dsp:sp>
    <dsp:sp modelId="{ED4E9C4E-7120-4578-A86E-B9584237B9B4}">
      <dsp:nvSpPr>
        <dsp:cNvPr id="0" name=""/>
        <dsp:cNvSpPr/>
      </dsp:nvSpPr>
      <dsp:spPr>
        <a:xfrm>
          <a:off x="0" y="1620192"/>
          <a:ext cx="10560011" cy="1472902"/>
        </a:xfrm>
        <a:prstGeom prst="roundRect">
          <a:avLst>
            <a:gd name="adj" fmla="val 10000"/>
          </a:avLst>
        </a:prstGeom>
        <a:solidFill>
          <a:srgbClr val="0C4876"/>
        </a:solidFill>
        <a:ln w="12700" cap="flat" cmpd="sng" algn="ctr">
          <a:solidFill>
            <a:srgbClr val="0C487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115888" lvl="0" indent="0" algn="l" defTabSz="1155700">
            <a:lnSpc>
              <a:spcPct val="90000"/>
            </a:lnSpc>
            <a:spcBef>
              <a:spcPct val="0"/>
            </a:spcBef>
            <a:spcAft>
              <a:spcPct val="35000"/>
            </a:spcAft>
            <a:buNone/>
          </a:pPr>
          <a:r>
            <a:rPr lang="en-US" sz="2600" b="1" kern="1200" dirty="0">
              <a:solidFill>
                <a:schemeClr val="bg1"/>
              </a:solidFill>
              <a:latin typeface="Arial" panose="020B0604020202020204" pitchFamily="34" charset="0"/>
              <a:cs typeface="Arial" panose="020B0604020202020204" pitchFamily="34" charset="0"/>
            </a:rPr>
            <a:t>National Integrated Drought Information System</a:t>
          </a:r>
          <a:endParaRPr lang="en-US" sz="2600" b="1" i="0" kern="1200" dirty="0">
            <a:solidFill>
              <a:schemeClr val="bg1"/>
            </a:solidFill>
            <a:latin typeface="Arial" panose="020B0604020202020204" pitchFamily="34" charset="0"/>
            <a:cs typeface="Arial" panose="020B0604020202020204" pitchFamily="34" charset="0"/>
          </a:endParaRPr>
        </a:p>
      </dsp:txBody>
      <dsp:txXfrm>
        <a:off x="2259292" y="1620192"/>
        <a:ext cx="8300718" cy="1472902"/>
      </dsp:txXfrm>
    </dsp:sp>
    <dsp:sp modelId="{540014BF-F6CB-496F-B923-0C212C33A849}">
      <dsp:nvSpPr>
        <dsp:cNvPr id="0" name=""/>
        <dsp:cNvSpPr/>
      </dsp:nvSpPr>
      <dsp:spPr>
        <a:xfrm>
          <a:off x="147290" y="1767482"/>
          <a:ext cx="2112002" cy="1178321"/>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579B111D-B291-4D82-92E1-422577A73B41}">
      <dsp:nvSpPr>
        <dsp:cNvPr id="0" name=""/>
        <dsp:cNvSpPr/>
      </dsp:nvSpPr>
      <dsp:spPr>
        <a:xfrm>
          <a:off x="0" y="3240385"/>
          <a:ext cx="10560011" cy="1472902"/>
        </a:xfrm>
        <a:prstGeom prst="roundRect">
          <a:avLst>
            <a:gd name="adj" fmla="val 10000"/>
          </a:avLst>
        </a:prstGeom>
        <a:solidFill>
          <a:srgbClr val="F6F3F0"/>
        </a:solidFill>
        <a:ln w="12700" cap="flat" cmpd="sng" algn="ctr">
          <a:solidFill>
            <a:srgbClr val="0C487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114300" algn="l" defTabSz="1155700">
            <a:lnSpc>
              <a:spcPct val="90000"/>
            </a:lnSpc>
            <a:spcBef>
              <a:spcPct val="0"/>
            </a:spcBef>
            <a:spcAft>
              <a:spcPct val="35000"/>
            </a:spcAft>
            <a:buNone/>
          </a:pPr>
          <a:r>
            <a:rPr lang="en-US" sz="2600" b="1" kern="1200" dirty="0">
              <a:solidFill>
                <a:srgbClr val="0C4876"/>
              </a:solidFill>
              <a:latin typeface="Arial" panose="020B0604020202020204" pitchFamily="34" charset="0"/>
              <a:cs typeface="Arial" panose="020B0604020202020204" pitchFamily="34" charset="0"/>
            </a:rPr>
            <a:t>Recent High MRB Flows and Climate Change </a:t>
          </a:r>
          <a:endParaRPr lang="en-US" sz="2600" kern="1200" dirty="0"/>
        </a:p>
      </dsp:txBody>
      <dsp:txXfrm>
        <a:off x="2259292" y="3240385"/>
        <a:ext cx="8300718" cy="1472902"/>
      </dsp:txXfrm>
    </dsp:sp>
    <dsp:sp modelId="{9D9F69E6-32C8-4D2E-9CC0-56EBDFA083D9}">
      <dsp:nvSpPr>
        <dsp:cNvPr id="0" name=""/>
        <dsp:cNvSpPr/>
      </dsp:nvSpPr>
      <dsp:spPr>
        <a:xfrm>
          <a:off x="147290" y="3394050"/>
          <a:ext cx="2112002" cy="117832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a:ln w="12700" cap="flat" cmpd="sng" algn="ctr">
          <a:solidFill>
            <a:srgbClr val="0C4876"/>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6BFFF-A5A6-48EF-AE89-30280F5A7FCB}">
      <dsp:nvSpPr>
        <dsp:cNvPr id="0" name=""/>
        <dsp:cNvSpPr/>
      </dsp:nvSpPr>
      <dsp:spPr>
        <a:xfrm>
          <a:off x="0" y="0"/>
          <a:ext cx="10560011" cy="1472902"/>
        </a:xfrm>
        <a:prstGeom prst="roundRect">
          <a:avLst>
            <a:gd name="adj" fmla="val 10000"/>
          </a:avLst>
        </a:prstGeom>
        <a:solidFill>
          <a:srgbClr val="F6F3F0"/>
        </a:solidFill>
        <a:ln w="12700" cap="flat" cmpd="sng" algn="ctr">
          <a:solidFill>
            <a:srgbClr val="0C487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339725" lvl="0" indent="-223838" algn="l" defTabSz="1155700">
            <a:lnSpc>
              <a:spcPct val="90000"/>
            </a:lnSpc>
            <a:spcBef>
              <a:spcPct val="0"/>
            </a:spcBef>
            <a:spcAft>
              <a:spcPct val="35000"/>
            </a:spcAft>
            <a:buNone/>
          </a:pPr>
          <a:r>
            <a:rPr lang="en-US" sz="2600" b="1" kern="1200" dirty="0">
              <a:solidFill>
                <a:srgbClr val="0C4876"/>
              </a:solidFill>
              <a:latin typeface="Arial" panose="020B0604020202020204" pitchFamily="34" charset="0"/>
              <a:cs typeface="Arial" panose="020B0604020202020204" pitchFamily="34" charset="0"/>
            </a:rPr>
            <a:t>Importance of MRB Water Resources</a:t>
          </a:r>
        </a:p>
      </dsp:txBody>
      <dsp:txXfrm>
        <a:off x="2259292" y="0"/>
        <a:ext cx="8300718" cy="1472902"/>
      </dsp:txXfrm>
    </dsp:sp>
    <dsp:sp modelId="{FDF66043-0E07-4D5A-9553-3600206B9A7B}">
      <dsp:nvSpPr>
        <dsp:cNvPr id="0" name=""/>
        <dsp:cNvSpPr/>
      </dsp:nvSpPr>
      <dsp:spPr>
        <a:xfrm>
          <a:off x="147290" y="147290"/>
          <a:ext cx="2112002" cy="1178321"/>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a:ln w="12700" cap="flat" cmpd="sng" algn="ctr">
          <a:solidFill>
            <a:srgbClr val="0C4876"/>
          </a:solidFill>
          <a:prstDash val="solid"/>
          <a:miter lim="800000"/>
        </a:ln>
        <a:effectLst/>
      </dsp:spPr>
      <dsp:style>
        <a:lnRef idx="2">
          <a:scrgbClr r="0" g="0" b="0"/>
        </a:lnRef>
        <a:fillRef idx="1">
          <a:scrgbClr r="0" g="0" b="0"/>
        </a:fillRef>
        <a:effectRef idx="0">
          <a:scrgbClr r="0" g="0" b="0"/>
        </a:effectRef>
        <a:fontRef idx="minor"/>
      </dsp:style>
    </dsp:sp>
    <dsp:sp modelId="{ED4E9C4E-7120-4578-A86E-B9584237B9B4}">
      <dsp:nvSpPr>
        <dsp:cNvPr id="0" name=""/>
        <dsp:cNvSpPr/>
      </dsp:nvSpPr>
      <dsp:spPr>
        <a:xfrm>
          <a:off x="0" y="1620192"/>
          <a:ext cx="10560011" cy="1472902"/>
        </a:xfrm>
        <a:prstGeom prst="roundRect">
          <a:avLst>
            <a:gd name="adj" fmla="val 10000"/>
          </a:avLst>
        </a:prstGeom>
        <a:solidFill>
          <a:srgbClr val="F6F3F0"/>
        </a:solidFill>
        <a:ln w="12700" cap="flat" cmpd="sng" algn="ctr">
          <a:solidFill>
            <a:srgbClr val="0C487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115888" lvl="0" indent="0" algn="l" defTabSz="1155700">
            <a:lnSpc>
              <a:spcPct val="90000"/>
            </a:lnSpc>
            <a:spcBef>
              <a:spcPct val="0"/>
            </a:spcBef>
            <a:spcAft>
              <a:spcPct val="35000"/>
            </a:spcAft>
            <a:buNone/>
          </a:pPr>
          <a:r>
            <a:rPr lang="en-US" sz="2600" b="1" kern="1200" dirty="0">
              <a:solidFill>
                <a:srgbClr val="0C4876"/>
              </a:solidFill>
              <a:latin typeface="Arial" panose="020B0604020202020204" pitchFamily="34" charset="0"/>
              <a:cs typeface="Arial" panose="020B0604020202020204" pitchFamily="34" charset="0"/>
            </a:rPr>
            <a:t>National Integrated Drought Information System</a:t>
          </a:r>
          <a:endParaRPr lang="en-US" sz="2600" b="1" i="0" kern="1200" dirty="0">
            <a:solidFill>
              <a:srgbClr val="0C4876"/>
            </a:solidFill>
            <a:latin typeface="Arial" panose="020B0604020202020204" pitchFamily="34" charset="0"/>
            <a:cs typeface="Arial" panose="020B0604020202020204" pitchFamily="34" charset="0"/>
          </a:endParaRPr>
        </a:p>
      </dsp:txBody>
      <dsp:txXfrm>
        <a:off x="2259292" y="1620192"/>
        <a:ext cx="8300718" cy="1472902"/>
      </dsp:txXfrm>
    </dsp:sp>
    <dsp:sp modelId="{540014BF-F6CB-496F-B923-0C212C33A849}">
      <dsp:nvSpPr>
        <dsp:cNvPr id="0" name=""/>
        <dsp:cNvSpPr/>
      </dsp:nvSpPr>
      <dsp:spPr>
        <a:xfrm>
          <a:off x="147290" y="1767482"/>
          <a:ext cx="2112002" cy="1178321"/>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12700" cap="flat" cmpd="sng" algn="ctr">
          <a:solidFill>
            <a:srgbClr val="0C4876"/>
          </a:solidFill>
          <a:prstDash val="solid"/>
          <a:miter lim="800000"/>
        </a:ln>
        <a:effectLst/>
      </dsp:spPr>
      <dsp:style>
        <a:lnRef idx="2">
          <a:scrgbClr r="0" g="0" b="0"/>
        </a:lnRef>
        <a:fillRef idx="1">
          <a:scrgbClr r="0" g="0" b="0"/>
        </a:fillRef>
        <a:effectRef idx="0">
          <a:scrgbClr r="0" g="0" b="0"/>
        </a:effectRef>
        <a:fontRef idx="minor"/>
      </dsp:style>
    </dsp:sp>
    <dsp:sp modelId="{579B111D-B291-4D82-92E1-422577A73B41}">
      <dsp:nvSpPr>
        <dsp:cNvPr id="0" name=""/>
        <dsp:cNvSpPr/>
      </dsp:nvSpPr>
      <dsp:spPr>
        <a:xfrm>
          <a:off x="0" y="3240385"/>
          <a:ext cx="10560011" cy="1472902"/>
        </a:xfrm>
        <a:prstGeom prst="roundRect">
          <a:avLst>
            <a:gd name="adj" fmla="val 10000"/>
          </a:avLst>
        </a:prstGeom>
        <a:solidFill>
          <a:srgbClr val="0C4876"/>
        </a:solidFill>
        <a:ln w="12700" cap="flat" cmpd="sng" algn="ctr">
          <a:solidFill>
            <a:srgbClr val="0C487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114300" algn="l" defTabSz="1155700">
            <a:lnSpc>
              <a:spcPct val="90000"/>
            </a:lnSpc>
            <a:spcBef>
              <a:spcPct val="0"/>
            </a:spcBef>
            <a:spcAft>
              <a:spcPct val="35000"/>
            </a:spcAft>
            <a:buNone/>
          </a:pPr>
          <a:r>
            <a:rPr lang="en-US" sz="2600" b="1" kern="1200" dirty="0">
              <a:solidFill>
                <a:schemeClr val="bg1"/>
              </a:solidFill>
              <a:latin typeface="Arial" panose="020B0604020202020204" pitchFamily="34" charset="0"/>
              <a:cs typeface="Arial" panose="020B0604020202020204" pitchFamily="34" charset="0"/>
            </a:rPr>
            <a:t>Recent High MRB Flows and Climate Change </a:t>
          </a:r>
          <a:endParaRPr lang="en-US" sz="2600" kern="1200" dirty="0">
            <a:solidFill>
              <a:schemeClr val="bg1"/>
            </a:solidFill>
          </a:endParaRPr>
        </a:p>
      </dsp:txBody>
      <dsp:txXfrm>
        <a:off x="2259292" y="3240385"/>
        <a:ext cx="8300718" cy="1472902"/>
      </dsp:txXfrm>
    </dsp:sp>
    <dsp:sp modelId="{9D9F69E6-32C8-4D2E-9CC0-56EBDFA083D9}">
      <dsp:nvSpPr>
        <dsp:cNvPr id="0" name=""/>
        <dsp:cNvSpPr/>
      </dsp:nvSpPr>
      <dsp:spPr>
        <a:xfrm>
          <a:off x="147290" y="3394050"/>
          <a:ext cx="2112002" cy="117832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14E632-79B4-4535-B66B-97A91E882CBA}" type="datetimeFigureOut">
              <a:rPr lang="en-US" smtClean="0"/>
              <a:t>11/28/22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207DB3-133A-466F-93F8-BCCFC3C63598}" type="slidenum">
              <a:rPr lang="en-US" smtClean="0"/>
              <a:t>‹#›</a:t>
            </a:fld>
            <a:endParaRPr lang="en-US"/>
          </a:p>
        </p:txBody>
      </p:sp>
    </p:spTree>
    <p:extLst>
      <p:ext uri="{BB962C8B-B14F-4D97-AF65-F5344CB8AC3E}">
        <p14:creationId xmlns:p14="http://schemas.microsoft.com/office/powerpoint/2010/main" val="726389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07DB3-133A-466F-93F8-BCCFC3C63598}" type="slidenum">
              <a:rPr lang="en-US" smtClean="0"/>
              <a:t>1</a:t>
            </a:fld>
            <a:endParaRPr lang="en-US"/>
          </a:p>
        </p:txBody>
      </p:sp>
    </p:spTree>
    <p:extLst>
      <p:ext uri="{BB962C8B-B14F-4D97-AF65-F5344CB8AC3E}">
        <p14:creationId xmlns:p14="http://schemas.microsoft.com/office/powerpoint/2010/main" val="731202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9c3e3e7cda_0_7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19c3e3e7cda_0_7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Scan QR code on screen to sign up for the Missouri River Basin regional emails and updates.</a:t>
            </a:r>
            <a:endParaRPr/>
          </a:p>
        </p:txBody>
      </p:sp>
      <p:sp>
        <p:nvSpPr>
          <p:cNvPr id="311" name="Google Shape;311;g19c3e3e7cda_0_7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
              <a:t>13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07DB3-133A-466F-93F8-BCCFC3C63598}" type="slidenum">
              <a:rPr lang="en-US" smtClean="0"/>
              <a:t>14</a:t>
            </a:fld>
            <a:endParaRPr lang="en-US"/>
          </a:p>
        </p:txBody>
      </p:sp>
    </p:spTree>
    <p:extLst>
      <p:ext uri="{BB962C8B-B14F-4D97-AF65-F5344CB8AC3E}">
        <p14:creationId xmlns:p14="http://schemas.microsoft.com/office/powerpoint/2010/main" val="840702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07DB3-133A-466F-93F8-BCCFC3C63598}" type="slidenum">
              <a:rPr lang="en-US" smtClean="0"/>
              <a:t>15</a:t>
            </a:fld>
            <a:endParaRPr lang="en-US"/>
          </a:p>
        </p:txBody>
      </p:sp>
    </p:spTree>
    <p:extLst>
      <p:ext uri="{BB962C8B-B14F-4D97-AF65-F5344CB8AC3E}">
        <p14:creationId xmlns:p14="http://schemas.microsoft.com/office/powerpoint/2010/main" val="2506617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07DB3-133A-466F-93F8-BCCFC3C63598}" type="slidenum">
              <a:rPr lang="en-US" smtClean="0"/>
              <a:t>16</a:t>
            </a:fld>
            <a:endParaRPr lang="en-US"/>
          </a:p>
        </p:txBody>
      </p:sp>
    </p:spTree>
    <p:extLst>
      <p:ext uri="{BB962C8B-B14F-4D97-AF65-F5344CB8AC3E}">
        <p14:creationId xmlns:p14="http://schemas.microsoft.com/office/powerpoint/2010/main" val="3619549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07DB3-133A-466F-93F8-BCCFC3C63598}" type="slidenum">
              <a:rPr lang="en-US" smtClean="0"/>
              <a:t>28</a:t>
            </a:fld>
            <a:endParaRPr lang="en-US"/>
          </a:p>
        </p:txBody>
      </p:sp>
    </p:spTree>
    <p:extLst>
      <p:ext uri="{BB962C8B-B14F-4D97-AF65-F5344CB8AC3E}">
        <p14:creationId xmlns:p14="http://schemas.microsoft.com/office/powerpoint/2010/main" val="1246376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07DB3-133A-466F-93F8-BCCFC3C63598}" type="slidenum">
              <a:rPr lang="en-US" smtClean="0"/>
              <a:t>2</a:t>
            </a:fld>
            <a:endParaRPr lang="en-US"/>
          </a:p>
        </p:txBody>
      </p:sp>
    </p:spTree>
    <p:extLst>
      <p:ext uri="{BB962C8B-B14F-4D97-AF65-F5344CB8AC3E}">
        <p14:creationId xmlns:p14="http://schemas.microsoft.com/office/powerpoint/2010/main" val="3542637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07DB3-133A-466F-93F8-BCCFC3C63598}" type="slidenum">
              <a:rPr lang="en-US" smtClean="0"/>
              <a:t>3</a:t>
            </a:fld>
            <a:endParaRPr lang="en-US"/>
          </a:p>
        </p:txBody>
      </p:sp>
    </p:spTree>
    <p:extLst>
      <p:ext uri="{BB962C8B-B14F-4D97-AF65-F5344CB8AC3E}">
        <p14:creationId xmlns:p14="http://schemas.microsoft.com/office/powerpoint/2010/main" val="3207514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07DB3-133A-466F-93F8-BCCFC3C63598}" type="slidenum">
              <a:rPr lang="en-US" smtClean="0"/>
              <a:t>4</a:t>
            </a:fld>
            <a:endParaRPr lang="en-US"/>
          </a:p>
        </p:txBody>
      </p:sp>
    </p:spTree>
    <p:extLst>
      <p:ext uri="{BB962C8B-B14F-4D97-AF65-F5344CB8AC3E}">
        <p14:creationId xmlns:p14="http://schemas.microsoft.com/office/powerpoint/2010/main" val="1097153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07DB3-133A-466F-93F8-BCCFC3C63598}" type="slidenum">
              <a:rPr lang="en-US" smtClean="0"/>
              <a:t>8</a:t>
            </a:fld>
            <a:endParaRPr lang="en-US"/>
          </a:p>
        </p:txBody>
      </p:sp>
    </p:spTree>
    <p:extLst>
      <p:ext uri="{BB962C8B-B14F-4D97-AF65-F5344CB8AC3E}">
        <p14:creationId xmlns:p14="http://schemas.microsoft.com/office/powerpoint/2010/main" val="3553892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9c3e3e7cda_0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19c3e3e7cda_0_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A brief background about NIDIS: NIDIS was created by Congress in 2006 with a mandate to help the nation prepare for, mitigate, and respond to the effects of drought </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NIDIS does this through a series of activities, including the development of </a:t>
            </a:r>
            <a:r>
              <a:rPr lang="en" u="sng">
                <a:solidFill>
                  <a:schemeClr val="dk1"/>
                </a:solidFill>
                <a:latin typeface="Calibri"/>
                <a:ea typeface="Calibri"/>
                <a:cs typeface="Calibri"/>
                <a:sym typeface="Calibri"/>
              </a:rPr>
              <a:t>regional</a:t>
            </a:r>
            <a:r>
              <a:rPr lang="en">
                <a:solidFill>
                  <a:schemeClr val="dk1"/>
                </a:solidFill>
                <a:latin typeface="Calibri"/>
                <a:ea typeface="Calibri"/>
                <a:cs typeface="Calibri"/>
                <a:sym typeface="Calibri"/>
              </a:rPr>
              <a:t> drought early warning systems – shown on the map here – and through support to improve </a:t>
            </a:r>
            <a:r>
              <a:rPr lang="en" u="sng">
                <a:solidFill>
                  <a:schemeClr val="dk1"/>
                </a:solidFill>
                <a:latin typeface="Calibri"/>
                <a:ea typeface="Calibri"/>
                <a:cs typeface="Calibri"/>
                <a:sym typeface="Calibri"/>
              </a:rPr>
              <a:t>drought predictions and forecasting</a:t>
            </a:r>
            <a:r>
              <a:rPr lang="en">
                <a:solidFill>
                  <a:schemeClr val="dk1"/>
                </a:solidFill>
                <a:latin typeface="Calibri"/>
                <a:ea typeface="Calibri"/>
                <a:cs typeface="Calibri"/>
                <a:sym typeface="Calibri"/>
              </a:rPr>
              <a:t>, effective </a:t>
            </a:r>
            <a:r>
              <a:rPr lang="en" u="sng">
                <a:solidFill>
                  <a:schemeClr val="dk1"/>
                </a:solidFill>
                <a:latin typeface="Calibri"/>
                <a:ea typeface="Calibri"/>
                <a:cs typeface="Calibri"/>
                <a:sym typeface="Calibri"/>
              </a:rPr>
              <a:t>drought planning and preparedness</a:t>
            </a:r>
            <a:r>
              <a:rPr lang="en">
                <a:solidFill>
                  <a:schemeClr val="dk1"/>
                </a:solidFill>
                <a:latin typeface="Calibri"/>
                <a:ea typeface="Calibri"/>
                <a:cs typeface="Calibri"/>
                <a:sym typeface="Calibri"/>
              </a:rPr>
              <a:t>, and assessing the impacts of drought. </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All of NIDIS’s work is done in </a:t>
            </a:r>
            <a:r>
              <a:rPr lang="en" u="sng">
                <a:solidFill>
                  <a:schemeClr val="dk1"/>
                </a:solidFill>
                <a:latin typeface="Calibri"/>
                <a:ea typeface="Calibri"/>
                <a:cs typeface="Calibri"/>
                <a:sym typeface="Calibri"/>
              </a:rPr>
              <a:t>collaboration</a:t>
            </a:r>
            <a:r>
              <a:rPr lang="en">
                <a:solidFill>
                  <a:schemeClr val="dk1"/>
                </a:solidFill>
                <a:latin typeface="Calibri"/>
                <a:ea typeface="Calibri"/>
                <a:cs typeface="Calibri"/>
                <a:sym typeface="Calibri"/>
              </a:rPr>
              <a:t> with a wide range of partners at all levels. </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In addition, NIDIS hosts the </a:t>
            </a:r>
            <a:r>
              <a:rPr lang="en" u="sng">
                <a:solidFill>
                  <a:schemeClr val="dk1"/>
                </a:solidFill>
                <a:latin typeface="Calibri"/>
                <a:ea typeface="Calibri"/>
                <a:cs typeface="Calibri"/>
                <a:sym typeface="Calibri"/>
              </a:rPr>
              <a:t>U.S. Drought portal</a:t>
            </a:r>
            <a:r>
              <a:rPr lang="en">
                <a:solidFill>
                  <a:schemeClr val="dk1"/>
                </a:solidFill>
                <a:latin typeface="Calibri"/>
                <a:ea typeface="Calibri"/>
                <a:cs typeface="Calibri"/>
                <a:sym typeface="Calibri"/>
              </a:rPr>
              <a:t> at Drought.gov, which contains a wealth of information on drought research and conditions - including information on Flash Drought.</a:t>
            </a:r>
            <a:endParaRPr/>
          </a:p>
        </p:txBody>
      </p:sp>
      <p:sp>
        <p:nvSpPr>
          <p:cNvPr id="259" name="Google Shape;259;g19c3e3e7cda_0_1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
              <a:t>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9c3e3e7cda_0_379:notes"/>
          <p:cNvSpPr>
            <a:spLocks noGrp="1" noRot="1" noChangeAspect="1"/>
          </p:cNvSpPr>
          <p:nvPr>
            <p:ph type="sldImg" idx="2"/>
          </p:nvPr>
        </p:nvSpPr>
        <p:spPr>
          <a:xfrm>
            <a:off x="685800" y="614363"/>
            <a:ext cx="5451475" cy="3067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19c3e3e7cda_0_379:notes"/>
          <p:cNvSpPr txBox="1">
            <a:spLocks noGrp="1"/>
          </p:cNvSpPr>
          <p:nvPr>
            <p:ph type="body" idx="1"/>
          </p:nvPr>
        </p:nvSpPr>
        <p:spPr>
          <a:xfrm>
            <a:off x="685800" y="3681413"/>
            <a:ext cx="5486400" cy="4776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
                <a:solidFill>
                  <a:schemeClr val="dk1"/>
                </a:solidFill>
              </a:rPr>
              <a:t>What to emphasize on this slide: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We have a Strategic Action Plan - available on Drought.gov. Our key priorities for the next few years include identifying appropriate drought indicators for the region, collecting drought impacts, and identifying proactive drought management actions - all with a goal to inform better drought planning. Also, applied research as well as collaboration, network building and communication of drought information across the region.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Strategic Action Plan was developed with partners across the region - ranging from a variety of entities including federal, state, local agencies, academic institutions and the private sector.</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MRB DEWS is a network of people - we convene in-person meetings, most recently held one in Omaha in October.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Also, we communicate drought conditions, impacts and outlooks through Drought Status Updates and webinars. Scan the QR code on the last slide if you want to subscribe to the email listserv to get these updates straight to your inbox.</a:t>
            </a:r>
            <a:endParaRPr>
              <a:solidFill>
                <a:schemeClr val="dk1"/>
              </a:solidFill>
            </a:endParaRPr>
          </a:p>
        </p:txBody>
      </p:sp>
      <p:sp>
        <p:nvSpPr>
          <p:cNvPr id="273" name="Google Shape;273;g19c3e3e7cda_0_3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
              <a:t>10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9c3e3e7cda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19c3e3e7cda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thing that the MRB DEWS is just wrapping up is an assessment of the drought in the US northern plains and canadian prairies from 2020 to 2021. The Assessment includes an overview of the evolution and impacts, as well as the response at the local, state, and regional level. We also have a section on new and ongoing needs and gaps related to improving drought preparedness in the region.</a:t>
            </a:r>
            <a:endParaRPr/>
          </a:p>
          <a:p>
            <a:pPr marL="0" lvl="0" indent="0" algn="l" rtl="0">
              <a:spcBef>
                <a:spcPts val="0"/>
              </a:spcBef>
              <a:spcAft>
                <a:spcPts val="0"/>
              </a:spcAft>
              <a:buNone/>
            </a:pPr>
            <a:endParaRPr/>
          </a:p>
          <a:p>
            <a:pPr marL="0" lvl="0" indent="0" algn="l" rtl="0">
              <a:spcBef>
                <a:spcPts val="0"/>
              </a:spcBef>
              <a:spcAft>
                <a:spcPts val="0"/>
              </a:spcAft>
              <a:buNone/>
            </a:pPr>
            <a:r>
              <a:rPr lang="en"/>
              <a:t>The drought did continue into 2022 and in some areas is still persisting, so we are planning to continue this drought assessment to cover 2022 as well. But, the first part recapping the 2020-21 drought will be released very soon.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9c3e3e7cda_0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9c3e3e7cda_0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NIDIS hosts the US Drought Portal, or Drought.gov. The website provides up to date drought conditions from the city and county level to across the globe. The website has a lot of interactive maps and data, as well as sector-based information and drought 101 research and learn sections.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4D377A-2A78-475A-8B5D-2FC97909782B}"/>
              </a:ext>
            </a:extLst>
          </p:cNvPr>
          <p:cNvSpPr/>
          <p:nvPr userDrawn="1"/>
        </p:nvSpPr>
        <p:spPr>
          <a:xfrm>
            <a:off x="0" y="0"/>
            <a:ext cx="457199" cy="6858000"/>
          </a:xfrm>
          <a:prstGeom prst="rect">
            <a:avLst/>
          </a:prstGeom>
          <a:solidFill>
            <a:srgbClr val="0C4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868AC"/>
              </a:solidFill>
            </a:endParaRPr>
          </a:p>
        </p:txBody>
      </p:sp>
      <p:sp>
        <p:nvSpPr>
          <p:cNvPr id="2" name="Title 1">
            <a:extLst>
              <a:ext uri="{FF2B5EF4-FFF2-40B4-BE49-F238E27FC236}">
                <a16:creationId xmlns:a16="http://schemas.microsoft.com/office/drawing/2014/main" id="{EDD485EA-BB3C-4C34-B3B5-6F4935796419}"/>
              </a:ext>
            </a:extLst>
          </p:cNvPr>
          <p:cNvSpPr>
            <a:spLocks noGrp="1"/>
          </p:cNvSpPr>
          <p:nvPr>
            <p:ph type="ctrTitle"/>
          </p:nvPr>
        </p:nvSpPr>
        <p:spPr>
          <a:xfrm>
            <a:off x="749148" y="266023"/>
            <a:ext cx="9419422" cy="1772502"/>
          </a:xfrm>
          <a:prstGeom prst="rect">
            <a:avLst/>
          </a:prstGeom>
        </p:spPr>
        <p:txBody>
          <a:bodyPr anchor="ctr" anchorCtr="0">
            <a:normAutofit/>
          </a:bodyPr>
          <a:lstStyle>
            <a:lvl1pPr algn="l">
              <a:defRPr sz="3200">
                <a:solidFill>
                  <a:srgbClr val="0C487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07CBCDF-97C3-438B-B015-CB486032290B}"/>
              </a:ext>
            </a:extLst>
          </p:cNvPr>
          <p:cNvSpPr>
            <a:spLocks noGrp="1"/>
          </p:cNvSpPr>
          <p:nvPr>
            <p:ph type="subTitle" idx="1"/>
          </p:nvPr>
        </p:nvSpPr>
        <p:spPr>
          <a:xfrm>
            <a:off x="749148" y="5035618"/>
            <a:ext cx="9419422" cy="1503800"/>
          </a:xfrm>
          <a:prstGeom prst="rect">
            <a:avLst/>
          </a:prstGeom>
        </p:spPr>
        <p:txBody>
          <a:bodyPr anchor="ctr" anchorCtr="0">
            <a:normAutofit/>
          </a:bodyPr>
          <a:lstStyle>
            <a:lvl1pPr marL="0" indent="0" algn="l">
              <a:buNone/>
              <a:defRPr sz="2400">
                <a:solidFill>
                  <a:srgbClr val="0C4876"/>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16273241"/>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45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47AD79-242B-49B1-BB75-2A3DFE9F4B1B}"/>
              </a:ext>
            </a:extLst>
          </p:cNvPr>
          <p:cNvSpPr>
            <a:spLocks noGrp="1"/>
          </p:cNvSpPr>
          <p:nvPr>
            <p:ph idx="1" hasCustomPrompt="1"/>
          </p:nvPr>
        </p:nvSpPr>
        <p:spPr>
          <a:xfrm>
            <a:off x="552703" y="1295401"/>
            <a:ext cx="11086591" cy="4713514"/>
          </a:xfrm>
          <a:prstGeom prst="rect">
            <a:avLst/>
          </a:prstGeom>
        </p:spPr>
        <p:txBody>
          <a:bodyPr/>
          <a:lstStyle>
            <a:lvl1pPr>
              <a:lnSpc>
                <a:spcPct val="150000"/>
              </a:lnSpc>
              <a:buSzPct val="100000"/>
              <a:defRPr>
                <a:solidFill>
                  <a:srgbClr val="0C4876"/>
                </a:solidFill>
                <a:latin typeface="Arial" panose="020B0604020202020204" pitchFamily="34" charset="0"/>
                <a:cs typeface="Arial" panose="020B0604020202020204" pitchFamily="34" charset="0"/>
              </a:defRPr>
            </a:lvl1pPr>
            <a:lvl2pPr>
              <a:lnSpc>
                <a:spcPct val="150000"/>
              </a:lnSpc>
              <a:buSzPct val="100000"/>
              <a:defRPr>
                <a:solidFill>
                  <a:srgbClr val="0C4876"/>
                </a:solidFill>
                <a:latin typeface="Arial" panose="020B0604020202020204" pitchFamily="34" charset="0"/>
                <a:cs typeface="Arial" panose="020B0604020202020204" pitchFamily="34" charset="0"/>
              </a:defRPr>
            </a:lvl2pPr>
            <a:lvl3pPr>
              <a:lnSpc>
                <a:spcPct val="150000"/>
              </a:lnSpc>
              <a:buSzPct val="100000"/>
              <a:defRPr>
                <a:solidFill>
                  <a:srgbClr val="0C4876"/>
                </a:solidFill>
                <a:latin typeface="Arial" panose="020B0604020202020204" pitchFamily="34" charset="0"/>
                <a:cs typeface="Arial" panose="020B0604020202020204" pitchFamily="34" charset="0"/>
              </a:defRPr>
            </a:lvl3pPr>
            <a:lvl4pPr>
              <a:lnSpc>
                <a:spcPct val="150000"/>
              </a:lnSpc>
              <a:buSzPct val="100000"/>
              <a:defRPr>
                <a:solidFill>
                  <a:srgbClr val="0C4876"/>
                </a:solidFill>
                <a:latin typeface="Arial" panose="020B0604020202020204" pitchFamily="34" charset="0"/>
                <a:cs typeface="Arial" panose="020B0604020202020204" pitchFamily="34" charset="0"/>
              </a:defRPr>
            </a:lvl4pPr>
            <a:lvl5pPr>
              <a:lnSpc>
                <a:spcPct val="150000"/>
              </a:lnSpc>
              <a:buSzPct val="100000"/>
              <a:defRPr>
                <a:solidFill>
                  <a:srgbClr val="0C4876"/>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F1A1BA57-8A2F-4BB7-BF2C-0FB441AD9217}"/>
              </a:ext>
            </a:extLst>
          </p:cNvPr>
          <p:cNvSpPr>
            <a:spLocks noGrp="1"/>
          </p:cNvSpPr>
          <p:nvPr>
            <p:ph type="ftr" sz="quarter" idx="11"/>
          </p:nvPr>
        </p:nvSpPr>
        <p:spPr>
          <a:xfrm>
            <a:off x="552703" y="6352608"/>
            <a:ext cx="11086591" cy="365126"/>
          </a:xfrm>
          <a:prstGeom prst="rect">
            <a:avLst/>
          </a:prstGeom>
        </p:spPr>
        <p:txBody>
          <a:bodyPr/>
          <a:lstStyle>
            <a:lvl1pPr>
              <a:defRPr>
                <a:solidFill>
                  <a:srgbClr val="0C4876"/>
                </a:solidFill>
                <a:latin typeface="Calibri" panose="020F0502020204030204" pitchFamily="34" charset="0"/>
              </a:defRPr>
            </a:lvl1pPr>
          </a:lstStyle>
          <a:p>
            <a:endParaRPr lang="en-US" dirty="0"/>
          </a:p>
        </p:txBody>
      </p:sp>
      <p:sp>
        <p:nvSpPr>
          <p:cNvPr id="6" name="Slide Number Placeholder 5">
            <a:extLst>
              <a:ext uri="{FF2B5EF4-FFF2-40B4-BE49-F238E27FC236}">
                <a16:creationId xmlns:a16="http://schemas.microsoft.com/office/drawing/2014/main" id="{7EBE8258-A9C7-487C-90E0-900DA7051CD1}"/>
              </a:ext>
            </a:extLst>
          </p:cNvPr>
          <p:cNvSpPr>
            <a:spLocks noGrp="1"/>
          </p:cNvSpPr>
          <p:nvPr>
            <p:ph type="sldNum" sz="quarter" idx="12"/>
          </p:nvPr>
        </p:nvSpPr>
        <p:spPr>
          <a:xfrm>
            <a:off x="11639294" y="6352608"/>
            <a:ext cx="457200" cy="365125"/>
          </a:xfrm>
          <a:prstGeom prst="rect">
            <a:avLst/>
          </a:prstGeom>
        </p:spPr>
        <p:txBody>
          <a:bodyPr anchor="ctr" anchorCtr="0"/>
          <a:lstStyle>
            <a:lvl1pPr>
              <a:defRPr sz="1200">
                <a:solidFill>
                  <a:srgbClr val="0C4876"/>
                </a:solidFill>
                <a:latin typeface="Arial" panose="020B0604020202020204" pitchFamily="34" charset="0"/>
                <a:cs typeface="Arial" panose="020B0604020202020204" pitchFamily="34" charset="0"/>
              </a:defRPr>
            </a:lvl1pPr>
          </a:lstStyle>
          <a:p>
            <a:fld id="{4FE73A1D-EB43-41B3-AA65-4CA77838B810}" type="slidenum">
              <a:rPr lang="en-US" smtClean="0"/>
              <a:pPr/>
              <a:t>‹#›</a:t>
            </a:fld>
            <a:endParaRPr lang="en-US" dirty="0"/>
          </a:p>
        </p:txBody>
      </p:sp>
      <p:sp>
        <p:nvSpPr>
          <p:cNvPr id="9" name="Title 1">
            <a:extLst>
              <a:ext uri="{FF2B5EF4-FFF2-40B4-BE49-F238E27FC236}">
                <a16:creationId xmlns:a16="http://schemas.microsoft.com/office/drawing/2014/main" id="{E4C9425E-D962-4417-BBCB-1F532D178BA6}"/>
              </a:ext>
            </a:extLst>
          </p:cNvPr>
          <p:cNvSpPr txBox="1">
            <a:spLocks/>
          </p:cNvSpPr>
          <p:nvPr userDrawn="1"/>
        </p:nvSpPr>
        <p:spPr>
          <a:xfrm>
            <a:off x="0" y="1"/>
            <a:ext cx="12191999" cy="858416"/>
          </a:xfrm>
          <a:prstGeom prst="rect">
            <a:avLst/>
          </a:prstGeom>
        </p:spPr>
        <p:txBody>
          <a:bodyPr anchor="ctr" anchorCtr="0"/>
          <a:lstStyle>
            <a:lvl1pPr algn="l" defTabSz="914400" rtl="0" eaLnBrk="1" latinLnBrk="0" hangingPunct="1">
              <a:lnSpc>
                <a:spcPct val="90000"/>
              </a:lnSpc>
              <a:spcBef>
                <a:spcPct val="0"/>
              </a:spcBef>
              <a:buNone/>
              <a:defRPr sz="3200" b="1" kern="1200">
                <a:solidFill>
                  <a:schemeClr val="tx1"/>
                </a:solidFill>
                <a:latin typeface="Calibri" panose="020F0502020204030204" pitchFamily="34" charset="0"/>
                <a:ea typeface="+mj-ea"/>
                <a:cs typeface="Calibri" panose="020F0502020204030204" pitchFamily="34" charset="0"/>
              </a:defRPr>
            </a:lvl1pPr>
          </a:lstStyle>
          <a:p>
            <a:pPr algn="ctr"/>
            <a:endParaRPr lang="en-US" sz="2600"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DE626DF-E3C2-4FA0-B323-7EC148F5D2C0}"/>
              </a:ext>
            </a:extLst>
          </p:cNvPr>
          <p:cNvSpPr/>
          <p:nvPr userDrawn="1"/>
        </p:nvSpPr>
        <p:spPr>
          <a:xfrm>
            <a:off x="-2" y="0"/>
            <a:ext cx="12192003" cy="1295399"/>
          </a:xfrm>
          <a:prstGeom prst="rect">
            <a:avLst/>
          </a:prstGeom>
          <a:solidFill>
            <a:srgbClr val="0C4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94569"/>
              </a:solidFill>
            </a:endParaRPr>
          </a:p>
        </p:txBody>
      </p:sp>
      <p:sp>
        <p:nvSpPr>
          <p:cNvPr id="13" name="Title 1">
            <a:extLst>
              <a:ext uri="{FF2B5EF4-FFF2-40B4-BE49-F238E27FC236}">
                <a16:creationId xmlns:a16="http://schemas.microsoft.com/office/drawing/2014/main" id="{D62D1A58-9C4F-4082-8AF9-068F573C77A9}"/>
              </a:ext>
            </a:extLst>
          </p:cNvPr>
          <p:cNvSpPr>
            <a:spLocks noGrp="1"/>
          </p:cNvSpPr>
          <p:nvPr>
            <p:ph type="title"/>
          </p:nvPr>
        </p:nvSpPr>
        <p:spPr>
          <a:xfrm>
            <a:off x="-2" y="1"/>
            <a:ext cx="12192001" cy="1295398"/>
          </a:xfrm>
          <a:prstGeom prst="rect">
            <a:avLst/>
          </a:prstGeom>
        </p:spPr>
        <p:txBody>
          <a:bodyPr anchor="ctr" anchorCtr="0"/>
          <a:lstStyle>
            <a:lvl1pPr algn="ctr">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54805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D6B738-3733-486D-A425-8FABE00099C9}"/>
              </a:ext>
            </a:extLst>
          </p:cNvPr>
          <p:cNvSpPr>
            <a:spLocks noGrp="1"/>
          </p:cNvSpPr>
          <p:nvPr>
            <p:ph sz="half" idx="1" hasCustomPrompt="1"/>
          </p:nvPr>
        </p:nvSpPr>
        <p:spPr>
          <a:xfrm>
            <a:off x="552703" y="1382486"/>
            <a:ext cx="5346192" cy="4533220"/>
          </a:xfrm>
          <a:prstGeom prst="rect">
            <a:avLst/>
          </a:prstGeom>
        </p:spPr>
        <p:txBody>
          <a:bodyPr/>
          <a:lstStyle>
            <a:lvl1pPr>
              <a:lnSpc>
                <a:spcPct val="150000"/>
              </a:lnSpc>
              <a:buSzPct val="100000"/>
              <a:defRPr>
                <a:solidFill>
                  <a:srgbClr val="0C4876"/>
                </a:solidFill>
                <a:latin typeface="Arial" panose="020B0604020202020204" pitchFamily="34" charset="0"/>
                <a:cs typeface="Arial" panose="020B0604020202020204" pitchFamily="34" charset="0"/>
              </a:defRPr>
            </a:lvl1pPr>
            <a:lvl2pPr>
              <a:lnSpc>
                <a:spcPct val="150000"/>
              </a:lnSpc>
              <a:buSzPct val="100000"/>
              <a:defRPr>
                <a:solidFill>
                  <a:srgbClr val="0C4876"/>
                </a:solidFill>
                <a:latin typeface="Arial" panose="020B0604020202020204" pitchFamily="34" charset="0"/>
                <a:cs typeface="Arial" panose="020B0604020202020204" pitchFamily="34" charset="0"/>
              </a:defRPr>
            </a:lvl2pPr>
            <a:lvl3pPr>
              <a:lnSpc>
                <a:spcPct val="150000"/>
              </a:lnSpc>
              <a:buSzPct val="100000"/>
              <a:defRPr>
                <a:solidFill>
                  <a:srgbClr val="0C4876"/>
                </a:solidFill>
                <a:latin typeface="Arial" panose="020B0604020202020204" pitchFamily="34" charset="0"/>
                <a:cs typeface="Arial" panose="020B0604020202020204" pitchFamily="34" charset="0"/>
              </a:defRPr>
            </a:lvl3pPr>
            <a:lvl4pPr>
              <a:lnSpc>
                <a:spcPct val="150000"/>
              </a:lnSpc>
              <a:buSzPct val="100000"/>
              <a:defRPr>
                <a:solidFill>
                  <a:srgbClr val="0C4876"/>
                </a:solidFill>
                <a:latin typeface="Arial" panose="020B0604020202020204" pitchFamily="34" charset="0"/>
                <a:cs typeface="Arial" panose="020B0604020202020204" pitchFamily="34" charset="0"/>
              </a:defRPr>
            </a:lvl4pPr>
            <a:lvl5pPr>
              <a:lnSpc>
                <a:spcPct val="150000"/>
              </a:lnSpc>
              <a:buSzPct val="100000"/>
              <a:defRPr>
                <a:solidFill>
                  <a:srgbClr val="0C4876"/>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C8E82665-BFBC-49AD-BA3D-3A3D86F04C2E}"/>
              </a:ext>
            </a:extLst>
          </p:cNvPr>
          <p:cNvSpPr>
            <a:spLocks noGrp="1"/>
          </p:cNvSpPr>
          <p:nvPr>
            <p:ph sz="half" idx="13" hasCustomPrompt="1"/>
          </p:nvPr>
        </p:nvSpPr>
        <p:spPr>
          <a:xfrm>
            <a:off x="6223022" y="1382486"/>
            <a:ext cx="5416272" cy="4533220"/>
          </a:xfrm>
          <a:prstGeom prst="rect">
            <a:avLst/>
          </a:prstGeom>
        </p:spPr>
        <p:txBody>
          <a:bodyPr/>
          <a:lstStyle>
            <a:lvl1pPr>
              <a:lnSpc>
                <a:spcPct val="150000"/>
              </a:lnSpc>
              <a:buSzPct val="100000"/>
              <a:defRPr>
                <a:solidFill>
                  <a:srgbClr val="0C4876"/>
                </a:solidFill>
                <a:latin typeface="Arial" panose="020B0604020202020204" pitchFamily="34" charset="0"/>
                <a:cs typeface="Arial" panose="020B0604020202020204" pitchFamily="34" charset="0"/>
              </a:defRPr>
            </a:lvl1pPr>
            <a:lvl2pPr>
              <a:lnSpc>
                <a:spcPct val="150000"/>
              </a:lnSpc>
              <a:buSzPct val="100000"/>
              <a:defRPr>
                <a:solidFill>
                  <a:srgbClr val="0C4876"/>
                </a:solidFill>
                <a:latin typeface="Arial" panose="020B0604020202020204" pitchFamily="34" charset="0"/>
                <a:cs typeface="Arial" panose="020B0604020202020204" pitchFamily="34" charset="0"/>
              </a:defRPr>
            </a:lvl2pPr>
            <a:lvl3pPr>
              <a:lnSpc>
                <a:spcPct val="150000"/>
              </a:lnSpc>
              <a:buSzPct val="100000"/>
              <a:defRPr>
                <a:solidFill>
                  <a:srgbClr val="0C4876"/>
                </a:solidFill>
                <a:latin typeface="Arial" panose="020B0604020202020204" pitchFamily="34" charset="0"/>
                <a:cs typeface="Arial" panose="020B0604020202020204" pitchFamily="34" charset="0"/>
              </a:defRPr>
            </a:lvl3pPr>
            <a:lvl4pPr>
              <a:lnSpc>
                <a:spcPct val="150000"/>
              </a:lnSpc>
              <a:buSzPct val="100000"/>
              <a:defRPr>
                <a:solidFill>
                  <a:srgbClr val="0C4876"/>
                </a:solidFill>
                <a:latin typeface="Arial" panose="020B0604020202020204" pitchFamily="34" charset="0"/>
                <a:cs typeface="Arial" panose="020B0604020202020204" pitchFamily="34" charset="0"/>
              </a:defRPr>
            </a:lvl4pPr>
            <a:lvl5pPr>
              <a:lnSpc>
                <a:spcPct val="150000"/>
              </a:lnSpc>
              <a:buSzPct val="100000"/>
              <a:defRPr>
                <a:solidFill>
                  <a:srgbClr val="0C4876"/>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BC45BEF8-3EBE-48D9-84DF-7B768291350A}"/>
              </a:ext>
            </a:extLst>
          </p:cNvPr>
          <p:cNvSpPr txBox="1">
            <a:spLocks/>
          </p:cNvSpPr>
          <p:nvPr userDrawn="1"/>
        </p:nvSpPr>
        <p:spPr>
          <a:xfrm>
            <a:off x="0" y="1"/>
            <a:ext cx="12191999" cy="858416"/>
          </a:xfrm>
          <a:prstGeom prst="rect">
            <a:avLst/>
          </a:prstGeom>
        </p:spPr>
        <p:txBody>
          <a:bodyPr anchor="ctr" anchorCtr="0"/>
          <a:lstStyle>
            <a:lvl1pPr algn="l" defTabSz="914400" rtl="0" eaLnBrk="1" latinLnBrk="0" hangingPunct="1">
              <a:lnSpc>
                <a:spcPct val="90000"/>
              </a:lnSpc>
              <a:spcBef>
                <a:spcPct val="0"/>
              </a:spcBef>
              <a:buNone/>
              <a:defRPr sz="3200" b="1" kern="1200">
                <a:solidFill>
                  <a:schemeClr val="tx1"/>
                </a:solidFill>
                <a:latin typeface="Calibri" panose="020F0502020204030204" pitchFamily="34" charset="0"/>
                <a:ea typeface="+mj-ea"/>
                <a:cs typeface="Calibri" panose="020F0502020204030204" pitchFamily="34" charset="0"/>
              </a:defRPr>
            </a:lvl1pPr>
          </a:lstStyle>
          <a:p>
            <a:pPr algn="ctr"/>
            <a:endParaRPr lang="en-US" sz="2600" dirty="0">
              <a:solidFill>
                <a:schemeClr val="bg1"/>
              </a:solidFill>
              <a:latin typeface="Arial" panose="020B0604020202020204" pitchFamily="34" charset="0"/>
              <a:cs typeface="Arial" panose="020B0604020202020204" pitchFamily="34" charset="0"/>
            </a:endParaRPr>
          </a:p>
        </p:txBody>
      </p:sp>
      <p:sp>
        <p:nvSpPr>
          <p:cNvPr id="18" name="Footer Placeholder 4">
            <a:extLst>
              <a:ext uri="{FF2B5EF4-FFF2-40B4-BE49-F238E27FC236}">
                <a16:creationId xmlns:a16="http://schemas.microsoft.com/office/drawing/2014/main" id="{B9FA9B05-4CB9-43F4-93FD-6E9757C035FF}"/>
              </a:ext>
            </a:extLst>
          </p:cNvPr>
          <p:cNvSpPr>
            <a:spLocks noGrp="1"/>
          </p:cNvSpPr>
          <p:nvPr>
            <p:ph type="ftr" sz="quarter" idx="11"/>
          </p:nvPr>
        </p:nvSpPr>
        <p:spPr>
          <a:xfrm>
            <a:off x="552703" y="6352608"/>
            <a:ext cx="11086591" cy="365126"/>
          </a:xfrm>
          <a:prstGeom prst="rect">
            <a:avLst/>
          </a:prstGeom>
        </p:spPr>
        <p:txBody>
          <a:bodyPr/>
          <a:lstStyle>
            <a:lvl1pPr>
              <a:defRPr>
                <a:solidFill>
                  <a:srgbClr val="0C4876"/>
                </a:solidFill>
                <a:latin typeface="Calibri" panose="020F0502020204030204" pitchFamily="34" charset="0"/>
              </a:defRPr>
            </a:lvl1pPr>
          </a:lstStyle>
          <a:p>
            <a:endParaRPr lang="en-US" dirty="0"/>
          </a:p>
        </p:txBody>
      </p:sp>
      <p:sp>
        <p:nvSpPr>
          <p:cNvPr id="19" name="Slide Number Placeholder 5">
            <a:extLst>
              <a:ext uri="{FF2B5EF4-FFF2-40B4-BE49-F238E27FC236}">
                <a16:creationId xmlns:a16="http://schemas.microsoft.com/office/drawing/2014/main" id="{2DABAD56-E994-4BC8-8095-19552AD80156}"/>
              </a:ext>
            </a:extLst>
          </p:cNvPr>
          <p:cNvSpPr>
            <a:spLocks noGrp="1"/>
          </p:cNvSpPr>
          <p:nvPr>
            <p:ph type="sldNum" sz="quarter" idx="12"/>
          </p:nvPr>
        </p:nvSpPr>
        <p:spPr>
          <a:xfrm>
            <a:off x="11639294" y="6352608"/>
            <a:ext cx="457200" cy="365125"/>
          </a:xfrm>
          <a:prstGeom prst="rect">
            <a:avLst/>
          </a:prstGeom>
        </p:spPr>
        <p:txBody>
          <a:bodyPr anchor="ctr" anchorCtr="0"/>
          <a:lstStyle>
            <a:lvl1pPr>
              <a:defRPr sz="1200">
                <a:solidFill>
                  <a:srgbClr val="0C4876"/>
                </a:solidFill>
                <a:latin typeface="Arial" panose="020B0604020202020204" pitchFamily="34" charset="0"/>
                <a:cs typeface="Arial" panose="020B0604020202020204" pitchFamily="34" charset="0"/>
              </a:defRPr>
            </a:lvl1pPr>
          </a:lstStyle>
          <a:p>
            <a:fld id="{4FE73A1D-EB43-41B3-AA65-4CA77838B810}" type="slidenum">
              <a:rPr lang="en-US" smtClean="0"/>
              <a:pPr/>
              <a:t>‹#›</a:t>
            </a:fld>
            <a:endParaRPr lang="en-US" dirty="0"/>
          </a:p>
        </p:txBody>
      </p:sp>
      <p:sp>
        <p:nvSpPr>
          <p:cNvPr id="13" name="Rectangle 12">
            <a:extLst>
              <a:ext uri="{FF2B5EF4-FFF2-40B4-BE49-F238E27FC236}">
                <a16:creationId xmlns:a16="http://schemas.microsoft.com/office/drawing/2014/main" id="{38D80B48-056D-4371-B6B4-9C29FAA104C7}"/>
              </a:ext>
            </a:extLst>
          </p:cNvPr>
          <p:cNvSpPr/>
          <p:nvPr userDrawn="1"/>
        </p:nvSpPr>
        <p:spPr>
          <a:xfrm>
            <a:off x="-2" y="0"/>
            <a:ext cx="12192003" cy="1295399"/>
          </a:xfrm>
          <a:prstGeom prst="rect">
            <a:avLst/>
          </a:prstGeom>
          <a:solidFill>
            <a:srgbClr val="0C4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94569"/>
              </a:solidFill>
            </a:endParaRPr>
          </a:p>
        </p:txBody>
      </p:sp>
      <p:sp>
        <p:nvSpPr>
          <p:cNvPr id="17" name="Title 1">
            <a:extLst>
              <a:ext uri="{FF2B5EF4-FFF2-40B4-BE49-F238E27FC236}">
                <a16:creationId xmlns:a16="http://schemas.microsoft.com/office/drawing/2014/main" id="{4EDE4C1F-62E3-436F-8B27-E3B515C760F7}"/>
              </a:ext>
            </a:extLst>
          </p:cNvPr>
          <p:cNvSpPr>
            <a:spLocks noGrp="1"/>
          </p:cNvSpPr>
          <p:nvPr>
            <p:ph type="title"/>
          </p:nvPr>
        </p:nvSpPr>
        <p:spPr>
          <a:xfrm>
            <a:off x="-2" y="1"/>
            <a:ext cx="12192001" cy="1295398"/>
          </a:xfrm>
          <a:prstGeom prst="rect">
            <a:avLst/>
          </a:prstGeom>
        </p:spPr>
        <p:txBody>
          <a:bodyPr anchor="ctr" anchorCtr="0"/>
          <a:lstStyle>
            <a:lvl1pPr algn="ctr">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6014026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33B0BB-BF4E-43A2-B22A-CDBC47A00BAB}"/>
              </a:ext>
            </a:extLst>
          </p:cNvPr>
          <p:cNvSpPr txBox="1">
            <a:spLocks/>
          </p:cNvSpPr>
          <p:nvPr userDrawn="1"/>
        </p:nvSpPr>
        <p:spPr>
          <a:xfrm>
            <a:off x="0" y="1"/>
            <a:ext cx="12191999" cy="858416"/>
          </a:xfrm>
          <a:prstGeom prst="rect">
            <a:avLst/>
          </a:prstGeom>
        </p:spPr>
        <p:txBody>
          <a:bodyPr anchor="ctr" anchorCtr="0"/>
          <a:lstStyle>
            <a:lvl1pPr algn="l" defTabSz="914400" rtl="0" eaLnBrk="1" latinLnBrk="0" hangingPunct="1">
              <a:lnSpc>
                <a:spcPct val="90000"/>
              </a:lnSpc>
              <a:spcBef>
                <a:spcPct val="0"/>
              </a:spcBef>
              <a:buNone/>
              <a:defRPr sz="3200" b="1" kern="1200">
                <a:solidFill>
                  <a:schemeClr val="tx1"/>
                </a:solidFill>
                <a:latin typeface="Calibri" panose="020F0502020204030204" pitchFamily="34" charset="0"/>
                <a:ea typeface="+mj-ea"/>
                <a:cs typeface="Calibri" panose="020F0502020204030204" pitchFamily="34" charset="0"/>
              </a:defRPr>
            </a:lvl1pPr>
          </a:lstStyle>
          <a:p>
            <a:pPr algn="ctr"/>
            <a:endParaRPr lang="en-US" sz="2600" dirty="0">
              <a:solidFill>
                <a:schemeClr val="bg1"/>
              </a:solidFill>
              <a:latin typeface="Arial" panose="020B0604020202020204" pitchFamily="34" charset="0"/>
              <a:cs typeface="Arial" panose="020B0604020202020204" pitchFamily="34" charset="0"/>
            </a:endParaRPr>
          </a:p>
        </p:txBody>
      </p:sp>
      <p:sp>
        <p:nvSpPr>
          <p:cNvPr id="13" name="Footer Placeholder 4">
            <a:extLst>
              <a:ext uri="{FF2B5EF4-FFF2-40B4-BE49-F238E27FC236}">
                <a16:creationId xmlns:a16="http://schemas.microsoft.com/office/drawing/2014/main" id="{EFEA93B1-2FDF-4231-8743-5F42ABE2F188}"/>
              </a:ext>
            </a:extLst>
          </p:cNvPr>
          <p:cNvSpPr>
            <a:spLocks noGrp="1"/>
          </p:cNvSpPr>
          <p:nvPr>
            <p:ph type="ftr" sz="quarter" idx="11"/>
          </p:nvPr>
        </p:nvSpPr>
        <p:spPr>
          <a:xfrm>
            <a:off x="552703" y="6352608"/>
            <a:ext cx="11086591" cy="365126"/>
          </a:xfrm>
          <a:prstGeom prst="rect">
            <a:avLst/>
          </a:prstGeom>
        </p:spPr>
        <p:txBody>
          <a:bodyPr/>
          <a:lstStyle>
            <a:lvl1pPr>
              <a:defRPr>
                <a:solidFill>
                  <a:srgbClr val="0C4876"/>
                </a:solidFill>
                <a:latin typeface="Calibri" panose="020F0502020204030204" pitchFamily="34" charset="0"/>
              </a:defRPr>
            </a:lvl1pPr>
          </a:lstStyle>
          <a:p>
            <a:endParaRPr lang="en-US" dirty="0"/>
          </a:p>
        </p:txBody>
      </p:sp>
      <p:sp>
        <p:nvSpPr>
          <p:cNvPr id="14" name="Slide Number Placeholder 5">
            <a:extLst>
              <a:ext uri="{FF2B5EF4-FFF2-40B4-BE49-F238E27FC236}">
                <a16:creationId xmlns:a16="http://schemas.microsoft.com/office/drawing/2014/main" id="{9FF89572-9BE2-4F58-AD58-7387D370F81F}"/>
              </a:ext>
            </a:extLst>
          </p:cNvPr>
          <p:cNvSpPr>
            <a:spLocks noGrp="1"/>
          </p:cNvSpPr>
          <p:nvPr>
            <p:ph type="sldNum" sz="quarter" idx="12"/>
          </p:nvPr>
        </p:nvSpPr>
        <p:spPr>
          <a:xfrm>
            <a:off x="11639294" y="6352608"/>
            <a:ext cx="457200" cy="365125"/>
          </a:xfrm>
          <a:prstGeom prst="rect">
            <a:avLst/>
          </a:prstGeom>
        </p:spPr>
        <p:txBody>
          <a:bodyPr anchor="ctr" anchorCtr="0"/>
          <a:lstStyle>
            <a:lvl1pPr>
              <a:defRPr sz="1200">
                <a:solidFill>
                  <a:srgbClr val="0C4876"/>
                </a:solidFill>
                <a:latin typeface="Arial" panose="020B0604020202020204" pitchFamily="34" charset="0"/>
                <a:cs typeface="Arial" panose="020B0604020202020204" pitchFamily="34" charset="0"/>
              </a:defRPr>
            </a:lvl1pPr>
          </a:lstStyle>
          <a:p>
            <a:fld id="{4FE73A1D-EB43-41B3-AA65-4CA77838B810}" type="slidenum">
              <a:rPr lang="en-US" smtClean="0"/>
              <a:pPr/>
              <a:t>‹#›</a:t>
            </a:fld>
            <a:endParaRPr lang="en-US" dirty="0"/>
          </a:p>
        </p:txBody>
      </p:sp>
      <p:sp>
        <p:nvSpPr>
          <p:cNvPr id="8" name="Rectangle 7">
            <a:extLst>
              <a:ext uri="{FF2B5EF4-FFF2-40B4-BE49-F238E27FC236}">
                <a16:creationId xmlns:a16="http://schemas.microsoft.com/office/drawing/2014/main" id="{4C641B56-5252-4D1A-955E-9C4C9382A4FD}"/>
              </a:ext>
            </a:extLst>
          </p:cNvPr>
          <p:cNvSpPr/>
          <p:nvPr userDrawn="1"/>
        </p:nvSpPr>
        <p:spPr>
          <a:xfrm>
            <a:off x="-2" y="0"/>
            <a:ext cx="12192003" cy="1295399"/>
          </a:xfrm>
          <a:prstGeom prst="rect">
            <a:avLst/>
          </a:prstGeom>
          <a:solidFill>
            <a:srgbClr val="0C4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94569"/>
              </a:solidFill>
            </a:endParaRPr>
          </a:p>
        </p:txBody>
      </p:sp>
      <p:sp>
        <p:nvSpPr>
          <p:cNvPr id="9" name="Title 1">
            <a:extLst>
              <a:ext uri="{FF2B5EF4-FFF2-40B4-BE49-F238E27FC236}">
                <a16:creationId xmlns:a16="http://schemas.microsoft.com/office/drawing/2014/main" id="{AE983526-E8AF-4592-AB4F-3AB40819734A}"/>
              </a:ext>
            </a:extLst>
          </p:cNvPr>
          <p:cNvSpPr>
            <a:spLocks noGrp="1"/>
          </p:cNvSpPr>
          <p:nvPr>
            <p:ph type="title"/>
          </p:nvPr>
        </p:nvSpPr>
        <p:spPr>
          <a:xfrm>
            <a:off x="-2" y="1"/>
            <a:ext cx="12192001" cy="1295398"/>
          </a:xfrm>
          <a:prstGeom prst="rect">
            <a:avLst/>
          </a:prstGeom>
        </p:spPr>
        <p:txBody>
          <a:bodyPr anchor="ctr" anchorCtr="0"/>
          <a:lstStyle>
            <a:lvl1pPr algn="ctr">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502252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33B0BB-BF4E-43A2-B22A-CDBC47A00BAB}"/>
              </a:ext>
            </a:extLst>
          </p:cNvPr>
          <p:cNvSpPr txBox="1">
            <a:spLocks/>
          </p:cNvSpPr>
          <p:nvPr userDrawn="1"/>
        </p:nvSpPr>
        <p:spPr>
          <a:xfrm>
            <a:off x="0" y="1"/>
            <a:ext cx="12191999" cy="858416"/>
          </a:xfrm>
          <a:prstGeom prst="rect">
            <a:avLst/>
          </a:prstGeom>
        </p:spPr>
        <p:txBody>
          <a:bodyPr anchor="ctr" anchorCtr="0"/>
          <a:lstStyle>
            <a:lvl1pPr algn="l" defTabSz="914400" rtl="0" eaLnBrk="1" latinLnBrk="0" hangingPunct="1">
              <a:lnSpc>
                <a:spcPct val="90000"/>
              </a:lnSpc>
              <a:spcBef>
                <a:spcPct val="0"/>
              </a:spcBef>
              <a:buNone/>
              <a:defRPr sz="3200" b="1" kern="1200">
                <a:solidFill>
                  <a:schemeClr val="tx1"/>
                </a:solidFill>
                <a:latin typeface="Calibri" panose="020F0502020204030204" pitchFamily="34" charset="0"/>
                <a:ea typeface="+mj-ea"/>
                <a:cs typeface="Calibri" panose="020F0502020204030204" pitchFamily="34" charset="0"/>
              </a:defRPr>
            </a:lvl1pPr>
          </a:lstStyle>
          <a:p>
            <a:pPr algn="ctr"/>
            <a:endParaRPr lang="en-US" sz="2600" dirty="0">
              <a:solidFill>
                <a:schemeClr val="bg1"/>
              </a:solidFill>
              <a:latin typeface="Arial" panose="020B0604020202020204" pitchFamily="34" charset="0"/>
              <a:cs typeface="Arial" panose="020B0604020202020204" pitchFamily="34" charset="0"/>
            </a:endParaRPr>
          </a:p>
        </p:txBody>
      </p:sp>
      <p:sp>
        <p:nvSpPr>
          <p:cNvPr id="8" name="Footer Placeholder 4">
            <a:extLst>
              <a:ext uri="{FF2B5EF4-FFF2-40B4-BE49-F238E27FC236}">
                <a16:creationId xmlns:a16="http://schemas.microsoft.com/office/drawing/2014/main" id="{5E0F612D-1754-4DEC-8AE8-4F227B13DB0E}"/>
              </a:ext>
            </a:extLst>
          </p:cNvPr>
          <p:cNvSpPr>
            <a:spLocks noGrp="1"/>
          </p:cNvSpPr>
          <p:nvPr>
            <p:ph type="ftr" sz="quarter" idx="11"/>
          </p:nvPr>
        </p:nvSpPr>
        <p:spPr>
          <a:xfrm>
            <a:off x="552703" y="6352608"/>
            <a:ext cx="11086591" cy="365126"/>
          </a:xfrm>
          <a:prstGeom prst="rect">
            <a:avLst/>
          </a:prstGeom>
        </p:spPr>
        <p:txBody>
          <a:bodyPr/>
          <a:lstStyle>
            <a:lvl1pPr>
              <a:defRPr>
                <a:solidFill>
                  <a:srgbClr val="0C4876"/>
                </a:solidFill>
                <a:latin typeface="Calibri" panose="020F0502020204030204" pitchFamily="34" charset="0"/>
              </a:defRPr>
            </a:lvl1pPr>
          </a:lstStyle>
          <a:p>
            <a:endParaRPr lang="en-US" dirty="0"/>
          </a:p>
        </p:txBody>
      </p:sp>
      <p:sp>
        <p:nvSpPr>
          <p:cNvPr id="10" name="Slide Number Placeholder 5">
            <a:extLst>
              <a:ext uri="{FF2B5EF4-FFF2-40B4-BE49-F238E27FC236}">
                <a16:creationId xmlns:a16="http://schemas.microsoft.com/office/drawing/2014/main" id="{16063E03-FBA8-4609-9210-81008000AAA7}"/>
              </a:ext>
            </a:extLst>
          </p:cNvPr>
          <p:cNvSpPr>
            <a:spLocks noGrp="1"/>
          </p:cNvSpPr>
          <p:nvPr>
            <p:ph type="sldNum" sz="quarter" idx="12"/>
          </p:nvPr>
        </p:nvSpPr>
        <p:spPr>
          <a:xfrm>
            <a:off x="11639294" y="6352608"/>
            <a:ext cx="457200" cy="365125"/>
          </a:xfrm>
          <a:prstGeom prst="rect">
            <a:avLst/>
          </a:prstGeom>
        </p:spPr>
        <p:txBody>
          <a:bodyPr anchor="ctr" anchorCtr="0"/>
          <a:lstStyle>
            <a:lvl1pPr>
              <a:defRPr sz="1200">
                <a:solidFill>
                  <a:srgbClr val="0C4876"/>
                </a:solidFill>
                <a:latin typeface="Arial" panose="020B0604020202020204" pitchFamily="34" charset="0"/>
                <a:cs typeface="Arial" panose="020B0604020202020204" pitchFamily="34" charset="0"/>
              </a:defRPr>
            </a:lvl1pPr>
          </a:lstStyle>
          <a:p>
            <a:fld id="{4FE73A1D-EB43-41B3-AA65-4CA77838B810}" type="slidenum">
              <a:rPr lang="en-US" smtClean="0"/>
              <a:pPr/>
              <a:t>‹#›</a:t>
            </a:fld>
            <a:endParaRPr lang="en-US" dirty="0"/>
          </a:p>
        </p:txBody>
      </p:sp>
    </p:spTree>
    <p:extLst>
      <p:ext uri="{BB962C8B-B14F-4D97-AF65-F5344CB8AC3E}">
        <p14:creationId xmlns:p14="http://schemas.microsoft.com/office/powerpoint/2010/main" val="1683334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 middle">
  <p:cSld name="Title Only - middle">
    <p:spTree>
      <p:nvGrpSpPr>
        <p:cNvPr id="1" name="Shape 169"/>
        <p:cNvGrpSpPr/>
        <p:nvPr/>
      </p:nvGrpSpPr>
      <p:grpSpPr>
        <a:xfrm>
          <a:off x="0" y="0"/>
          <a:ext cx="0" cy="0"/>
          <a:chOff x="0" y="0"/>
          <a:chExt cx="0" cy="0"/>
        </a:xfrm>
      </p:grpSpPr>
      <p:sp>
        <p:nvSpPr>
          <p:cNvPr id="170" name="Google Shape;170;p34"/>
          <p:cNvSpPr txBox="1">
            <a:spLocks noGrp="1"/>
          </p:cNvSpPr>
          <p:nvPr>
            <p:ph type="title"/>
          </p:nvPr>
        </p:nvSpPr>
        <p:spPr>
          <a:xfrm>
            <a:off x="624419" y="632933"/>
            <a:ext cx="10943200" cy="6392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0"/>
              </a:spcBef>
              <a:spcAft>
                <a:spcPts val="0"/>
              </a:spcAft>
              <a:buClr>
                <a:srgbClr val="112E51"/>
              </a:buClr>
              <a:buSzPts val="4000"/>
              <a:buFont typeface="Calibri"/>
              <a:buNone/>
              <a:defRPr sz="4000" b="0">
                <a:solidFill>
                  <a:srgbClr val="112E5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1" name="Google Shape;171;p34"/>
          <p:cNvSpPr txBox="1">
            <a:spLocks noGrp="1"/>
          </p:cNvSpPr>
          <p:nvPr>
            <p:ph type="body" idx="1"/>
          </p:nvPr>
        </p:nvSpPr>
        <p:spPr>
          <a:xfrm>
            <a:off x="624419" y="366713"/>
            <a:ext cx="10943200" cy="306400"/>
          </a:xfrm>
          <a:prstGeom prst="rect">
            <a:avLst/>
          </a:prstGeom>
          <a:noFill/>
          <a:ln>
            <a:noFill/>
          </a:ln>
        </p:spPr>
        <p:txBody>
          <a:bodyPr spcFirstLastPara="1" wrap="square" lIns="91425" tIns="45700" rIns="91425" bIns="45700" anchor="t" anchorCtr="0">
            <a:noAutofit/>
          </a:bodyPr>
          <a:lstStyle>
            <a:lvl1pPr marL="609585" lvl="0" indent="-304792" algn="ctr" rtl="0">
              <a:lnSpc>
                <a:spcPct val="100000"/>
              </a:lnSpc>
              <a:spcBef>
                <a:spcPts val="1000"/>
              </a:spcBef>
              <a:spcAft>
                <a:spcPts val="0"/>
              </a:spcAft>
              <a:buClr>
                <a:srgbClr val="0071BC"/>
              </a:buClr>
              <a:buSzPts val="1400"/>
              <a:buNone/>
              <a:defRPr sz="1400" b="1">
                <a:solidFill>
                  <a:srgbClr val="0071BC"/>
                </a:solidFill>
                <a:latin typeface="Calibri"/>
                <a:ea typeface="Calibri"/>
                <a:cs typeface="Calibri"/>
                <a:sym typeface="Calibri"/>
              </a:defRPr>
            </a:lvl1pPr>
            <a:lvl2pPr marL="1219170" lvl="1" indent="-457189" algn="l" rtl="0">
              <a:lnSpc>
                <a:spcPct val="90000"/>
              </a:lnSpc>
              <a:spcBef>
                <a:spcPts val="500"/>
              </a:spcBef>
              <a:spcAft>
                <a:spcPts val="0"/>
              </a:spcAft>
              <a:buClr>
                <a:schemeClr val="dk1"/>
              </a:buClr>
              <a:buSzPts val="1800"/>
              <a:buChar char="•"/>
              <a:defRPr/>
            </a:lvl2pPr>
            <a:lvl3pPr marL="1828754" lvl="2" indent="-457189" algn="l" rtl="0">
              <a:lnSpc>
                <a:spcPct val="90000"/>
              </a:lnSpc>
              <a:spcBef>
                <a:spcPts val="500"/>
              </a:spcBef>
              <a:spcAft>
                <a:spcPts val="0"/>
              </a:spcAft>
              <a:buClr>
                <a:schemeClr val="dk1"/>
              </a:buClr>
              <a:buSzPts val="1800"/>
              <a:buChar char="•"/>
              <a:defRPr/>
            </a:lvl3pPr>
            <a:lvl4pPr marL="2438339" lvl="3" indent="-457189" algn="l" rtl="0">
              <a:lnSpc>
                <a:spcPct val="90000"/>
              </a:lnSpc>
              <a:spcBef>
                <a:spcPts val="500"/>
              </a:spcBef>
              <a:spcAft>
                <a:spcPts val="0"/>
              </a:spcAft>
              <a:buClr>
                <a:schemeClr val="dk1"/>
              </a:buClr>
              <a:buSzPts val="1800"/>
              <a:buChar char="•"/>
              <a:defRPr/>
            </a:lvl4pPr>
            <a:lvl5pPr marL="3047924" lvl="4" indent="-457189" algn="l" rtl="0">
              <a:lnSpc>
                <a:spcPct val="9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89681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112E51"/>
              </a:buClr>
              <a:buSzPts val="1800"/>
              <a:buNone/>
              <a:defRPr>
                <a:solidFill>
                  <a:srgbClr val="112E5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 name="Google Shape;70;p1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609585" lvl="0" indent="-457189" algn="l" rtl="0">
              <a:lnSpc>
                <a:spcPct val="90000"/>
              </a:lnSpc>
              <a:spcBef>
                <a:spcPts val="1000"/>
              </a:spcBef>
              <a:spcAft>
                <a:spcPts val="0"/>
              </a:spcAft>
              <a:buClr>
                <a:schemeClr val="dk1"/>
              </a:buClr>
              <a:buSzPts val="1800"/>
              <a:buChar char="•"/>
              <a:defRPr/>
            </a:lvl1pPr>
            <a:lvl2pPr marL="1219170" lvl="1" indent="-457189" algn="l" rtl="0">
              <a:lnSpc>
                <a:spcPct val="90000"/>
              </a:lnSpc>
              <a:spcBef>
                <a:spcPts val="500"/>
              </a:spcBef>
              <a:spcAft>
                <a:spcPts val="0"/>
              </a:spcAft>
              <a:buClr>
                <a:schemeClr val="dk1"/>
              </a:buClr>
              <a:buSzPts val="1800"/>
              <a:buChar char="•"/>
              <a:defRPr/>
            </a:lvl2pPr>
            <a:lvl3pPr marL="1828754" lvl="2" indent="-457189" algn="l" rtl="0">
              <a:lnSpc>
                <a:spcPct val="90000"/>
              </a:lnSpc>
              <a:spcBef>
                <a:spcPts val="500"/>
              </a:spcBef>
              <a:spcAft>
                <a:spcPts val="0"/>
              </a:spcAft>
              <a:buClr>
                <a:schemeClr val="dk1"/>
              </a:buClr>
              <a:buSzPts val="1800"/>
              <a:buChar char="•"/>
              <a:defRPr/>
            </a:lvl3pPr>
            <a:lvl4pPr marL="2438339" lvl="3" indent="-457189" algn="l" rtl="0">
              <a:lnSpc>
                <a:spcPct val="90000"/>
              </a:lnSpc>
              <a:spcBef>
                <a:spcPts val="500"/>
              </a:spcBef>
              <a:spcAft>
                <a:spcPts val="0"/>
              </a:spcAft>
              <a:buClr>
                <a:schemeClr val="dk1"/>
              </a:buClr>
              <a:buSzPts val="1800"/>
              <a:buChar char="•"/>
              <a:defRPr/>
            </a:lvl4pPr>
            <a:lvl5pPr marL="3047924" lvl="4" indent="-457189" algn="l" rtl="0">
              <a:lnSpc>
                <a:spcPct val="9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71" name="Google Shape;71;p17"/>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8610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Slide 1">
  <p:cSld name="1_Title Slide 1">
    <p:spTree>
      <p:nvGrpSpPr>
        <p:cNvPr id="1" name="Shape 245"/>
        <p:cNvGrpSpPr/>
        <p:nvPr/>
      </p:nvGrpSpPr>
      <p:grpSpPr>
        <a:xfrm>
          <a:off x="0" y="0"/>
          <a:ext cx="0" cy="0"/>
          <a:chOff x="0" y="0"/>
          <a:chExt cx="0" cy="0"/>
        </a:xfrm>
      </p:grpSpPr>
      <p:sp>
        <p:nvSpPr>
          <p:cNvPr id="246" name="Google Shape;246;p47"/>
          <p:cNvSpPr txBox="1">
            <a:spLocks noGrp="1"/>
          </p:cNvSpPr>
          <p:nvPr>
            <p:ph type="ctrTitle"/>
          </p:nvPr>
        </p:nvSpPr>
        <p:spPr>
          <a:xfrm>
            <a:off x="6481623" y="776359"/>
            <a:ext cx="5818400" cy="16356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chemeClr val="accent1"/>
              </a:buClr>
              <a:buSzPts val="4100"/>
              <a:buFont typeface="Calibri"/>
              <a:buNone/>
              <a:defRPr sz="5467" b="0">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7" name="Google Shape;247;p47"/>
          <p:cNvSpPr txBox="1">
            <a:spLocks noGrp="1"/>
          </p:cNvSpPr>
          <p:nvPr>
            <p:ph type="subTitle" idx="1"/>
          </p:nvPr>
        </p:nvSpPr>
        <p:spPr>
          <a:xfrm>
            <a:off x="6481623" y="2650436"/>
            <a:ext cx="5818400" cy="4904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1067"/>
              </a:spcBef>
              <a:spcAft>
                <a:spcPts val="0"/>
              </a:spcAft>
              <a:buClr>
                <a:schemeClr val="accent1"/>
              </a:buClr>
              <a:buSzPts val="1800"/>
              <a:buNone/>
              <a:defRPr sz="2400">
                <a:solidFill>
                  <a:schemeClr val="accent1"/>
                </a:solidFill>
              </a:defRPr>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248" name="Google Shape;248;p47"/>
          <p:cNvSpPr txBox="1">
            <a:spLocks noGrp="1"/>
          </p:cNvSpPr>
          <p:nvPr>
            <p:ph type="body" idx="2"/>
          </p:nvPr>
        </p:nvSpPr>
        <p:spPr>
          <a:xfrm>
            <a:off x="6481623" y="3718339"/>
            <a:ext cx="4743600" cy="3308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accent1"/>
              </a:buClr>
              <a:buSzPts val="1500"/>
              <a:buNone/>
              <a:defRPr sz="2000" b="0">
                <a:solidFill>
                  <a:schemeClr val="accent1"/>
                </a:solidFill>
                <a:latin typeface="Calibri"/>
                <a:ea typeface="Calibri"/>
                <a:cs typeface="Calibri"/>
                <a:sym typeface="Calibri"/>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49" name="Google Shape;249;p47"/>
          <p:cNvSpPr txBox="1">
            <a:spLocks noGrp="1"/>
          </p:cNvSpPr>
          <p:nvPr>
            <p:ph type="body" idx="3"/>
          </p:nvPr>
        </p:nvSpPr>
        <p:spPr>
          <a:xfrm>
            <a:off x="6481623" y="4049333"/>
            <a:ext cx="4743600" cy="265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accent1"/>
              </a:buClr>
              <a:buSzPts val="900"/>
              <a:buNone/>
              <a:defRPr sz="1200" b="0">
                <a:solidFill>
                  <a:schemeClr val="accent1"/>
                </a:solidFill>
                <a:latin typeface="Calibri"/>
                <a:ea typeface="Calibri"/>
                <a:cs typeface="Calibri"/>
                <a:sym typeface="Calibri"/>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573040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9916BF9-9F90-41DB-B513-2E5322B86D35}"/>
              </a:ext>
            </a:extLst>
          </p:cNvPr>
          <p:cNvSpPr txBox="1">
            <a:spLocks/>
          </p:cNvSpPr>
          <p:nvPr userDrawn="1"/>
        </p:nvSpPr>
        <p:spPr>
          <a:xfrm>
            <a:off x="0" y="1"/>
            <a:ext cx="12191999" cy="1011114"/>
          </a:xfrm>
          <a:prstGeom prst="rect">
            <a:avLst/>
          </a:prstGeom>
        </p:spPr>
        <p:txBody>
          <a:bodyPr anchor="ctr" anchorCtr="0"/>
          <a:lstStyle>
            <a:lvl1pPr algn="l" defTabSz="914400" rtl="0" eaLnBrk="1" latinLnBrk="0" hangingPunct="1">
              <a:lnSpc>
                <a:spcPct val="90000"/>
              </a:lnSpc>
              <a:spcBef>
                <a:spcPct val="0"/>
              </a:spcBef>
              <a:buNone/>
              <a:defRPr sz="3200" b="1" kern="1200">
                <a:solidFill>
                  <a:schemeClr val="tx1"/>
                </a:solidFill>
                <a:latin typeface="Calibri" panose="020F0502020204030204" pitchFamily="34" charset="0"/>
                <a:ea typeface="+mj-ea"/>
                <a:cs typeface="Calibri" panose="020F0502020204030204" pitchFamily="34" charset="0"/>
              </a:defRPr>
            </a:lvl1pPr>
          </a:lstStyle>
          <a:p>
            <a:pPr algn="ctr"/>
            <a:r>
              <a:rPr lang="en-US" dirty="0">
                <a:solidFill>
                  <a:schemeClr val="bg1"/>
                </a:solidFill>
                <a:latin typeface="Arial" panose="020B0604020202020204" pitchFamily="34" charset="0"/>
                <a:cs typeface="Arial" panose="020B0604020202020204" pitchFamily="34" charset="0"/>
              </a:rPr>
              <a:t>Click to edit Master title style</a:t>
            </a:r>
          </a:p>
        </p:txBody>
      </p:sp>
      <p:sp>
        <p:nvSpPr>
          <p:cNvPr id="13" name="Footer Placeholder 4">
            <a:extLst>
              <a:ext uri="{FF2B5EF4-FFF2-40B4-BE49-F238E27FC236}">
                <a16:creationId xmlns:a16="http://schemas.microsoft.com/office/drawing/2014/main" id="{E439CCA9-6166-4416-B34C-49CB268ABD1D}"/>
              </a:ext>
            </a:extLst>
          </p:cNvPr>
          <p:cNvSpPr>
            <a:spLocks noGrp="1"/>
          </p:cNvSpPr>
          <p:nvPr>
            <p:ph type="ftr" sz="quarter" idx="3"/>
          </p:nvPr>
        </p:nvSpPr>
        <p:spPr>
          <a:xfrm>
            <a:off x="552703" y="6356347"/>
            <a:ext cx="11086591" cy="365126"/>
          </a:xfrm>
          <a:prstGeom prst="rect">
            <a:avLst/>
          </a:prstGeom>
        </p:spPr>
        <p:txBody>
          <a:bodyPr anchor="ctr" anchorCtr="0"/>
          <a:lstStyle>
            <a:lvl1pPr algn="ctr">
              <a:defRPr sz="1200">
                <a:solidFill>
                  <a:srgbClr val="44366A"/>
                </a:solidFill>
                <a:latin typeface="Calibri" panose="020F0502020204030204" pitchFamily="34" charset="0"/>
              </a:defRPr>
            </a:lvl1pPr>
          </a:lstStyle>
          <a:p>
            <a:endParaRPr lang="en-US" dirty="0"/>
          </a:p>
        </p:txBody>
      </p:sp>
      <p:sp>
        <p:nvSpPr>
          <p:cNvPr id="14" name="Slide Number Placeholder 5">
            <a:extLst>
              <a:ext uri="{FF2B5EF4-FFF2-40B4-BE49-F238E27FC236}">
                <a16:creationId xmlns:a16="http://schemas.microsoft.com/office/drawing/2014/main" id="{17B6690D-77C3-4BEB-BCF7-2C15FCADE7B5}"/>
              </a:ext>
            </a:extLst>
          </p:cNvPr>
          <p:cNvSpPr>
            <a:spLocks noGrp="1"/>
          </p:cNvSpPr>
          <p:nvPr>
            <p:ph type="sldNum" sz="quarter" idx="4"/>
          </p:nvPr>
        </p:nvSpPr>
        <p:spPr>
          <a:xfrm>
            <a:off x="11639294" y="6356348"/>
            <a:ext cx="457200" cy="365125"/>
          </a:xfrm>
          <a:prstGeom prst="rect">
            <a:avLst/>
          </a:prstGeom>
        </p:spPr>
        <p:txBody>
          <a:bodyPr anchor="ctr" anchorCtr="0"/>
          <a:lstStyle>
            <a:lvl1pPr>
              <a:defRPr sz="1200">
                <a:solidFill>
                  <a:srgbClr val="0A4595"/>
                </a:solidFill>
                <a:latin typeface="Arial" panose="020B0604020202020204" pitchFamily="34" charset="0"/>
                <a:cs typeface="Arial" panose="020B0604020202020204" pitchFamily="34" charset="0"/>
              </a:defRPr>
            </a:lvl1pPr>
          </a:lstStyle>
          <a:p>
            <a:fld id="{4FE73A1D-EB43-41B3-AA65-4CA77838B810}" type="slidenum">
              <a:rPr lang="en-US" smtClean="0"/>
              <a:pPr/>
              <a:t>‹#›</a:t>
            </a:fld>
            <a:endParaRPr lang="en-US" dirty="0"/>
          </a:p>
        </p:txBody>
      </p:sp>
    </p:spTree>
    <p:extLst>
      <p:ext uri="{BB962C8B-B14F-4D97-AF65-F5344CB8AC3E}">
        <p14:creationId xmlns:p14="http://schemas.microsoft.com/office/powerpoint/2010/main" val="3258511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Lst>
  <p:hf hdr="0" ftr="0" dt="0"/>
  <p:txStyles>
    <p:titleStyle>
      <a:lvl1pPr algn="l" defTabSz="914400" rtl="0" eaLnBrk="1" latinLnBrk="0" hangingPunct="1">
        <a:lnSpc>
          <a:spcPct val="90000"/>
        </a:lnSpc>
        <a:spcBef>
          <a:spcPct val="0"/>
        </a:spcBef>
        <a:buNone/>
        <a:defRPr sz="3200" b="1"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50000"/>
        </a:lnSpc>
        <a:spcBef>
          <a:spcPts val="1000"/>
        </a:spcBef>
        <a:buFont typeface="Bierstadt" panose="020B05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50000"/>
        </a:lnSpc>
        <a:spcBef>
          <a:spcPts val="500"/>
        </a:spcBef>
        <a:buFont typeface="Bierstadt" panose="020B05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50000"/>
        </a:lnSpc>
        <a:spcBef>
          <a:spcPts val="500"/>
        </a:spcBef>
        <a:buFont typeface="Bierstadt" panose="020B05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50000"/>
        </a:lnSpc>
        <a:spcBef>
          <a:spcPts val="500"/>
        </a:spcBef>
        <a:buFont typeface="Bierstadt" panose="020B05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50000"/>
        </a:lnSpc>
        <a:spcBef>
          <a:spcPts val="500"/>
        </a:spcBef>
        <a:buFont typeface="Bierstadt" panose="020B05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0.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hyperlink" Target="mailto:molly.wolosyzn@noaa.gov" TargetMode="Externa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gif"/><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2F4BE-9A96-4AD7-B90B-E5247C61E5D0}"/>
              </a:ext>
            </a:extLst>
          </p:cNvPr>
          <p:cNvSpPr>
            <a:spLocks noGrp="1"/>
          </p:cNvSpPr>
          <p:nvPr>
            <p:ph type="ctrTitle"/>
          </p:nvPr>
        </p:nvSpPr>
        <p:spPr>
          <a:xfrm>
            <a:off x="457201" y="1"/>
            <a:ext cx="11734800" cy="1816168"/>
          </a:xfrm>
        </p:spPr>
        <p:txBody>
          <a:bodyPr>
            <a:normAutofit/>
          </a:bodyPr>
          <a:lstStyle/>
          <a:p>
            <a:pPr algn="ctr">
              <a:lnSpc>
                <a:spcPct val="110000"/>
              </a:lnSpc>
            </a:pPr>
            <a:r>
              <a:rPr lang="en-US" sz="3600" dirty="0"/>
              <a:t>How Much is the Recent High </a:t>
            </a:r>
            <a:br>
              <a:rPr lang="en-US" sz="3600" dirty="0"/>
            </a:br>
            <a:r>
              <a:rPr lang="en-US" sz="3600" dirty="0"/>
              <a:t>Missouri River Flow Due to Climate Change?</a:t>
            </a:r>
          </a:p>
        </p:txBody>
      </p:sp>
      <p:sp>
        <p:nvSpPr>
          <p:cNvPr id="5" name="Subtitle 4">
            <a:extLst>
              <a:ext uri="{FF2B5EF4-FFF2-40B4-BE49-F238E27FC236}">
                <a16:creationId xmlns:a16="http://schemas.microsoft.com/office/drawing/2014/main" id="{5066E2F7-A7FD-4368-BA0E-23914A9EFCC2}"/>
              </a:ext>
            </a:extLst>
          </p:cNvPr>
          <p:cNvSpPr>
            <a:spLocks noGrp="1"/>
          </p:cNvSpPr>
          <p:nvPr>
            <p:ph type="subTitle" idx="1"/>
          </p:nvPr>
        </p:nvSpPr>
        <p:spPr>
          <a:xfrm>
            <a:off x="457196" y="5041831"/>
            <a:ext cx="11734804" cy="1816168"/>
          </a:xfrm>
        </p:spPr>
        <p:txBody>
          <a:bodyPr>
            <a:normAutofit/>
          </a:bodyPr>
          <a:lstStyle/>
          <a:p>
            <a:pPr algn="ctr">
              <a:lnSpc>
                <a:spcPct val="100000"/>
              </a:lnSpc>
            </a:pPr>
            <a:r>
              <a:rPr lang="en-US" dirty="0"/>
              <a:t>Andrew Hoell</a:t>
            </a:r>
          </a:p>
          <a:p>
            <a:pPr algn="ctr">
              <a:lnSpc>
                <a:spcPct val="100000"/>
              </a:lnSpc>
            </a:pPr>
            <a:r>
              <a:rPr lang="en-US" dirty="0"/>
              <a:t>NOAA Physical Sciences Laboratory</a:t>
            </a:r>
          </a:p>
          <a:p>
            <a:pPr algn="ctr">
              <a:lnSpc>
                <a:spcPct val="100000"/>
              </a:lnSpc>
            </a:pPr>
            <a:r>
              <a:rPr lang="en-US" u="sng" dirty="0"/>
              <a:t>andrew.hoell@noaa.gov</a:t>
            </a:r>
          </a:p>
        </p:txBody>
      </p:sp>
      <p:pic>
        <p:nvPicPr>
          <p:cNvPr id="8" name="Picture 4" descr="Lake Powell, Utah">
            <a:extLst>
              <a:ext uri="{FF2B5EF4-FFF2-40B4-BE49-F238E27FC236}">
                <a16:creationId xmlns:a16="http://schemas.microsoft.com/office/drawing/2014/main" id="{99981EC0-FE7A-48D3-8700-3B2A531593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225" b="23052"/>
          <a:stretch/>
        </p:blipFill>
        <p:spPr bwMode="auto">
          <a:xfrm>
            <a:off x="457200" y="1816169"/>
            <a:ext cx="11734800" cy="32256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24BCF98-6A20-4A20-9D42-8F0155426D3F}"/>
              </a:ext>
            </a:extLst>
          </p:cNvPr>
          <p:cNvPicPr>
            <a:picLocks noChangeAspect="1"/>
          </p:cNvPicPr>
          <p:nvPr/>
        </p:nvPicPr>
        <p:blipFill rotWithShape="1">
          <a:blip r:embed="rId4">
            <a:extLst>
              <a:ext uri="{28A0092B-C50C-407E-A947-70E740481C1C}">
                <a14:useLocalDpi xmlns:a14="http://schemas.microsoft.com/office/drawing/2010/main" val="0"/>
              </a:ext>
            </a:extLst>
          </a:blip>
          <a:srcRect b="58823"/>
          <a:stretch/>
        </p:blipFill>
        <p:spPr>
          <a:xfrm>
            <a:off x="457195" y="1816169"/>
            <a:ext cx="11734800" cy="3225662"/>
          </a:xfrm>
          <a:prstGeom prst="rect">
            <a:avLst/>
          </a:prstGeom>
        </p:spPr>
      </p:pic>
    </p:spTree>
    <p:extLst>
      <p:ext uri="{BB962C8B-B14F-4D97-AF65-F5344CB8AC3E}">
        <p14:creationId xmlns:p14="http://schemas.microsoft.com/office/powerpoint/2010/main" val="2573935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50"/>
          <p:cNvSpPr/>
          <p:nvPr/>
        </p:nvSpPr>
        <p:spPr>
          <a:xfrm>
            <a:off x="33" y="1637533"/>
            <a:ext cx="12192000" cy="5220400"/>
          </a:xfrm>
          <a:prstGeom prst="rect">
            <a:avLst/>
          </a:prstGeom>
          <a:solidFill>
            <a:srgbClr val="0071BC"/>
          </a:solidFill>
          <a:ln>
            <a:noFill/>
          </a:ln>
        </p:spPr>
        <p:txBody>
          <a:bodyPr spcFirstLastPara="1" wrap="square" lIns="91433" tIns="45700" rIns="91433" bIns="45700" anchor="ctr" anchorCtr="0">
            <a:noAutofit/>
          </a:bodyPr>
          <a:lstStyle/>
          <a:p>
            <a:pPr algn="ctr"/>
            <a:endParaRPr sz="1867">
              <a:solidFill>
                <a:schemeClr val="lt1"/>
              </a:solidFill>
              <a:highlight>
                <a:srgbClr val="4472C4"/>
              </a:highlight>
              <a:latin typeface="Calibri"/>
              <a:ea typeface="Calibri"/>
              <a:cs typeface="Calibri"/>
              <a:sym typeface="Calibri"/>
            </a:endParaRPr>
          </a:p>
        </p:txBody>
      </p:sp>
      <p:sp>
        <p:nvSpPr>
          <p:cNvPr id="276" name="Google Shape;276;p50"/>
          <p:cNvSpPr txBox="1">
            <a:spLocks noGrp="1"/>
          </p:cNvSpPr>
          <p:nvPr>
            <p:ph type="title"/>
          </p:nvPr>
        </p:nvSpPr>
        <p:spPr>
          <a:xfrm>
            <a:off x="190400" y="230367"/>
            <a:ext cx="6622000" cy="1347600"/>
          </a:xfrm>
          <a:prstGeom prst="rect">
            <a:avLst/>
          </a:prstGeom>
          <a:noFill/>
          <a:ln>
            <a:noFill/>
          </a:ln>
        </p:spPr>
        <p:txBody>
          <a:bodyPr spcFirstLastPara="1" wrap="square" lIns="91433" tIns="45700" rIns="91433" bIns="45700" anchor="ctr" anchorCtr="0">
            <a:noAutofit/>
          </a:bodyPr>
          <a:lstStyle/>
          <a:p>
            <a:pPr>
              <a:buClr>
                <a:schemeClr val="dk1"/>
              </a:buClr>
              <a:buSzPts val="2400"/>
            </a:pPr>
            <a:r>
              <a:rPr lang="en" sz="3733" dirty="0">
                <a:latin typeface="Arial" panose="020B0604020202020204" pitchFamily="34" charset="0"/>
                <a:cs typeface="Arial" panose="020B0604020202020204" pitchFamily="34" charset="0"/>
              </a:rPr>
              <a:t>Missouri River Basin </a:t>
            </a:r>
            <a:endParaRPr sz="3733" dirty="0">
              <a:latin typeface="Arial" panose="020B0604020202020204" pitchFamily="34" charset="0"/>
              <a:cs typeface="Arial" panose="020B0604020202020204" pitchFamily="34" charset="0"/>
            </a:endParaRPr>
          </a:p>
          <a:p>
            <a:pPr>
              <a:buClr>
                <a:schemeClr val="dk1"/>
              </a:buClr>
              <a:buSzPts val="2400"/>
            </a:pPr>
            <a:r>
              <a:rPr lang="en" sz="3733" dirty="0">
                <a:latin typeface="Arial" panose="020B0604020202020204" pitchFamily="34" charset="0"/>
                <a:cs typeface="Arial" panose="020B0604020202020204" pitchFamily="34" charset="0"/>
              </a:rPr>
              <a:t>DEWS In Action</a:t>
            </a:r>
            <a:endParaRPr sz="3733" dirty="0">
              <a:latin typeface="Arial" panose="020B0604020202020204" pitchFamily="34" charset="0"/>
              <a:ea typeface="Helvetica Neue"/>
              <a:cs typeface="Arial" panose="020B0604020202020204" pitchFamily="34" charset="0"/>
              <a:sym typeface="Helvetica Neue"/>
            </a:endParaRPr>
          </a:p>
        </p:txBody>
      </p:sp>
      <p:pic>
        <p:nvPicPr>
          <p:cNvPr id="277" name="Google Shape;277;p50"/>
          <p:cNvPicPr preferRelativeResize="0"/>
          <p:nvPr/>
        </p:nvPicPr>
        <p:blipFill>
          <a:blip r:embed="rId3">
            <a:alphaModFix/>
          </a:blip>
          <a:stretch>
            <a:fillRect/>
          </a:stretch>
        </p:blipFill>
        <p:spPr>
          <a:xfrm>
            <a:off x="6989402" y="181934"/>
            <a:ext cx="5012133" cy="6509265"/>
          </a:xfrm>
          <a:prstGeom prst="rect">
            <a:avLst/>
          </a:prstGeom>
          <a:noFill/>
          <a:ln w="9525" cap="flat" cmpd="sng">
            <a:solidFill>
              <a:srgbClr val="112E51"/>
            </a:solidFill>
            <a:prstDash val="solid"/>
            <a:round/>
            <a:headEnd type="none" w="sm" len="sm"/>
            <a:tailEnd type="none" w="sm" len="sm"/>
          </a:ln>
        </p:spPr>
      </p:pic>
      <p:sp>
        <p:nvSpPr>
          <p:cNvPr id="278" name="Google Shape;278;p50"/>
          <p:cNvSpPr txBox="1"/>
          <p:nvPr/>
        </p:nvSpPr>
        <p:spPr>
          <a:xfrm>
            <a:off x="7917267" y="1818967"/>
            <a:ext cx="3006800" cy="3278800"/>
          </a:xfrm>
          <a:prstGeom prst="rect">
            <a:avLst/>
          </a:prstGeom>
          <a:solidFill>
            <a:srgbClr val="FFFFFF">
              <a:alpha val="75600"/>
            </a:srgbClr>
          </a:solidFill>
          <a:ln>
            <a:noFill/>
          </a:ln>
        </p:spPr>
        <p:txBody>
          <a:bodyPr spcFirstLastPara="1" wrap="square" lIns="91433" tIns="45700" rIns="91433" bIns="45700" anchor="t" anchorCtr="0">
            <a:noAutofit/>
          </a:bodyPr>
          <a:lstStyle/>
          <a:p>
            <a:pPr algn="ctr">
              <a:buClr>
                <a:srgbClr val="000000"/>
              </a:buClr>
              <a:buSzPts val="1300"/>
            </a:pPr>
            <a:r>
              <a:rPr lang="en" sz="2267" b="1">
                <a:solidFill>
                  <a:srgbClr val="FDB81E"/>
                </a:solidFill>
                <a:latin typeface="Source Sans Pro"/>
                <a:ea typeface="Source Sans Pro"/>
                <a:cs typeface="Source Sans Pro"/>
                <a:sym typeface="Source Sans Pro"/>
              </a:rPr>
              <a:t>Key Priorities</a:t>
            </a:r>
            <a:endParaRPr sz="2267" b="1">
              <a:solidFill>
                <a:srgbClr val="112E51"/>
              </a:solidFill>
              <a:latin typeface="Source Sans Pro"/>
              <a:ea typeface="Source Sans Pro"/>
              <a:cs typeface="Source Sans Pro"/>
              <a:sym typeface="Source Sans Pro"/>
            </a:endParaRPr>
          </a:p>
          <a:p>
            <a:pPr algn="ctr"/>
            <a:r>
              <a:rPr lang="en" sz="2400">
                <a:solidFill>
                  <a:srgbClr val="112E51"/>
                </a:solidFill>
                <a:latin typeface="Source Sans Pro"/>
                <a:ea typeface="Source Sans Pro"/>
                <a:cs typeface="Source Sans Pro"/>
                <a:sym typeface="Source Sans Pro"/>
              </a:rPr>
              <a:t>Drought indicators &amp; impacts to inform planning</a:t>
            </a:r>
            <a:br>
              <a:rPr lang="en" sz="2400">
                <a:solidFill>
                  <a:srgbClr val="112E51"/>
                </a:solidFill>
                <a:latin typeface="Source Sans Pro"/>
                <a:ea typeface="Source Sans Pro"/>
                <a:cs typeface="Source Sans Pro"/>
                <a:sym typeface="Source Sans Pro"/>
              </a:rPr>
            </a:br>
            <a:endParaRPr sz="2400">
              <a:solidFill>
                <a:srgbClr val="112E51"/>
              </a:solidFill>
              <a:latin typeface="Source Sans Pro"/>
              <a:ea typeface="Source Sans Pro"/>
              <a:cs typeface="Source Sans Pro"/>
              <a:sym typeface="Source Sans Pro"/>
            </a:endParaRPr>
          </a:p>
          <a:p>
            <a:pPr algn="ctr"/>
            <a:r>
              <a:rPr lang="en" sz="2400">
                <a:solidFill>
                  <a:srgbClr val="112E51"/>
                </a:solidFill>
                <a:latin typeface="Source Sans Pro"/>
                <a:ea typeface="Source Sans Pro"/>
                <a:cs typeface="Source Sans Pro"/>
                <a:sym typeface="Source Sans Pro"/>
              </a:rPr>
              <a:t>Proactive drought management actions</a:t>
            </a:r>
            <a:br>
              <a:rPr lang="en" sz="2400">
                <a:solidFill>
                  <a:srgbClr val="112E51"/>
                </a:solidFill>
                <a:latin typeface="Source Sans Pro"/>
                <a:ea typeface="Source Sans Pro"/>
                <a:cs typeface="Source Sans Pro"/>
                <a:sym typeface="Source Sans Pro"/>
              </a:rPr>
            </a:br>
            <a:endParaRPr sz="2400">
              <a:solidFill>
                <a:srgbClr val="112E51"/>
              </a:solidFill>
              <a:latin typeface="Source Sans Pro"/>
              <a:ea typeface="Source Sans Pro"/>
              <a:cs typeface="Source Sans Pro"/>
              <a:sym typeface="Source Sans Pro"/>
            </a:endParaRPr>
          </a:p>
          <a:p>
            <a:pPr algn="ctr"/>
            <a:r>
              <a:rPr lang="en" sz="2400">
                <a:solidFill>
                  <a:srgbClr val="112E51"/>
                </a:solidFill>
                <a:latin typeface="Source Sans Pro"/>
                <a:ea typeface="Source Sans Pro"/>
                <a:cs typeface="Source Sans Pro"/>
                <a:sym typeface="Source Sans Pro"/>
              </a:rPr>
              <a:t>Integrated/applied research</a:t>
            </a:r>
            <a:br>
              <a:rPr lang="en" sz="2400">
                <a:solidFill>
                  <a:srgbClr val="112E51"/>
                </a:solidFill>
                <a:latin typeface="Source Sans Pro"/>
                <a:ea typeface="Source Sans Pro"/>
                <a:cs typeface="Source Sans Pro"/>
                <a:sym typeface="Source Sans Pro"/>
              </a:rPr>
            </a:br>
            <a:endParaRPr sz="2400">
              <a:solidFill>
                <a:srgbClr val="112E51"/>
              </a:solidFill>
              <a:latin typeface="Source Sans Pro"/>
              <a:ea typeface="Source Sans Pro"/>
              <a:cs typeface="Source Sans Pro"/>
              <a:sym typeface="Source Sans Pro"/>
            </a:endParaRPr>
          </a:p>
          <a:p>
            <a:pPr algn="ctr"/>
            <a:r>
              <a:rPr lang="en" sz="2400">
                <a:solidFill>
                  <a:srgbClr val="112E51"/>
                </a:solidFill>
                <a:latin typeface="Source Sans Pro"/>
                <a:ea typeface="Source Sans Pro"/>
                <a:cs typeface="Source Sans Pro"/>
                <a:sym typeface="Source Sans Pro"/>
              </a:rPr>
              <a:t>Collaboration, network building, communication</a:t>
            </a:r>
            <a:endParaRPr sz="2400">
              <a:solidFill>
                <a:srgbClr val="112E51"/>
              </a:solidFill>
              <a:latin typeface="Source Sans Pro"/>
              <a:ea typeface="Source Sans Pro"/>
              <a:cs typeface="Source Sans Pro"/>
              <a:sym typeface="Source Sans Pro"/>
            </a:endParaRPr>
          </a:p>
        </p:txBody>
      </p:sp>
      <p:pic>
        <p:nvPicPr>
          <p:cNvPr id="279" name="Google Shape;279;p50"/>
          <p:cNvPicPr preferRelativeResize="0"/>
          <p:nvPr/>
        </p:nvPicPr>
        <p:blipFill>
          <a:blip r:embed="rId4">
            <a:alphaModFix/>
          </a:blip>
          <a:stretch>
            <a:fillRect/>
          </a:stretch>
        </p:blipFill>
        <p:spPr>
          <a:xfrm>
            <a:off x="173534" y="1860333"/>
            <a:ext cx="4441500" cy="4774803"/>
          </a:xfrm>
          <a:prstGeom prst="rect">
            <a:avLst/>
          </a:prstGeom>
          <a:noFill/>
          <a:ln w="9525" cap="flat" cmpd="sng">
            <a:solidFill>
              <a:srgbClr val="112E51"/>
            </a:solidFill>
            <a:prstDash val="solid"/>
            <a:round/>
            <a:headEnd type="none" w="sm" len="sm"/>
            <a:tailEnd type="none" w="sm" len="sm"/>
          </a:ln>
        </p:spPr>
      </p:pic>
      <p:pic>
        <p:nvPicPr>
          <p:cNvPr id="280" name="Google Shape;280;p50"/>
          <p:cNvPicPr preferRelativeResize="0"/>
          <p:nvPr/>
        </p:nvPicPr>
        <p:blipFill rotWithShape="1">
          <a:blip r:embed="rId5">
            <a:alphaModFix/>
          </a:blip>
          <a:srcRect l="33628" t="7939" r="31839" b="53330"/>
          <a:stretch/>
        </p:blipFill>
        <p:spPr>
          <a:xfrm>
            <a:off x="4016933" y="1025167"/>
            <a:ext cx="3536000" cy="3100000"/>
          </a:xfrm>
          <a:prstGeom prst="ellipse">
            <a:avLst/>
          </a:prstGeom>
          <a:noFill/>
          <a:ln w="9525" cap="flat" cmpd="sng">
            <a:solidFill>
              <a:srgbClr val="112E51"/>
            </a:solidFill>
            <a:prstDash val="solid"/>
            <a:round/>
            <a:headEnd type="none" w="sm" len="sm"/>
            <a:tailEnd type="none" w="sm" len="sm"/>
          </a:ln>
        </p:spPr>
      </p:pic>
      <p:pic>
        <p:nvPicPr>
          <p:cNvPr id="281" name="Google Shape;281;p50"/>
          <p:cNvPicPr preferRelativeResize="0"/>
          <p:nvPr/>
        </p:nvPicPr>
        <p:blipFill>
          <a:blip r:embed="rId6">
            <a:alphaModFix/>
          </a:blip>
          <a:stretch>
            <a:fillRect/>
          </a:stretch>
        </p:blipFill>
        <p:spPr>
          <a:xfrm>
            <a:off x="4016934" y="3985201"/>
            <a:ext cx="3270533" cy="2452900"/>
          </a:xfrm>
          <a:prstGeom prst="rect">
            <a:avLst/>
          </a:prstGeom>
          <a:noFill/>
          <a:ln w="9525" cap="flat" cmpd="sng">
            <a:solidFill>
              <a:srgbClr val="112E51"/>
            </a:solidFill>
            <a:prstDash val="solid"/>
            <a:round/>
            <a:headEnd type="none" w="sm" len="sm"/>
            <a:tailEnd type="none" w="sm" len="sm"/>
          </a:ln>
        </p:spPr>
      </p:pic>
      <p:sp>
        <p:nvSpPr>
          <p:cNvPr id="282" name="Google Shape;282;p50"/>
          <p:cNvSpPr txBox="1"/>
          <p:nvPr/>
        </p:nvSpPr>
        <p:spPr>
          <a:xfrm>
            <a:off x="4093567" y="4064868"/>
            <a:ext cx="2092800" cy="984845"/>
          </a:xfrm>
          <a:prstGeom prst="rect">
            <a:avLst/>
          </a:prstGeom>
          <a:solidFill>
            <a:srgbClr val="FFFFFF">
              <a:alpha val="52980"/>
            </a:srgbClr>
          </a:solidFill>
          <a:ln>
            <a:noFill/>
          </a:ln>
        </p:spPr>
        <p:txBody>
          <a:bodyPr spcFirstLastPara="1" wrap="square" lIns="121900" tIns="121900" rIns="121900" bIns="121900" anchor="t" anchorCtr="0">
            <a:spAutoFit/>
          </a:bodyPr>
          <a:lstStyle/>
          <a:p>
            <a:r>
              <a:rPr lang="en" sz="2400" b="1">
                <a:solidFill>
                  <a:srgbClr val="112E51"/>
                </a:solidFill>
                <a:latin typeface="Source Sans Pro"/>
                <a:ea typeface="Source Sans Pro"/>
                <a:cs typeface="Source Sans Pro"/>
                <a:sym typeface="Source Sans Pro"/>
              </a:rPr>
              <a:t>Omaha, Oct 2022</a:t>
            </a:r>
            <a:endParaRPr sz="2400" b="1">
              <a:solidFill>
                <a:srgbClr val="112E51"/>
              </a:solidFill>
              <a:latin typeface="Source Sans Pro"/>
              <a:ea typeface="Source Sans Pro"/>
              <a:cs typeface="Source Sans Pro"/>
              <a:sym typeface="Source Sans Pro"/>
            </a:endParaRPr>
          </a:p>
        </p:txBody>
      </p:sp>
      <p:pic>
        <p:nvPicPr>
          <p:cNvPr id="283" name="Google Shape;283;p50"/>
          <p:cNvPicPr preferRelativeResize="0"/>
          <p:nvPr/>
        </p:nvPicPr>
        <p:blipFill>
          <a:blip r:embed="rId7">
            <a:alphaModFix/>
          </a:blip>
          <a:stretch>
            <a:fillRect/>
          </a:stretch>
        </p:blipFill>
        <p:spPr>
          <a:xfrm>
            <a:off x="6661994" y="5187532"/>
            <a:ext cx="5203007" cy="1347600"/>
          </a:xfrm>
          <a:prstGeom prst="rect">
            <a:avLst/>
          </a:prstGeom>
          <a:noFill/>
          <a:ln w="9525" cap="flat" cmpd="sng">
            <a:solidFill>
              <a:srgbClr val="112E5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1"/>
          <p:cNvSpPr/>
          <p:nvPr/>
        </p:nvSpPr>
        <p:spPr>
          <a:xfrm>
            <a:off x="6284167" y="0"/>
            <a:ext cx="5920400" cy="6858000"/>
          </a:xfrm>
          <a:prstGeom prst="rect">
            <a:avLst/>
          </a:prstGeom>
          <a:solidFill>
            <a:srgbClr val="0071BC"/>
          </a:solidFill>
          <a:ln>
            <a:noFill/>
          </a:ln>
        </p:spPr>
        <p:txBody>
          <a:bodyPr spcFirstLastPara="1" wrap="square" lIns="121900" tIns="121900" rIns="121900" bIns="121900" anchor="ctr" anchorCtr="0">
            <a:noAutofit/>
          </a:bodyPr>
          <a:lstStyle/>
          <a:p>
            <a:endParaRPr sz="2400"/>
          </a:p>
        </p:txBody>
      </p:sp>
      <p:sp>
        <p:nvSpPr>
          <p:cNvPr id="289" name="Google Shape;289;p51"/>
          <p:cNvSpPr txBox="1"/>
          <p:nvPr/>
        </p:nvSpPr>
        <p:spPr>
          <a:xfrm>
            <a:off x="8886367" y="3143633"/>
            <a:ext cx="3150000" cy="2805200"/>
          </a:xfrm>
          <a:prstGeom prst="rect">
            <a:avLst/>
          </a:prstGeom>
          <a:noFill/>
          <a:ln>
            <a:noFill/>
          </a:ln>
        </p:spPr>
        <p:txBody>
          <a:bodyPr spcFirstLastPara="1" wrap="square" lIns="91433" tIns="45700" rIns="91433" bIns="45700" anchor="t" anchorCtr="0">
            <a:noAutofit/>
          </a:bodyPr>
          <a:lstStyle/>
          <a:p>
            <a:r>
              <a:rPr lang="en" sz="2800">
                <a:solidFill>
                  <a:schemeClr val="lt1"/>
                </a:solidFill>
                <a:latin typeface="Source Sans Pro"/>
                <a:ea typeface="Source Sans Pro"/>
                <a:cs typeface="Source Sans Pro"/>
                <a:sym typeface="Source Sans Pro"/>
              </a:rPr>
              <a:t>Overview of…</a:t>
            </a:r>
            <a:endParaRPr sz="2800">
              <a:solidFill>
                <a:schemeClr val="lt1"/>
              </a:solidFill>
              <a:latin typeface="Source Sans Pro"/>
              <a:ea typeface="Source Sans Pro"/>
              <a:cs typeface="Source Sans Pro"/>
              <a:sym typeface="Source Sans Pro"/>
            </a:endParaRPr>
          </a:p>
          <a:p>
            <a:pPr marL="609585" indent="-482588">
              <a:buClr>
                <a:schemeClr val="lt1"/>
              </a:buClr>
              <a:buSzPts val="2100"/>
              <a:buFont typeface="Source Sans Pro"/>
              <a:buChar char="●"/>
            </a:pPr>
            <a:r>
              <a:rPr lang="en" sz="2800">
                <a:solidFill>
                  <a:schemeClr val="lt1"/>
                </a:solidFill>
                <a:latin typeface="Source Sans Pro"/>
                <a:ea typeface="Source Sans Pro"/>
                <a:cs typeface="Source Sans Pro"/>
                <a:sym typeface="Source Sans Pro"/>
              </a:rPr>
              <a:t>Evolution</a:t>
            </a:r>
            <a:endParaRPr sz="2800">
              <a:solidFill>
                <a:schemeClr val="lt1"/>
              </a:solidFill>
              <a:latin typeface="Source Sans Pro"/>
              <a:ea typeface="Source Sans Pro"/>
              <a:cs typeface="Source Sans Pro"/>
              <a:sym typeface="Source Sans Pro"/>
            </a:endParaRPr>
          </a:p>
          <a:p>
            <a:pPr marL="609585" indent="-482588">
              <a:buClr>
                <a:schemeClr val="lt1"/>
              </a:buClr>
              <a:buSzPts val="2100"/>
              <a:buFont typeface="Source Sans Pro"/>
              <a:buChar char="●"/>
            </a:pPr>
            <a:r>
              <a:rPr lang="en" sz="2800">
                <a:solidFill>
                  <a:schemeClr val="lt1"/>
                </a:solidFill>
                <a:latin typeface="Source Sans Pro"/>
                <a:ea typeface="Source Sans Pro"/>
                <a:cs typeface="Source Sans Pro"/>
                <a:sym typeface="Source Sans Pro"/>
              </a:rPr>
              <a:t>Impacts</a:t>
            </a:r>
            <a:endParaRPr sz="2800">
              <a:solidFill>
                <a:schemeClr val="lt1"/>
              </a:solidFill>
              <a:latin typeface="Source Sans Pro"/>
              <a:ea typeface="Source Sans Pro"/>
              <a:cs typeface="Source Sans Pro"/>
              <a:sym typeface="Source Sans Pro"/>
            </a:endParaRPr>
          </a:p>
          <a:p>
            <a:pPr marL="609585" indent="-482588">
              <a:buClr>
                <a:schemeClr val="lt1"/>
              </a:buClr>
              <a:buSzPts val="2100"/>
              <a:buFont typeface="Source Sans Pro"/>
              <a:buChar char="●"/>
            </a:pPr>
            <a:r>
              <a:rPr lang="en" sz="2800">
                <a:solidFill>
                  <a:schemeClr val="lt1"/>
                </a:solidFill>
                <a:latin typeface="Source Sans Pro"/>
                <a:ea typeface="Source Sans Pro"/>
                <a:cs typeface="Source Sans Pro"/>
                <a:sym typeface="Source Sans Pro"/>
              </a:rPr>
              <a:t>Response</a:t>
            </a:r>
            <a:endParaRPr sz="2800">
              <a:solidFill>
                <a:schemeClr val="lt1"/>
              </a:solidFill>
              <a:latin typeface="Source Sans Pro"/>
              <a:ea typeface="Source Sans Pro"/>
              <a:cs typeface="Source Sans Pro"/>
              <a:sym typeface="Source Sans Pro"/>
            </a:endParaRPr>
          </a:p>
          <a:p>
            <a:pPr marL="609585" indent="-482588">
              <a:buClr>
                <a:schemeClr val="lt1"/>
              </a:buClr>
              <a:buSzPts val="2100"/>
              <a:buFont typeface="Source Sans Pro"/>
              <a:buChar char="●"/>
            </a:pPr>
            <a:r>
              <a:rPr lang="en" sz="2800">
                <a:solidFill>
                  <a:schemeClr val="lt1"/>
                </a:solidFill>
                <a:latin typeface="Source Sans Pro"/>
                <a:ea typeface="Source Sans Pro"/>
                <a:cs typeface="Source Sans Pro"/>
                <a:sym typeface="Source Sans Pro"/>
              </a:rPr>
              <a:t>New/ongoing needs and gaps</a:t>
            </a:r>
            <a:endParaRPr sz="2800">
              <a:solidFill>
                <a:schemeClr val="lt1"/>
              </a:solidFill>
              <a:latin typeface="Source Sans Pro"/>
              <a:ea typeface="Source Sans Pro"/>
              <a:cs typeface="Source Sans Pro"/>
              <a:sym typeface="Source Sans Pro"/>
            </a:endParaRPr>
          </a:p>
        </p:txBody>
      </p:sp>
      <p:sp>
        <p:nvSpPr>
          <p:cNvPr id="290" name="Google Shape;290;p51"/>
          <p:cNvSpPr txBox="1">
            <a:spLocks noGrp="1"/>
          </p:cNvSpPr>
          <p:nvPr>
            <p:ph type="title"/>
          </p:nvPr>
        </p:nvSpPr>
        <p:spPr>
          <a:xfrm>
            <a:off x="6550100" y="245400"/>
            <a:ext cx="5388000" cy="2030000"/>
          </a:xfrm>
          <a:prstGeom prst="rect">
            <a:avLst/>
          </a:prstGeom>
          <a:noFill/>
          <a:ln>
            <a:noFill/>
          </a:ln>
        </p:spPr>
        <p:txBody>
          <a:bodyPr spcFirstLastPara="1" wrap="square" lIns="91433" tIns="45700" rIns="91433" bIns="45700" anchor="t" anchorCtr="0">
            <a:noAutofit/>
          </a:bodyPr>
          <a:lstStyle/>
          <a:p>
            <a:pPr algn="ctr">
              <a:lnSpc>
                <a:spcPct val="100000"/>
              </a:lnSpc>
              <a:buClr>
                <a:schemeClr val="lt1"/>
              </a:buClr>
              <a:buSzPts val="3600"/>
            </a:pPr>
            <a:r>
              <a:rPr lang="en" sz="4000">
                <a:solidFill>
                  <a:srgbClr val="FFFFFF"/>
                </a:solidFill>
              </a:rPr>
              <a:t>2020-2021 </a:t>
            </a:r>
            <a:endParaRPr sz="4000">
              <a:solidFill>
                <a:srgbClr val="FFFFFF"/>
              </a:solidFill>
            </a:endParaRPr>
          </a:p>
          <a:p>
            <a:pPr algn="ctr">
              <a:lnSpc>
                <a:spcPct val="100000"/>
              </a:lnSpc>
              <a:buClr>
                <a:schemeClr val="lt1"/>
              </a:buClr>
              <a:buSzPts val="3600"/>
            </a:pPr>
            <a:r>
              <a:rPr lang="en" sz="4000">
                <a:solidFill>
                  <a:srgbClr val="FFFFFF"/>
                </a:solidFill>
              </a:rPr>
              <a:t>MRB Drought Assessment</a:t>
            </a:r>
            <a:endParaRPr sz="4000">
              <a:solidFill>
                <a:srgbClr val="FFFFFF"/>
              </a:solidFill>
            </a:endParaRPr>
          </a:p>
        </p:txBody>
      </p:sp>
      <p:sp>
        <p:nvSpPr>
          <p:cNvPr id="291" name="Google Shape;291;p51"/>
          <p:cNvSpPr/>
          <p:nvPr/>
        </p:nvSpPr>
        <p:spPr>
          <a:xfrm>
            <a:off x="8316372" y="2275415"/>
            <a:ext cx="1856000" cy="107600"/>
          </a:xfrm>
          <a:prstGeom prst="rect">
            <a:avLst/>
          </a:prstGeom>
          <a:solidFill>
            <a:srgbClr val="FDB81E"/>
          </a:solidFill>
          <a:ln>
            <a:noFill/>
          </a:ln>
        </p:spPr>
        <p:txBody>
          <a:bodyPr spcFirstLastPara="1" wrap="square" lIns="91433" tIns="45700" rIns="91433" bIns="45700" anchor="ctr" anchorCtr="0">
            <a:noAutofit/>
          </a:bodyPr>
          <a:lstStyle/>
          <a:p>
            <a:pPr algn="ctr">
              <a:buClr>
                <a:schemeClr val="dk1"/>
              </a:buClr>
              <a:buSzPts val="2100"/>
            </a:pPr>
            <a:endParaRPr sz="2800">
              <a:solidFill>
                <a:srgbClr val="FDB81E"/>
              </a:solidFill>
              <a:latin typeface="Calibri"/>
              <a:ea typeface="Calibri"/>
              <a:cs typeface="Calibri"/>
              <a:sym typeface="Calibri"/>
            </a:endParaRPr>
          </a:p>
        </p:txBody>
      </p:sp>
      <p:pic>
        <p:nvPicPr>
          <p:cNvPr id="292" name="Google Shape;292;p51"/>
          <p:cNvPicPr preferRelativeResize="0"/>
          <p:nvPr/>
        </p:nvPicPr>
        <p:blipFill>
          <a:blip r:embed="rId3">
            <a:alphaModFix/>
          </a:blip>
          <a:stretch>
            <a:fillRect/>
          </a:stretch>
        </p:blipFill>
        <p:spPr>
          <a:xfrm>
            <a:off x="490633" y="1"/>
            <a:ext cx="5279832" cy="6857999"/>
          </a:xfrm>
          <a:prstGeom prst="rect">
            <a:avLst/>
          </a:prstGeom>
          <a:noFill/>
          <a:ln>
            <a:noFill/>
          </a:ln>
        </p:spPr>
      </p:pic>
      <p:sp>
        <p:nvSpPr>
          <p:cNvPr id="293" name="Google Shape;293;p51"/>
          <p:cNvSpPr txBox="1"/>
          <p:nvPr/>
        </p:nvSpPr>
        <p:spPr>
          <a:xfrm rot="-620479">
            <a:off x="1360206" y="814461"/>
            <a:ext cx="3540716" cy="738623"/>
          </a:xfrm>
          <a:prstGeom prst="rect">
            <a:avLst/>
          </a:prstGeom>
          <a:noFill/>
          <a:ln>
            <a:noFill/>
          </a:ln>
        </p:spPr>
        <p:txBody>
          <a:bodyPr spcFirstLastPara="1" wrap="square" lIns="121900" tIns="121900" rIns="121900" bIns="121900" anchor="t" anchorCtr="0">
            <a:spAutoFit/>
          </a:bodyPr>
          <a:lstStyle/>
          <a:p>
            <a:r>
              <a:rPr lang="en" sz="3200" b="1">
                <a:solidFill>
                  <a:srgbClr val="FDB81E"/>
                </a:solidFill>
                <a:highlight>
                  <a:srgbClr val="FFFFFF"/>
                </a:highlight>
                <a:latin typeface="Helvetica Neue"/>
                <a:ea typeface="Helvetica Neue"/>
                <a:cs typeface="Helvetica Neue"/>
                <a:sym typeface="Helvetica Neue"/>
              </a:rPr>
              <a:t> COMING SOON!</a:t>
            </a:r>
            <a:endParaRPr sz="3200" b="1">
              <a:solidFill>
                <a:srgbClr val="FDB81E"/>
              </a:solidFill>
              <a:highlight>
                <a:srgbClr val="FFFFFF"/>
              </a:highlight>
              <a:latin typeface="Helvetica Neue"/>
              <a:ea typeface="Helvetica Neue"/>
              <a:cs typeface="Helvetica Neue"/>
              <a:sym typeface="Helvetica Neue"/>
            </a:endParaRPr>
          </a:p>
        </p:txBody>
      </p:sp>
      <p:pic>
        <p:nvPicPr>
          <p:cNvPr id="294" name="Google Shape;294;p51"/>
          <p:cNvPicPr preferRelativeResize="0"/>
          <p:nvPr/>
        </p:nvPicPr>
        <p:blipFill rotWithShape="1">
          <a:blip r:embed="rId4">
            <a:alphaModFix/>
          </a:blip>
          <a:srcRect l="38019" t="12861"/>
          <a:stretch/>
        </p:blipFill>
        <p:spPr>
          <a:xfrm>
            <a:off x="5369800" y="2737185"/>
            <a:ext cx="3356467" cy="3647300"/>
          </a:xfrm>
          <a:prstGeom prst="rect">
            <a:avLst/>
          </a:prstGeom>
          <a:noFill/>
          <a:ln w="9525" cap="flat" cmpd="sng">
            <a:solidFill>
              <a:srgbClr val="112E51"/>
            </a:solidFill>
            <a:prstDash val="solid"/>
            <a:round/>
            <a:headEnd type="none" w="sm" len="sm"/>
            <a:tailEnd type="none" w="sm" len="sm"/>
          </a:ln>
        </p:spPr>
      </p:pic>
      <p:sp>
        <p:nvSpPr>
          <p:cNvPr id="295" name="Google Shape;295;p51"/>
          <p:cNvSpPr txBox="1"/>
          <p:nvPr/>
        </p:nvSpPr>
        <p:spPr>
          <a:xfrm>
            <a:off x="7180433" y="5958633"/>
            <a:ext cx="1945600" cy="492402"/>
          </a:xfrm>
          <a:prstGeom prst="rect">
            <a:avLst/>
          </a:prstGeom>
          <a:noFill/>
          <a:ln>
            <a:noFill/>
          </a:ln>
        </p:spPr>
        <p:txBody>
          <a:bodyPr spcFirstLastPara="1" wrap="square" lIns="121900" tIns="121900" rIns="121900" bIns="121900" anchor="t" anchorCtr="0">
            <a:spAutoFit/>
          </a:bodyPr>
          <a:lstStyle/>
          <a:p>
            <a:r>
              <a:rPr lang="en" sz="1600">
                <a:latin typeface="Source Sans Pro"/>
                <a:ea typeface="Source Sans Pro"/>
                <a:cs typeface="Source Sans Pro"/>
                <a:sym typeface="Source Sans Pro"/>
              </a:rPr>
              <a:t>August 31, 2021</a:t>
            </a:r>
            <a:endParaRPr sz="1600">
              <a:latin typeface="Source Sans Pro"/>
              <a:ea typeface="Source Sans Pro"/>
              <a:cs typeface="Source Sans Pro"/>
              <a:sym typeface="Source Sans Pr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2"/>
          <p:cNvSpPr/>
          <p:nvPr/>
        </p:nvSpPr>
        <p:spPr>
          <a:xfrm>
            <a:off x="6738467" y="0"/>
            <a:ext cx="5466000" cy="6858000"/>
          </a:xfrm>
          <a:prstGeom prst="rect">
            <a:avLst/>
          </a:prstGeom>
          <a:solidFill>
            <a:srgbClr val="0071BC"/>
          </a:solidFill>
          <a:ln>
            <a:noFill/>
          </a:ln>
        </p:spPr>
        <p:txBody>
          <a:bodyPr spcFirstLastPara="1" wrap="square" lIns="121900" tIns="121900" rIns="121900" bIns="121900" anchor="ctr" anchorCtr="0">
            <a:noAutofit/>
          </a:bodyPr>
          <a:lstStyle/>
          <a:p>
            <a:endParaRPr sz="2400"/>
          </a:p>
        </p:txBody>
      </p:sp>
      <p:sp>
        <p:nvSpPr>
          <p:cNvPr id="301" name="Google Shape;301;p52"/>
          <p:cNvSpPr txBox="1"/>
          <p:nvPr/>
        </p:nvSpPr>
        <p:spPr>
          <a:xfrm>
            <a:off x="7046100" y="2657733"/>
            <a:ext cx="4892000" cy="4134800"/>
          </a:xfrm>
          <a:prstGeom prst="rect">
            <a:avLst/>
          </a:prstGeom>
          <a:noFill/>
          <a:ln>
            <a:noFill/>
          </a:ln>
        </p:spPr>
        <p:txBody>
          <a:bodyPr spcFirstLastPara="1" wrap="square" lIns="91433" tIns="45700" rIns="91433" bIns="45700" anchor="t" anchorCtr="0">
            <a:noAutofit/>
          </a:bodyPr>
          <a:lstStyle/>
          <a:p>
            <a:pPr marL="287859" indent="-313259">
              <a:buClr>
                <a:srgbClr val="FFFFFF"/>
              </a:buClr>
              <a:buSzPts val="1500"/>
              <a:buFont typeface="Source Sans Pro"/>
              <a:buChar char="•"/>
            </a:pPr>
            <a:r>
              <a:rPr lang="en" sz="2000" b="1">
                <a:solidFill>
                  <a:srgbClr val="FDB81E"/>
                </a:solidFill>
                <a:latin typeface="Source Sans Pro"/>
                <a:ea typeface="Source Sans Pro"/>
                <a:cs typeface="Source Sans Pro"/>
                <a:sym typeface="Source Sans Pro"/>
              </a:rPr>
              <a:t>Up-to-date drought conditions</a:t>
            </a:r>
            <a:r>
              <a:rPr lang="en" sz="2000">
                <a:solidFill>
                  <a:srgbClr val="FFFFFF"/>
                </a:solidFill>
                <a:latin typeface="Source Sans Pro"/>
                <a:ea typeface="Source Sans Pro"/>
                <a:cs typeface="Source Sans Pro"/>
                <a:sym typeface="Source Sans Pro"/>
              </a:rPr>
              <a:t> from the city and county level to across the globe</a:t>
            </a:r>
            <a:endParaRPr sz="2000">
              <a:solidFill>
                <a:srgbClr val="FFFFFF"/>
              </a:solidFill>
              <a:latin typeface="Source Sans Pro"/>
              <a:ea typeface="Source Sans Pro"/>
              <a:cs typeface="Source Sans Pro"/>
              <a:sym typeface="Source Sans Pro"/>
            </a:endParaRPr>
          </a:p>
          <a:p>
            <a:pPr marL="609585"/>
            <a:endParaRPr sz="2000">
              <a:solidFill>
                <a:srgbClr val="FFFFFF"/>
              </a:solidFill>
              <a:latin typeface="Source Sans Pro"/>
              <a:ea typeface="Source Sans Pro"/>
              <a:cs typeface="Source Sans Pro"/>
              <a:sym typeface="Source Sans Pro"/>
            </a:endParaRPr>
          </a:p>
          <a:p>
            <a:pPr marL="287859" indent="-313259">
              <a:buClr>
                <a:srgbClr val="FFFFFF"/>
              </a:buClr>
              <a:buSzPts val="1500"/>
              <a:buFont typeface="Source Sans Pro"/>
              <a:buChar char="•"/>
            </a:pPr>
            <a:r>
              <a:rPr lang="en" sz="2000" b="1">
                <a:solidFill>
                  <a:srgbClr val="FDB81E"/>
                </a:solidFill>
                <a:latin typeface="Source Sans Pro"/>
                <a:ea typeface="Source Sans Pro"/>
                <a:cs typeface="Source Sans Pro"/>
                <a:sym typeface="Source Sans Pro"/>
              </a:rPr>
              <a:t>Interactive maps and data</a:t>
            </a:r>
            <a:r>
              <a:rPr lang="en" sz="2000">
                <a:solidFill>
                  <a:srgbClr val="FFFFFF"/>
                </a:solidFill>
                <a:latin typeface="Source Sans Pro"/>
                <a:ea typeface="Source Sans Pro"/>
                <a:cs typeface="Source Sans Pro"/>
                <a:sym typeface="Source Sans Pro"/>
              </a:rPr>
              <a:t> that show drought in new ways</a:t>
            </a:r>
            <a:endParaRPr sz="2000">
              <a:solidFill>
                <a:srgbClr val="FFFFFF"/>
              </a:solidFill>
              <a:latin typeface="Source Sans Pro"/>
              <a:ea typeface="Source Sans Pro"/>
              <a:cs typeface="Source Sans Pro"/>
              <a:sym typeface="Source Sans Pro"/>
            </a:endParaRPr>
          </a:p>
          <a:p>
            <a:pPr marL="609585"/>
            <a:endParaRPr sz="2000">
              <a:solidFill>
                <a:srgbClr val="FFFFFF"/>
              </a:solidFill>
              <a:latin typeface="Source Sans Pro"/>
              <a:ea typeface="Source Sans Pro"/>
              <a:cs typeface="Source Sans Pro"/>
              <a:sym typeface="Source Sans Pro"/>
            </a:endParaRPr>
          </a:p>
          <a:p>
            <a:pPr marL="287859" indent="-313259">
              <a:buClr>
                <a:srgbClr val="FFFFFF"/>
              </a:buClr>
              <a:buSzPts val="1500"/>
              <a:buFont typeface="Source Sans Pro"/>
              <a:buChar char="•"/>
            </a:pPr>
            <a:r>
              <a:rPr lang="en" sz="2000">
                <a:solidFill>
                  <a:srgbClr val="FFFFFF"/>
                </a:solidFill>
                <a:latin typeface="Source Sans Pro"/>
                <a:ea typeface="Source Sans Pro"/>
                <a:cs typeface="Source Sans Pro"/>
                <a:sym typeface="Source Sans Pro"/>
              </a:rPr>
              <a:t>New </a:t>
            </a:r>
            <a:r>
              <a:rPr lang="en" sz="2000" b="1">
                <a:solidFill>
                  <a:srgbClr val="FDB81E"/>
                </a:solidFill>
                <a:latin typeface="Source Sans Pro"/>
                <a:ea typeface="Source Sans Pro"/>
                <a:cs typeface="Source Sans Pro"/>
                <a:sym typeface="Source Sans Pro"/>
              </a:rPr>
              <a:t>“By Sector” section</a:t>
            </a:r>
            <a:r>
              <a:rPr lang="en" sz="2000">
                <a:solidFill>
                  <a:srgbClr val="FFFFFF"/>
                </a:solidFill>
                <a:latin typeface="Source Sans Pro"/>
                <a:ea typeface="Source Sans Pro"/>
                <a:cs typeface="Source Sans Pro"/>
                <a:sym typeface="Source Sans Pro"/>
              </a:rPr>
              <a:t>, showing drought impacts on different economic sectors</a:t>
            </a:r>
            <a:endParaRPr sz="2000">
              <a:solidFill>
                <a:srgbClr val="FFFFFF"/>
              </a:solidFill>
              <a:latin typeface="Source Sans Pro"/>
              <a:ea typeface="Source Sans Pro"/>
              <a:cs typeface="Source Sans Pro"/>
              <a:sym typeface="Source Sans Pro"/>
            </a:endParaRPr>
          </a:p>
          <a:p>
            <a:pPr marL="609585"/>
            <a:endParaRPr sz="2000">
              <a:solidFill>
                <a:srgbClr val="FFFFFF"/>
              </a:solidFill>
              <a:latin typeface="Source Sans Pro"/>
              <a:ea typeface="Source Sans Pro"/>
              <a:cs typeface="Source Sans Pro"/>
              <a:sym typeface="Source Sans Pro"/>
            </a:endParaRPr>
          </a:p>
          <a:p>
            <a:pPr marL="287859" indent="-313259">
              <a:buClr>
                <a:srgbClr val="FFFFFF"/>
              </a:buClr>
              <a:buSzPts val="1500"/>
              <a:buFont typeface="Source Sans Pro"/>
              <a:buChar char="•"/>
            </a:pPr>
            <a:r>
              <a:rPr lang="en" sz="2000" b="1">
                <a:solidFill>
                  <a:srgbClr val="FDB81E"/>
                </a:solidFill>
                <a:latin typeface="Source Sans Pro"/>
                <a:ea typeface="Source Sans Pro"/>
                <a:cs typeface="Source Sans Pro"/>
                <a:sym typeface="Source Sans Pro"/>
              </a:rPr>
              <a:t>Research and Learn</a:t>
            </a:r>
            <a:r>
              <a:rPr lang="en" sz="2000" b="1">
                <a:solidFill>
                  <a:srgbClr val="FFFFFF"/>
                </a:solidFill>
                <a:latin typeface="Source Sans Pro"/>
                <a:ea typeface="Source Sans Pro"/>
                <a:cs typeface="Source Sans Pro"/>
                <a:sym typeface="Source Sans Pro"/>
              </a:rPr>
              <a:t> </a:t>
            </a:r>
            <a:r>
              <a:rPr lang="en" sz="2000">
                <a:solidFill>
                  <a:srgbClr val="FFFFFF"/>
                </a:solidFill>
                <a:latin typeface="Source Sans Pro"/>
                <a:ea typeface="Source Sans Pro"/>
                <a:cs typeface="Source Sans Pro"/>
                <a:sym typeface="Source Sans Pro"/>
              </a:rPr>
              <a:t>section where you can “go back to the basics” on drought </a:t>
            </a:r>
            <a:endParaRPr sz="2000">
              <a:solidFill>
                <a:srgbClr val="FFFFFF"/>
              </a:solidFill>
              <a:latin typeface="Source Sans Pro"/>
              <a:ea typeface="Source Sans Pro"/>
              <a:cs typeface="Source Sans Pro"/>
              <a:sym typeface="Source Sans Pro"/>
            </a:endParaRPr>
          </a:p>
          <a:p>
            <a:pPr>
              <a:buClr>
                <a:srgbClr val="000000"/>
              </a:buClr>
              <a:buSzPts val="1300"/>
            </a:pPr>
            <a:endParaRPr sz="2000">
              <a:latin typeface="Source Sans Pro"/>
              <a:ea typeface="Source Sans Pro"/>
              <a:cs typeface="Source Sans Pro"/>
              <a:sym typeface="Source Sans Pro"/>
            </a:endParaRPr>
          </a:p>
          <a:p>
            <a:pPr>
              <a:buClr>
                <a:srgbClr val="000000"/>
              </a:buClr>
              <a:buSzPts val="1300"/>
            </a:pPr>
            <a:endParaRPr sz="2000">
              <a:solidFill>
                <a:srgbClr val="FFFFFF"/>
              </a:solidFill>
              <a:latin typeface="Source Sans Pro"/>
              <a:ea typeface="Source Sans Pro"/>
              <a:cs typeface="Source Sans Pro"/>
              <a:sym typeface="Source Sans Pro"/>
            </a:endParaRPr>
          </a:p>
        </p:txBody>
      </p:sp>
      <p:sp>
        <p:nvSpPr>
          <p:cNvPr id="302" name="Google Shape;302;p52"/>
          <p:cNvSpPr txBox="1">
            <a:spLocks noGrp="1"/>
          </p:cNvSpPr>
          <p:nvPr>
            <p:ph type="title"/>
          </p:nvPr>
        </p:nvSpPr>
        <p:spPr>
          <a:xfrm>
            <a:off x="7309667" y="651800"/>
            <a:ext cx="4323600" cy="2120400"/>
          </a:xfrm>
          <a:prstGeom prst="rect">
            <a:avLst/>
          </a:prstGeom>
          <a:noFill/>
          <a:ln>
            <a:noFill/>
          </a:ln>
        </p:spPr>
        <p:txBody>
          <a:bodyPr spcFirstLastPara="1" wrap="square" lIns="91433" tIns="45700" rIns="91433" bIns="45700" anchor="t" anchorCtr="0">
            <a:noAutofit/>
          </a:bodyPr>
          <a:lstStyle/>
          <a:p>
            <a:pPr algn="ctr">
              <a:lnSpc>
                <a:spcPct val="100000"/>
              </a:lnSpc>
              <a:buClr>
                <a:schemeClr val="lt1"/>
              </a:buClr>
              <a:buSzPts val="3600"/>
            </a:pPr>
            <a:r>
              <a:rPr lang="en" sz="3600">
                <a:solidFill>
                  <a:srgbClr val="FFFFFF"/>
                </a:solidFill>
              </a:rPr>
              <a:t>U.S. Drought Portal: </a:t>
            </a:r>
            <a:r>
              <a:rPr lang="en" sz="3600">
                <a:solidFill>
                  <a:srgbClr val="FFFFFF"/>
                </a:solidFill>
                <a:latin typeface="Helvetica Neue"/>
                <a:ea typeface="Helvetica Neue"/>
                <a:cs typeface="Helvetica Neue"/>
                <a:sym typeface="Helvetica Neue"/>
              </a:rPr>
              <a:t>Drought.gov</a:t>
            </a:r>
            <a:endParaRPr sz="3600">
              <a:solidFill>
                <a:srgbClr val="FFFFFF"/>
              </a:solidFill>
              <a:latin typeface="Helvetica Neue"/>
              <a:ea typeface="Helvetica Neue"/>
              <a:cs typeface="Helvetica Neue"/>
              <a:sym typeface="Helvetica Neue"/>
            </a:endParaRPr>
          </a:p>
        </p:txBody>
      </p:sp>
      <p:sp>
        <p:nvSpPr>
          <p:cNvPr id="303" name="Google Shape;303;p52"/>
          <p:cNvSpPr/>
          <p:nvPr/>
        </p:nvSpPr>
        <p:spPr>
          <a:xfrm>
            <a:off x="8543605" y="2455815"/>
            <a:ext cx="1856000" cy="107600"/>
          </a:xfrm>
          <a:prstGeom prst="rect">
            <a:avLst/>
          </a:prstGeom>
          <a:solidFill>
            <a:srgbClr val="FDB81E"/>
          </a:solidFill>
          <a:ln>
            <a:noFill/>
          </a:ln>
        </p:spPr>
        <p:txBody>
          <a:bodyPr spcFirstLastPara="1" wrap="square" lIns="91433" tIns="45700" rIns="91433" bIns="45700" anchor="ctr" anchorCtr="0">
            <a:noAutofit/>
          </a:bodyPr>
          <a:lstStyle/>
          <a:p>
            <a:pPr algn="ctr">
              <a:buClr>
                <a:schemeClr val="dk1"/>
              </a:buClr>
              <a:buSzPts val="2100"/>
            </a:pPr>
            <a:endParaRPr sz="2800">
              <a:solidFill>
                <a:srgbClr val="FDB81E"/>
              </a:solidFill>
              <a:latin typeface="Calibri"/>
              <a:ea typeface="Calibri"/>
              <a:cs typeface="Calibri"/>
              <a:sym typeface="Calibri"/>
            </a:endParaRPr>
          </a:p>
        </p:txBody>
      </p:sp>
      <p:sp>
        <p:nvSpPr>
          <p:cNvPr id="304" name="Google Shape;304;p52"/>
          <p:cNvSpPr txBox="1">
            <a:spLocks noGrp="1"/>
          </p:cNvSpPr>
          <p:nvPr>
            <p:ph type="body" idx="4294967295"/>
          </p:nvPr>
        </p:nvSpPr>
        <p:spPr>
          <a:xfrm>
            <a:off x="7236251" y="222072"/>
            <a:ext cx="4470400" cy="329600"/>
          </a:xfrm>
          <a:prstGeom prst="rect">
            <a:avLst/>
          </a:prstGeom>
          <a:noFill/>
          <a:ln>
            <a:noFill/>
          </a:ln>
        </p:spPr>
        <p:txBody>
          <a:bodyPr spcFirstLastPara="1" wrap="square" lIns="91433" tIns="45700" rIns="91433" bIns="45700" anchor="t" anchorCtr="0">
            <a:noAutofit/>
          </a:bodyPr>
          <a:lstStyle/>
          <a:p>
            <a:pPr marL="0" indent="0" algn="ctr">
              <a:lnSpc>
                <a:spcPct val="100000"/>
              </a:lnSpc>
              <a:spcBef>
                <a:spcPts val="0"/>
              </a:spcBef>
              <a:buClr>
                <a:schemeClr val="lt1"/>
              </a:buClr>
              <a:buSzPts val="1100"/>
              <a:buNone/>
            </a:pPr>
            <a:r>
              <a:rPr lang="en" sz="2267" b="1">
                <a:solidFill>
                  <a:srgbClr val="FDB81E"/>
                </a:solidFill>
              </a:rPr>
              <a:t>NIDIS RESOURCES</a:t>
            </a:r>
            <a:endParaRPr sz="2267" b="1">
              <a:solidFill>
                <a:srgbClr val="FDB81E"/>
              </a:solidFill>
              <a:latin typeface="Source Sans Pro"/>
              <a:ea typeface="Source Sans Pro"/>
              <a:cs typeface="Source Sans Pro"/>
              <a:sym typeface="Source Sans Pro"/>
            </a:endParaRPr>
          </a:p>
        </p:txBody>
      </p:sp>
      <p:pic>
        <p:nvPicPr>
          <p:cNvPr id="305" name="Google Shape;305;p52"/>
          <p:cNvPicPr preferRelativeResize="0"/>
          <p:nvPr/>
        </p:nvPicPr>
        <p:blipFill rotWithShape="1">
          <a:blip r:embed="rId3">
            <a:alphaModFix/>
          </a:blip>
          <a:srcRect b="4580"/>
          <a:stretch/>
        </p:blipFill>
        <p:spPr>
          <a:xfrm>
            <a:off x="119834" y="69567"/>
            <a:ext cx="5556701" cy="2702579"/>
          </a:xfrm>
          <a:prstGeom prst="rect">
            <a:avLst/>
          </a:prstGeom>
          <a:noFill/>
          <a:ln>
            <a:noFill/>
          </a:ln>
        </p:spPr>
      </p:pic>
      <p:pic>
        <p:nvPicPr>
          <p:cNvPr id="306" name="Google Shape;306;p52"/>
          <p:cNvPicPr preferRelativeResize="0"/>
          <p:nvPr/>
        </p:nvPicPr>
        <p:blipFill>
          <a:blip r:embed="rId4">
            <a:alphaModFix/>
          </a:blip>
          <a:stretch>
            <a:fillRect/>
          </a:stretch>
        </p:blipFill>
        <p:spPr>
          <a:xfrm>
            <a:off x="955279" y="2264316"/>
            <a:ext cx="5920683" cy="2621597"/>
          </a:xfrm>
          <a:prstGeom prst="rect">
            <a:avLst/>
          </a:prstGeom>
          <a:noFill/>
          <a:ln>
            <a:noFill/>
          </a:ln>
        </p:spPr>
      </p:pic>
      <p:pic>
        <p:nvPicPr>
          <p:cNvPr id="307" name="Google Shape;307;p52"/>
          <p:cNvPicPr preferRelativeResize="0"/>
          <p:nvPr/>
        </p:nvPicPr>
        <p:blipFill>
          <a:blip r:embed="rId5">
            <a:alphaModFix/>
          </a:blip>
          <a:stretch>
            <a:fillRect/>
          </a:stretch>
        </p:blipFill>
        <p:spPr>
          <a:xfrm>
            <a:off x="198964" y="4250606"/>
            <a:ext cx="5138755" cy="253782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53"/>
          <p:cNvPicPr preferRelativeResize="0"/>
          <p:nvPr/>
        </p:nvPicPr>
        <p:blipFill rotWithShape="1">
          <a:blip r:embed="rId3">
            <a:alphaModFix/>
          </a:blip>
          <a:srcRect t="16180" r="1146" b="-675"/>
          <a:stretch/>
        </p:blipFill>
        <p:spPr>
          <a:xfrm>
            <a:off x="15576" y="0"/>
            <a:ext cx="12176425" cy="6931803"/>
          </a:xfrm>
          <a:prstGeom prst="rect">
            <a:avLst/>
          </a:prstGeom>
          <a:noFill/>
          <a:ln>
            <a:noFill/>
          </a:ln>
        </p:spPr>
      </p:pic>
      <p:sp>
        <p:nvSpPr>
          <p:cNvPr id="314" name="Google Shape;314;p53"/>
          <p:cNvSpPr/>
          <p:nvPr/>
        </p:nvSpPr>
        <p:spPr>
          <a:xfrm>
            <a:off x="15567" y="-24725"/>
            <a:ext cx="4947200" cy="6931600"/>
          </a:xfrm>
          <a:prstGeom prst="rect">
            <a:avLst/>
          </a:prstGeom>
          <a:solidFill>
            <a:schemeClr val="lt1"/>
          </a:solidFill>
          <a:ln>
            <a:noFill/>
          </a:ln>
        </p:spPr>
        <p:txBody>
          <a:bodyPr spcFirstLastPara="1" wrap="square" lIns="91433" tIns="45700" rIns="91433" bIns="45700" anchor="ctr" anchorCtr="0">
            <a:noAutofit/>
          </a:bodyPr>
          <a:lstStyle/>
          <a:p>
            <a:pPr algn="ctr">
              <a:buClr>
                <a:schemeClr val="dk1"/>
              </a:buClr>
              <a:buSzPts val="1400"/>
            </a:pPr>
            <a:endParaRPr sz="1867">
              <a:solidFill>
                <a:schemeClr val="lt1"/>
              </a:solidFill>
              <a:latin typeface="Calibri"/>
              <a:ea typeface="Calibri"/>
              <a:cs typeface="Calibri"/>
              <a:sym typeface="Calibri"/>
            </a:endParaRPr>
          </a:p>
        </p:txBody>
      </p:sp>
      <p:pic>
        <p:nvPicPr>
          <p:cNvPr id="315" name="Google Shape;315;p53"/>
          <p:cNvPicPr preferRelativeResize="0"/>
          <p:nvPr/>
        </p:nvPicPr>
        <p:blipFill>
          <a:blip r:embed="rId4">
            <a:alphaModFix/>
          </a:blip>
          <a:stretch>
            <a:fillRect/>
          </a:stretch>
        </p:blipFill>
        <p:spPr>
          <a:xfrm>
            <a:off x="10603657" y="5568067"/>
            <a:ext cx="1183225" cy="1069181"/>
          </a:xfrm>
          <a:prstGeom prst="rect">
            <a:avLst/>
          </a:prstGeom>
          <a:noFill/>
          <a:ln>
            <a:noFill/>
          </a:ln>
        </p:spPr>
      </p:pic>
      <p:pic>
        <p:nvPicPr>
          <p:cNvPr id="316" name="Google Shape;316;p53"/>
          <p:cNvPicPr preferRelativeResize="0"/>
          <p:nvPr/>
        </p:nvPicPr>
        <p:blipFill>
          <a:blip r:embed="rId5">
            <a:alphaModFix/>
          </a:blip>
          <a:stretch>
            <a:fillRect/>
          </a:stretch>
        </p:blipFill>
        <p:spPr>
          <a:xfrm>
            <a:off x="8797317" y="5347301"/>
            <a:ext cx="1511497" cy="1510697"/>
          </a:xfrm>
          <a:prstGeom prst="rect">
            <a:avLst/>
          </a:prstGeom>
          <a:noFill/>
          <a:ln>
            <a:noFill/>
          </a:ln>
        </p:spPr>
      </p:pic>
      <p:sp>
        <p:nvSpPr>
          <p:cNvPr id="317" name="Google Shape;317;p53"/>
          <p:cNvSpPr txBox="1">
            <a:spLocks noGrp="1"/>
          </p:cNvSpPr>
          <p:nvPr>
            <p:ph type="ctrTitle"/>
          </p:nvPr>
        </p:nvSpPr>
        <p:spPr>
          <a:xfrm>
            <a:off x="231567" y="150933"/>
            <a:ext cx="4741600" cy="904800"/>
          </a:xfrm>
          <a:prstGeom prst="rect">
            <a:avLst/>
          </a:prstGeom>
          <a:noFill/>
          <a:ln>
            <a:noFill/>
          </a:ln>
        </p:spPr>
        <p:txBody>
          <a:bodyPr spcFirstLastPara="1" wrap="square" lIns="91433" tIns="45700" rIns="91433" bIns="45700" anchor="t" anchorCtr="0">
            <a:noAutofit/>
          </a:bodyPr>
          <a:lstStyle/>
          <a:p>
            <a:pPr>
              <a:lnSpc>
                <a:spcPct val="100000"/>
              </a:lnSpc>
              <a:buClr>
                <a:schemeClr val="lt1"/>
              </a:buClr>
              <a:buSzPts val="3600"/>
            </a:pPr>
            <a:r>
              <a:rPr lang="en" sz="3867" b="1">
                <a:solidFill>
                  <a:srgbClr val="112E51"/>
                </a:solidFill>
              </a:rPr>
              <a:t>Please subscribe to receive emails from MRB DEWS</a:t>
            </a:r>
            <a:endParaRPr sz="3867" b="1">
              <a:solidFill>
                <a:srgbClr val="112E51"/>
              </a:solidFill>
              <a:latin typeface="Helvetica Neue"/>
              <a:ea typeface="Helvetica Neue"/>
              <a:cs typeface="Helvetica Neue"/>
              <a:sym typeface="Helvetica Neue"/>
            </a:endParaRPr>
          </a:p>
        </p:txBody>
      </p:sp>
      <p:sp>
        <p:nvSpPr>
          <p:cNvPr id="318" name="Google Shape;318;p53"/>
          <p:cNvSpPr txBox="1">
            <a:spLocks noGrp="1"/>
          </p:cNvSpPr>
          <p:nvPr>
            <p:ph type="body" idx="2"/>
          </p:nvPr>
        </p:nvSpPr>
        <p:spPr>
          <a:xfrm>
            <a:off x="956451" y="4144051"/>
            <a:ext cx="3654000" cy="2793600"/>
          </a:xfrm>
          <a:prstGeom prst="rect">
            <a:avLst/>
          </a:prstGeom>
          <a:noFill/>
          <a:ln>
            <a:noFill/>
          </a:ln>
        </p:spPr>
        <p:txBody>
          <a:bodyPr spcFirstLastPara="1" wrap="square" lIns="91433" tIns="45700" rIns="91433" bIns="45700" anchor="ctr" anchorCtr="0">
            <a:noAutofit/>
          </a:bodyPr>
          <a:lstStyle/>
          <a:p>
            <a:pPr marL="0" indent="0">
              <a:lnSpc>
                <a:spcPct val="150000"/>
              </a:lnSpc>
              <a:spcBef>
                <a:spcPts val="800"/>
              </a:spcBef>
              <a:buSzPts val="1200"/>
            </a:pPr>
            <a:r>
              <a:rPr lang="en">
                <a:solidFill>
                  <a:srgbClr val="0071BC"/>
                </a:solidFill>
                <a:latin typeface="Source Sans Pro"/>
                <a:ea typeface="Source Sans Pro"/>
                <a:cs typeface="Source Sans Pro"/>
                <a:sym typeface="Source Sans Pro"/>
              </a:rPr>
              <a:t>www.drought.gov</a:t>
            </a:r>
            <a:endParaRPr>
              <a:solidFill>
                <a:srgbClr val="0071BC"/>
              </a:solidFill>
              <a:latin typeface="Source Sans Pro"/>
              <a:ea typeface="Source Sans Pro"/>
              <a:cs typeface="Source Sans Pro"/>
              <a:sym typeface="Source Sans Pro"/>
            </a:endParaRPr>
          </a:p>
          <a:p>
            <a:pPr marL="0" indent="0">
              <a:lnSpc>
                <a:spcPct val="150000"/>
              </a:lnSpc>
              <a:spcBef>
                <a:spcPts val="800"/>
              </a:spcBef>
              <a:buSzPts val="1200"/>
            </a:pPr>
            <a:r>
              <a:rPr lang="en">
                <a:solidFill>
                  <a:srgbClr val="0071BC"/>
                </a:solidFill>
                <a:latin typeface="Source Sans Pro"/>
                <a:ea typeface="Source Sans Pro"/>
                <a:cs typeface="Source Sans Pro"/>
                <a:sym typeface="Source Sans Pro"/>
              </a:rPr>
              <a:t>@DroughtGov</a:t>
            </a:r>
            <a:endParaRPr>
              <a:solidFill>
                <a:srgbClr val="0071BC"/>
              </a:solidFill>
              <a:latin typeface="Source Sans Pro"/>
              <a:ea typeface="Source Sans Pro"/>
              <a:cs typeface="Source Sans Pro"/>
              <a:sym typeface="Source Sans Pro"/>
            </a:endParaRPr>
          </a:p>
          <a:p>
            <a:pPr marL="0" indent="0">
              <a:lnSpc>
                <a:spcPct val="150000"/>
              </a:lnSpc>
              <a:spcBef>
                <a:spcPts val="800"/>
              </a:spcBef>
              <a:buSzPts val="1200"/>
            </a:pPr>
            <a:r>
              <a:rPr lang="en">
                <a:solidFill>
                  <a:srgbClr val="0071BC"/>
                </a:solidFill>
                <a:latin typeface="Source Sans Pro"/>
                <a:ea typeface="Source Sans Pro"/>
                <a:cs typeface="Source Sans Pro"/>
                <a:sym typeface="Source Sans Pro"/>
              </a:rPr>
              <a:t>@DroughtGov</a:t>
            </a:r>
            <a:endParaRPr>
              <a:solidFill>
                <a:srgbClr val="0071BC"/>
              </a:solidFill>
              <a:latin typeface="Source Sans Pro"/>
              <a:ea typeface="Source Sans Pro"/>
              <a:cs typeface="Source Sans Pro"/>
              <a:sym typeface="Source Sans Pro"/>
            </a:endParaRPr>
          </a:p>
          <a:p>
            <a:pPr marL="0" indent="0">
              <a:lnSpc>
                <a:spcPct val="100000"/>
              </a:lnSpc>
              <a:spcBef>
                <a:spcPts val="800"/>
              </a:spcBef>
              <a:buSzPts val="1200"/>
            </a:pPr>
            <a:r>
              <a:rPr lang="en">
                <a:solidFill>
                  <a:srgbClr val="0071BC"/>
                </a:solidFill>
                <a:latin typeface="Source Sans Pro"/>
                <a:ea typeface="Source Sans Pro"/>
                <a:cs typeface="Source Sans Pro"/>
                <a:sym typeface="Source Sans Pro"/>
              </a:rPr>
              <a:t>National Integrated Drought Information System</a:t>
            </a:r>
            <a:endParaRPr>
              <a:solidFill>
                <a:srgbClr val="0071BC"/>
              </a:solidFill>
              <a:latin typeface="Source Sans Pro"/>
              <a:ea typeface="Source Sans Pro"/>
              <a:cs typeface="Source Sans Pro"/>
              <a:sym typeface="Source Sans Pro"/>
            </a:endParaRPr>
          </a:p>
        </p:txBody>
      </p:sp>
      <p:sp>
        <p:nvSpPr>
          <p:cNvPr id="319" name="Google Shape;319;p53"/>
          <p:cNvSpPr/>
          <p:nvPr/>
        </p:nvSpPr>
        <p:spPr>
          <a:xfrm>
            <a:off x="289000" y="2179700"/>
            <a:ext cx="2719200" cy="107600"/>
          </a:xfrm>
          <a:prstGeom prst="rect">
            <a:avLst/>
          </a:prstGeom>
          <a:solidFill>
            <a:srgbClr val="FDB81E"/>
          </a:solidFill>
          <a:ln>
            <a:noFill/>
          </a:ln>
        </p:spPr>
        <p:txBody>
          <a:bodyPr spcFirstLastPara="1" wrap="square" lIns="91433" tIns="45700" rIns="91433" bIns="45700" anchor="ctr" anchorCtr="0">
            <a:noAutofit/>
          </a:bodyPr>
          <a:lstStyle/>
          <a:p>
            <a:pPr algn="ctr">
              <a:buClr>
                <a:schemeClr val="dk1"/>
              </a:buClr>
              <a:buSzPts val="2100"/>
            </a:pPr>
            <a:endParaRPr sz="2800">
              <a:solidFill>
                <a:srgbClr val="FDB81E"/>
              </a:solidFill>
              <a:latin typeface="Calibri"/>
              <a:ea typeface="Calibri"/>
              <a:cs typeface="Calibri"/>
              <a:sym typeface="Calibri"/>
            </a:endParaRPr>
          </a:p>
        </p:txBody>
      </p:sp>
      <p:grpSp>
        <p:nvGrpSpPr>
          <p:cNvPr id="320" name="Google Shape;320;p53"/>
          <p:cNvGrpSpPr/>
          <p:nvPr/>
        </p:nvGrpSpPr>
        <p:grpSpPr>
          <a:xfrm>
            <a:off x="289009" y="4251400"/>
            <a:ext cx="565881" cy="2415333"/>
            <a:chOff x="289000" y="4259473"/>
            <a:chExt cx="497609" cy="2559700"/>
          </a:xfrm>
        </p:grpSpPr>
        <p:pic>
          <p:nvPicPr>
            <p:cNvPr id="321" name="Google Shape;321;p53"/>
            <p:cNvPicPr preferRelativeResize="0"/>
            <p:nvPr/>
          </p:nvPicPr>
          <p:blipFill>
            <a:blip r:embed="rId4">
              <a:alphaModFix/>
            </a:blip>
            <a:stretch>
              <a:fillRect/>
            </a:stretch>
          </p:blipFill>
          <p:spPr>
            <a:xfrm>
              <a:off x="289000" y="4259473"/>
              <a:ext cx="497608" cy="501515"/>
            </a:xfrm>
            <a:prstGeom prst="rect">
              <a:avLst/>
            </a:prstGeom>
            <a:noFill/>
            <a:ln>
              <a:noFill/>
            </a:ln>
          </p:spPr>
        </p:pic>
        <p:pic>
          <p:nvPicPr>
            <p:cNvPr id="322" name="Google Shape;322;p53"/>
            <p:cNvPicPr preferRelativeResize="0"/>
            <p:nvPr/>
          </p:nvPicPr>
          <p:blipFill rotWithShape="1">
            <a:blip r:embed="rId6">
              <a:alphaModFix/>
            </a:blip>
            <a:srcRect t="89" b="89"/>
            <a:stretch/>
          </p:blipFill>
          <p:spPr>
            <a:xfrm>
              <a:off x="289000" y="4877048"/>
              <a:ext cx="497609" cy="554018"/>
            </a:xfrm>
            <a:prstGeom prst="rect">
              <a:avLst/>
            </a:prstGeom>
            <a:noFill/>
            <a:ln>
              <a:noFill/>
            </a:ln>
          </p:spPr>
        </p:pic>
        <p:pic>
          <p:nvPicPr>
            <p:cNvPr id="323" name="Google Shape;323;p53"/>
            <p:cNvPicPr preferRelativeResize="0"/>
            <p:nvPr/>
          </p:nvPicPr>
          <p:blipFill>
            <a:blip r:embed="rId7">
              <a:alphaModFix/>
            </a:blip>
            <a:stretch>
              <a:fillRect/>
            </a:stretch>
          </p:blipFill>
          <p:spPr>
            <a:xfrm>
              <a:off x="289000" y="5547131"/>
              <a:ext cx="497609" cy="555018"/>
            </a:xfrm>
            <a:prstGeom prst="rect">
              <a:avLst/>
            </a:prstGeom>
            <a:noFill/>
            <a:ln>
              <a:noFill/>
            </a:ln>
          </p:spPr>
        </p:pic>
        <p:pic>
          <p:nvPicPr>
            <p:cNvPr id="324" name="Google Shape;324;p53"/>
            <p:cNvPicPr preferRelativeResize="0"/>
            <p:nvPr/>
          </p:nvPicPr>
          <p:blipFill rotWithShape="1">
            <a:blip r:embed="rId8">
              <a:alphaModFix/>
            </a:blip>
            <a:srcRect/>
            <a:stretch/>
          </p:blipFill>
          <p:spPr>
            <a:xfrm>
              <a:off x="289000" y="6264155"/>
              <a:ext cx="497609" cy="555019"/>
            </a:xfrm>
            <a:prstGeom prst="rect">
              <a:avLst/>
            </a:prstGeom>
            <a:noFill/>
            <a:ln>
              <a:noFill/>
            </a:ln>
          </p:spPr>
        </p:pic>
      </p:grpSp>
      <p:sp>
        <p:nvSpPr>
          <p:cNvPr id="325" name="Google Shape;325;p53"/>
          <p:cNvSpPr txBox="1"/>
          <p:nvPr/>
        </p:nvSpPr>
        <p:spPr>
          <a:xfrm>
            <a:off x="231551" y="2396055"/>
            <a:ext cx="4515200" cy="1538842"/>
          </a:xfrm>
          <a:prstGeom prst="rect">
            <a:avLst/>
          </a:prstGeom>
          <a:noFill/>
          <a:ln>
            <a:noFill/>
          </a:ln>
        </p:spPr>
        <p:txBody>
          <a:bodyPr spcFirstLastPara="1" wrap="square" lIns="121900" tIns="121900" rIns="121900" bIns="121900" anchor="t" anchorCtr="0">
            <a:spAutoFit/>
          </a:bodyPr>
          <a:lstStyle/>
          <a:p>
            <a:r>
              <a:rPr lang="en" sz="2800" b="1">
                <a:solidFill>
                  <a:srgbClr val="0071BC"/>
                </a:solidFill>
                <a:latin typeface="Source Sans Pro"/>
                <a:ea typeface="Source Sans Pro"/>
                <a:cs typeface="Source Sans Pro"/>
                <a:sym typeface="Source Sans Pro"/>
              </a:rPr>
              <a:t>MRB DEWS Coordinator</a:t>
            </a:r>
            <a:endParaRPr sz="2800" b="1">
              <a:solidFill>
                <a:schemeClr val="dk1"/>
              </a:solidFill>
              <a:latin typeface="Source Sans Pro"/>
              <a:ea typeface="Source Sans Pro"/>
              <a:cs typeface="Source Sans Pro"/>
              <a:sym typeface="Source Sans Pro"/>
            </a:endParaRPr>
          </a:p>
          <a:p>
            <a:r>
              <a:rPr lang="en" sz="2800" b="1">
                <a:solidFill>
                  <a:schemeClr val="dk1"/>
                </a:solidFill>
                <a:latin typeface="Source Sans Pro"/>
                <a:ea typeface="Source Sans Pro"/>
                <a:cs typeface="Source Sans Pro"/>
                <a:sym typeface="Source Sans Pro"/>
              </a:rPr>
              <a:t>Molly Woloszyn</a:t>
            </a:r>
            <a:endParaRPr sz="2800" b="1">
              <a:solidFill>
                <a:schemeClr val="dk1"/>
              </a:solidFill>
              <a:latin typeface="Source Sans Pro"/>
              <a:ea typeface="Source Sans Pro"/>
              <a:cs typeface="Source Sans Pro"/>
              <a:sym typeface="Source Sans Pro"/>
            </a:endParaRPr>
          </a:p>
          <a:p>
            <a:r>
              <a:rPr lang="en" sz="2800" b="1">
                <a:solidFill>
                  <a:srgbClr val="112E51"/>
                </a:solidFill>
                <a:uFill>
                  <a:noFill/>
                </a:uFill>
                <a:latin typeface="Source Sans Pro"/>
                <a:ea typeface="Source Sans Pro"/>
                <a:cs typeface="Source Sans Pro"/>
                <a:sym typeface="Source Sans Pro"/>
                <a:hlinkClick r:id="rId9">
                  <a:extLst>
                    <a:ext uri="{A12FA001-AC4F-418D-AE19-62706E023703}">
                      <ahyp:hlinkClr xmlns:ahyp="http://schemas.microsoft.com/office/drawing/2018/hyperlinkcolor" val="tx"/>
                    </a:ext>
                  </a:extLst>
                </a:hlinkClick>
              </a:rPr>
              <a:t>molly.woloszyn@noaa.gov</a:t>
            </a:r>
            <a:endParaRPr sz="2800" b="1">
              <a:latin typeface="Source Sans Pro"/>
              <a:ea typeface="Source Sans Pro"/>
              <a:cs typeface="Source Sans Pro"/>
              <a:sym typeface="Source Sans Pro"/>
            </a:endParaRPr>
          </a:p>
        </p:txBody>
      </p:sp>
      <p:pic>
        <p:nvPicPr>
          <p:cNvPr id="326" name="Google Shape;326;p53"/>
          <p:cNvPicPr preferRelativeResize="0"/>
          <p:nvPr/>
        </p:nvPicPr>
        <p:blipFill>
          <a:blip r:embed="rId10">
            <a:alphaModFix/>
          </a:blip>
          <a:stretch>
            <a:fillRect/>
          </a:stretch>
        </p:blipFill>
        <p:spPr>
          <a:xfrm>
            <a:off x="7696200" y="271467"/>
            <a:ext cx="4200533" cy="420053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C6316BD-BE10-48B5-BF1A-036C388B7205}"/>
              </a:ext>
            </a:extLst>
          </p:cNvPr>
          <p:cNvGraphicFramePr>
            <a:graphicFrameLocks noGrp="1"/>
          </p:cNvGraphicFramePr>
          <p:nvPr>
            <p:ph idx="1"/>
            <p:extLst>
              <p:ext uri="{D42A27DB-BD31-4B8C-83A1-F6EECF244321}">
                <p14:modId xmlns:p14="http://schemas.microsoft.com/office/powerpoint/2010/main" val="2154751989"/>
              </p:ext>
            </p:extLst>
          </p:nvPr>
        </p:nvGraphicFramePr>
        <p:xfrm>
          <a:off x="815992" y="1639320"/>
          <a:ext cx="10560011" cy="4713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7511BEBD-F751-4A62-B230-FC1CC8733BE3}"/>
              </a:ext>
            </a:extLst>
          </p:cNvPr>
          <p:cNvSpPr>
            <a:spLocks noGrp="1"/>
          </p:cNvSpPr>
          <p:nvPr>
            <p:ph type="sldNum" sz="quarter" idx="12"/>
          </p:nvPr>
        </p:nvSpPr>
        <p:spPr/>
        <p:txBody>
          <a:bodyPr/>
          <a:lstStyle/>
          <a:p>
            <a:fld id="{4FE73A1D-EB43-41B3-AA65-4CA77838B810}" type="slidenum">
              <a:rPr lang="en-US" smtClean="0"/>
              <a:pPr/>
              <a:t>14</a:t>
            </a:fld>
            <a:endParaRPr lang="en-US" dirty="0"/>
          </a:p>
        </p:txBody>
      </p:sp>
      <p:sp>
        <p:nvSpPr>
          <p:cNvPr id="4" name="Title 3">
            <a:extLst>
              <a:ext uri="{FF2B5EF4-FFF2-40B4-BE49-F238E27FC236}">
                <a16:creationId xmlns:a16="http://schemas.microsoft.com/office/drawing/2014/main" id="{A1221E77-42B4-42C9-BDBF-141BBE89F584}"/>
              </a:ext>
            </a:extLst>
          </p:cNvPr>
          <p:cNvSpPr>
            <a:spLocks noGrp="1"/>
          </p:cNvSpPr>
          <p:nvPr>
            <p:ph type="title"/>
          </p:nvPr>
        </p:nvSpPr>
        <p:spPr/>
        <p:txBody>
          <a:bodyPr/>
          <a:lstStyle/>
          <a:p>
            <a:r>
              <a:rPr lang="en-US" sz="3600" dirty="0"/>
              <a:t>Outline</a:t>
            </a:r>
          </a:p>
        </p:txBody>
      </p:sp>
    </p:spTree>
    <p:extLst>
      <p:ext uri="{BB962C8B-B14F-4D97-AF65-F5344CB8AC3E}">
        <p14:creationId xmlns:p14="http://schemas.microsoft.com/office/powerpoint/2010/main" val="3930396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279044-A143-4EE4-A4CE-F8539FC5F8B4}"/>
              </a:ext>
            </a:extLst>
          </p:cNvPr>
          <p:cNvSpPr>
            <a:spLocks noGrp="1"/>
          </p:cNvSpPr>
          <p:nvPr>
            <p:ph type="sldNum" sz="quarter" idx="12"/>
          </p:nvPr>
        </p:nvSpPr>
        <p:spPr/>
        <p:txBody>
          <a:bodyPr/>
          <a:lstStyle/>
          <a:p>
            <a:fld id="{4FE73A1D-EB43-41B3-AA65-4CA77838B810}" type="slidenum">
              <a:rPr lang="en-US" smtClean="0"/>
              <a:pPr/>
              <a:t>15</a:t>
            </a:fld>
            <a:endParaRPr lang="en-US" dirty="0"/>
          </a:p>
        </p:txBody>
      </p:sp>
      <p:sp>
        <p:nvSpPr>
          <p:cNvPr id="4" name="Title 3">
            <a:extLst>
              <a:ext uri="{FF2B5EF4-FFF2-40B4-BE49-F238E27FC236}">
                <a16:creationId xmlns:a16="http://schemas.microsoft.com/office/drawing/2014/main" id="{D2E99988-FE5E-4F2D-9607-43B24543A9C9}"/>
              </a:ext>
            </a:extLst>
          </p:cNvPr>
          <p:cNvSpPr>
            <a:spLocks noGrp="1"/>
          </p:cNvSpPr>
          <p:nvPr>
            <p:ph type="title"/>
          </p:nvPr>
        </p:nvSpPr>
        <p:spPr/>
        <p:txBody>
          <a:bodyPr/>
          <a:lstStyle/>
          <a:p>
            <a:r>
              <a:rPr lang="en-US" sz="3000" dirty="0"/>
              <a:t>Potential Threats of Climate Change</a:t>
            </a:r>
            <a:br>
              <a:rPr lang="en-US" sz="3000" dirty="0"/>
            </a:br>
            <a:r>
              <a:rPr lang="en-US" sz="3000" i="1" dirty="0"/>
              <a:t>Aridification would lead to reduced water resources</a:t>
            </a:r>
            <a:endParaRPr lang="en-US" sz="3000" dirty="0"/>
          </a:p>
        </p:txBody>
      </p:sp>
      <p:pic>
        <p:nvPicPr>
          <p:cNvPr id="8" name="Content Placeholder 7">
            <a:extLst>
              <a:ext uri="{FF2B5EF4-FFF2-40B4-BE49-F238E27FC236}">
                <a16:creationId xmlns:a16="http://schemas.microsoft.com/office/drawing/2014/main" id="{D7D3440B-5A9A-42F6-BBD9-3F4A743C0CA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710" b="33532"/>
          <a:stretch/>
        </p:blipFill>
        <p:spPr>
          <a:xfrm>
            <a:off x="1723194" y="1502852"/>
            <a:ext cx="8745605" cy="4701754"/>
          </a:xfrm>
        </p:spPr>
      </p:pic>
      <p:sp>
        <p:nvSpPr>
          <p:cNvPr id="11" name="Rectangle 10">
            <a:extLst>
              <a:ext uri="{FF2B5EF4-FFF2-40B4-BE49-F238E27FC236}">
                <a16:creationId xmlns:a16="http://schemas.microsoft.com/office/drawing/2014/main" id="{3DC86498-B29D-4A87-A72B-C0242FEFF79A}"/>
              </a:ext>
            </a:extLst>
          </p:cNvPr>
          <p:cNvSpPr/>
          <p:nvPr/>
        </p:nvSpPr>
        <p:spPr>
          <a:xfrm>
            <a:off x="-3" y="6412059"/>
            <a:ext cx="12192001" cy="246221"/>
          </a:xfrm>
          <a:prstGeom prst="rect">
            <a:avLst/>
          </a:prstGeom>
        </p:spPr>
        <p:txBody>
          <a:bodyPr wrap="square">
            <a:spAutoFit/>
          </a:bodyPr>
          <a:lstStyle/>
          <a:p>
            <a:pPr algn="ctr"/>
            <a:r>
              <a:rPr lang="en-US" sz="1000" dirty="0">
                <a:latin typeface="Arial" panose="020B0604020202020204" pitchFamily="34" charset="0"/>
                <a:cs typeface="Arial" panose="020B0604020202020204" pitchFamily="34" charset="0"/>
              </a:rPr>
              <a:t>Cook, B. I., T. R. Ault, and J. E. </a:t>
            </a:r>
            <a:r>
              <a:rPr lang="en-US" sz="1000" dirty="0" err="1">
                <a:latin typeface="Arial" panose="020B0604020202020204" pitchFamily="34" charset="0"/>
                <a:cs typeface="Arial" panose="020B0604020202020204" pitchFamily="34" charset="0"/>
              </a:rPr>
              <a:t>Smerdon</a:t>
            </a:r>
            <a:r>
              <a:rPr lang="en-US" sz="1000" dirty="0">
                <a:latin typeface="Arial" panose="020B0604020202020204" pitchFamily="34" charset="0"/>
                <a:cs typeface="Arial" panose="020B0604020202020204" pitchFamily="34" charset="0"/>
              </a:rPr>
              <a:t>, 2015: Unprecedented 21st century drought risk in the American Southwest and Central Plains. Science Advances, 10.1126/sciadv.1400082.</a:t>
            </a:r>
          </a:p>
        </p:txBody>
      </p:sp>
    </p:spTree>
    <p:extLst>
      <p:ext uri="{BB962C8B-B14F-4D97-AF65-F5344CB8AC3E}">
        <p14:creationId xmlns:p14="http://schemas.microsoft.com/office/powerpoint/2010/main" val="3921605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EA258A-A479-4A75-A583-70FC52BB1FA9}"/>
              </a:ext>
            </a:extLst>
          </p:cNvPr>
          <p:cNvSpPr>
            <a:spLocks noGrp="1"/>
          </p:cNvSpPr>
          <p:nvPr>
            <p:ph type="sldNum" sz="quarter" idx="12"/>
          </p:nvPr>
        </p:nvSpPr>
        <p:spPr/>
        <p:txBody>
          <a:bodyPr/>
          <a:lstStyle/>
          <a:p>
            <a:fld id="{4FE73A1D-EB43-41B3-AA65-4CA77838B810}" type="slidenum">
              <a:rPr lang="en-US" smtClean="0"/>
              <a:pPr/>
              <a:t>16</a:t>
            </a:fld>
            <a:endParaRPr lang="en-US" dirty="0"/>
          </a:p>
        </p:txBody>
      </p:sp>
      <p:sp>
        <p:nvSpPr>
          <p:cNvPr id="4" name="Title 3">
            <a:extLst>
              <a:ext uri="{FF2B5EF4-FFF2-40B4-BE49-F238E27FC236}">
                <a16:creationId xmlns:a16="http://schemas.microsoft.com/office/drawing/2014/main" id="{CD5C1003-1E3C-46A6-88D5-EBA6D76A0ED6}"/>
              </a:ext>
            </a:extLst>
          </p:cNvPr>
          <p:cNvSpPr>
            <a:spLocks noGrp="1"/>
          </p:cNvSpPr>
          <p:nvPr>
            <p:ph type="title"/>
          </p:nvPr>
        </p:nvSpPr>
        <p:spPr/>
        <p:txBody>
          <a:bodyPr/>
          <a:lstStyle/>
          <a:p>
            <a:r>
              <a:rPr lang="en-US" dirty="0"/>
              <a:t>MRB Flow Increased!</a:t>
            </a:r>
            <a:br>
              <a:rPr lang="en-US" dirty="0"/>
            </a:br>
            <a:r>
              <a:rPr lang="en-US" i="1" dirty="0"/>
              <a:t>1990-2019 (Recent Climate) Compared to 1960-1989 (Past Climate)</a:t>
            </a:r>
          </a:p>
        </p:txBody>
      </p:sp>
      <p:pic>
        <p:nvPicPr>
          <p:cNvPr id="11" name="Content Placeholder 10">
            <a:extLst>
              <a:ext uri="{FF2B5EF4-FFF2-40B4-BE49-F238E27FC236}">
                <a16:creationId xmlns:a16="http://schemas.microsoft.com/office/drawing/2014/main" id="{D1445C85-7161-4286-B863-39B94EA7A45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735" t="13782" r="1790" b="13192"/>
          <a:stretch/>
        </p:blipFill>
        <p:spPr>
          <a:xfrm>
            <a:off x="1840912" y="1441997"/>
            <a:ext cx="8510176" cy="5209078"/>
          </a:xfrm>
        </p:spPr>
      </p:pic>
    </p:spTree>
    <p:extLst>
      <p:ext uri="{BB962C8B-B14F-4D97-AF65-F5344CB8AC3E}">
        <p14:creationId xmlns:p14="http://schemas.microsoft.com/office/powerpoint/2010/main" val="3482796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7D0A72C-4A7B-41C1-BE19-9874A9E155F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928" t="2050" r="4928" b="44797"/>
          <a:stretch/>
        </p:blipFill>
        <p:spPr>
          <a:xfrm>
            <a:off x="510894" y="1529860"/>
            <a:ext cx="11170208" cy="4939714"/>
          </a:xfrm>
        </p:spPr>
      </p:pic>
      <p:sp>
        <p:nvSpPr>
          <p:cNvPr id="3" name="Slide Number Placeholder 2">
            <a:extLst>
              <a:ext uri="{FF2B5EF4-FFF2-40B4-BE49-F238E27FC236}">
                <a16:creationId xmlns:a16="http://schemas.microsoft.com/office/drawing/2014/main" id="{39BDDCF2-9189-4DB7-B596-3179910D7346}"/>
              </a:ext>
            </a:extLst>
          </p:cNvPr>
          <p:cNvSpPr>
            <a:spLocks noGrp="1"/>
          </p:cNvSpPr>
          <p:nvPr>
            <p:ph type="sldNum" sz="quarter" idx="12"/>
          </p:nvPr>
        </p:nvSpPr>
        <p:spPr/>
        <p:txBody>
          <a:bodyPr/>
          <a:lstStyle/>
          <a:p>
            <a:fld id="{4FE73A1D-EB43-41B3-AA65-4CA77838B810}" type="slidenum">
              <a:rPr lang="en-US" smtClean="0"/>
              <a:pPr/>
              <a:t>17</a:t>
            </a:fld>
            <a:endParaRPr lang="en-US" dirty="0"/>
          </a:p>
        </p:txBody>
      </p:sp>
      <p:sp>
        <p:nvSpPr>
          <p:cNvPr id="4" name="Title 3">
            <a:extLst>
              <a:ext uri="{FF2B5EF4-FFF2-40B4-BE49-F238E27FC236}">
                <a16:creationId xmlns:a16="http://schemas.microsoft.com/office/drawing/2014/main" id="{B3AE8331-F368-4E7E-9DA8-E18E75CFB012}"/>
              </a:ext>
            </a:extLst>
          </p:cNvPr>
          <p:cNvSpPr>
            <a:spLocks noGrp="1"/>
          </p:cNvSpPr>
          <p:nvPr>
            <p:ph type="title"/>
          </p:nvPr>
        </p:nvSpPr>
        <p:spPr/>
        <p:txBody>
          <a:bodyPr/>
          <a:lstStyle/>
          <a:p>
            <a:r>
              <a:rPr lang="en-US" sz="3200" dirty="0"/>
              <a:t>Abundant Precipitation Led to High River Flows</a:t>
            </a:r>
          </a:p>
        </p:txBody>
      </p:sp>
    </p:spTree>
    <p:extLst>
      <p:ext uri="{BB962C8B-B14F-4D97-AF65-F5344CB8AC3E}">
        <p14:creationId xmlns:p14="http://schemas.microsoft.com/office/powerpoint/2010/main" val="2018309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F5DEA1-65A4-487D-9A58-E951AF61D005}"/>
              </a:ext>
            </a:extLst>
          </p:cNvPr>
          <p:cNvSpPr>
            <a:spLocks noGrp="1"/>
          </p:cNvSpPr>
          <p:nvPr>
            <p:ph type="sldNum" sz="quarter" idx="12"/>
          </p:nvPr>
        </p:nvSpPr>
        <p:spPr/>
        <p:txBody>
          <a:bodyPr/>
          <a:lstStyle/>
          <a:p>
            <a:fld id="{4FE73A1D-EB43-41B3-AA65-4CA77838B810}" type="slidenum">
              <a:rPr lang="en-US" smtClean="0"/>
              <a:pPr/>
              <a:t>18</a:t>
            </a:fld>
            <a:endParaRPr lang="en-US" dirty="0"/>
          </a:p>
        </p:txBody>
      </p:sp>
      <p:sp>
        <p:nvSpPr>
          <p:cNvPr id="4" name="Title 3">
            <a:extLst>
              <a:ext uri="{FF2B5EF4-FFF2-40B4-BE49-F238E27FC236}">
                <a16:creationId xmlns:a16="http://schemas.microsoft.com/office/drawing/2014/main" id="{20A6C89C-327D-4DA2-BC8E-E395AEE8FCD3}"/>
              </a:ext>
            </a:extLst>
          </p:cNvPr>
          <p:cNvSpPr>
            <a:spLocks noGrp="1"/>
          </p:cNvSpPr>
          <p:nvPr>
            <p:ph type="title"/>
          </p:nvPr>
        </p:nvSpPr>
        <p:spPr/>
        <p:txBody>
          <a:bodyPr/>
          <a:lstStyle/>
          <a:p>
            <a:r>
              <a:rPr lang="en-US" sz="3200" dirty="0"/>
              <a:t>Abundant Precipitation Led to High River Flows</a:t>
            </a:r>
          </a:p>
        </p:txBody>
      </p:sp>
      <p:pic>
        <p:nvPicPr>
          <p:cNvPr id="8" name="Content Placeholder 7">
            <a:extLst>
              <a:ext uri="{FF2B5EF4-FFF2-40B4-BE49-F238E27FC236}">
                <a16:creationId xmlns:a16="http://schemas.microsoft.com/office/drawing/2014/main" id="{20A1BAD4-B4BA-4902-8E92-780D5C27D36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56" r="5662" b="20671"/>
          <a:stretch/>
        </p:blipFill>
        <p:spPr>
          <a:xfrm>
            <a:off x="2153136" y="1472950"/>
            <a:ext cx="7885724" cy="5062220"/>
          </a:xfrm>
        </p:spPr>
      </p:pic>
    </p:spTree>
    <p:extLst>
      <p:ext uri="{BB962C8B-B14F-4D97-AF65-F5344CB8AC3E}">
        <p14:creationId xmlns:p14="http://schemas.microsoft.com/office/powerpoint/2010/main" val="2692965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4A0177F-74B9-4E53-8929-91F58EFC96C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15"/>
          <a:stretch/>
        </p:blipFill>
        <p:spPr>
          <a:xfrm>
            <a:off x="3722335" y="1501629"/>
            <a:ext cx="4747329" cy="5117728"/>
          </a:xfrm>
        </p:spPr>
      </p:pic>
      <p:sp>
        <p:nvSpPr>
          <p:cNvPr id="3" name="Slide Number Placeholder 2">
            <a:extLst>
              <a:ext uri="{FF2B5EF4-FFF2-40B4-BE49-F238E27FC236}">
                <a16:creationId xmlns:a16="http://schemas.microsoft.com/office/drawing/2014/main" id="{05F3C62F-B0C4-4A9C-9183-33A0827B61AC}"/>
              </a:ext>
            </a:extLst>
          </p:cNvPr>
          <p:cNvSpPr>
            <a:spLocks noGrp="1"/>
          </p:cNvSpPr>
          <p:nvPr>
            <p:ph type="sldNum" sz="quarter" idx="12"/>
          </p:nvPr>
        </p:nvSpPr>
        <p:spPr/>
        <p:txBody>
          <a:bodyPr/>
          <a:lstStyle/>
          <a:p>
            <a:fld id="{4FE73A1D-EB43-41B3-AA65-4CA77838B810}" type="slidenum">
              <a:rPr lang="en-US" smtClean="0"/>
              <a:pPr/>
              <a:t>19</a:t>
            </a:fld>
            <a:endParaRPr lang="en-US" dirty="0"/>
          </a:p>
        </p:txBody>
      </p:sp>
      <p:sp>
        <p:nvSpPr>
          <p:cNvPr id="4" name="Title 3">
            <a:extLst>
              <a:ext uri="{FF2B5EF4-FFF2-40B4-BE49-F238E27FC236}">
                <a16:creationId xmlns:a16="http://schemas.microsoft.com/office/drawing/2014/main" id="{CA159DE1-590A-45C5-A016-A4A19B383EA6}"/>
              </a:ext>
            </a:extLst>
          </p:cNvPr>
          <p:cNvSpPr>
            <a:spLocks noGrp="1"/>
          </p:cNvSpPr>
          <p:nvPr>
            <p:ph type="title"/>
          </p:nvPr>
        </p:nvSpPr>
        <p:spPr/>
        <p:txBody>
          <a:bodyPr/>
          <a:lstStyle/>
          <a:p>
            <a:r>
              <a:rPr lang="en-US" dirty="0"/>
              <a:t>Did Climate Change Affect High Missouri River Basin Flows?</a:t>
            </a:r>
            <a:br>
              <a:rPr lang="en-US" dirty="0"/>
            </a:br>
            <a:r>
              <a:rPr lang="en-US" i="1" dirty="0"/>
              <a:t>Compare Recent (1990-2019) and Past (1960-1989) Climates</a:t>
            </a:r>
          </a:p>
        </p:txBody>
      </p:sp>
    </p:spTree>
    <p:extLst>
      <p:ext uri="{BB962C8B-B14F-4D97-AF65-F5344CB8AC3E}">
        <p14:creationId xmlns:p14="http://schemas.microsoft.com/office/powerpoint/2010/main" val="3746167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EA258A-A479-4A75-A583-70FC52BB1FA9}"/>
              </a:ext>
            </a:extLst>
          </p:cNvPr>
          <p:cNvSpPr>
            <a:spLocks noGrp="1"/>
          </p:cNvSpPr>
          <p:nvPr>
            <p:ph type="sldNum" sz="quarter" idx="12"/>
          </p:nvPr>
        </p:nvSpPr>
        <p:spPr/>
        <p:txBody>
          <a:bodyPr/>
          <a:lstStyle/>
          <a:p>
            <a:fld id="{4FE73A1D-EB43-41B3-AA65-4CA77838B810}" type="slidenum">
              <a:rPr lang="en-US" smtClean="0"/>
              <a:pPr/>
              <a:t>2</a:t>
            </a:fld>
            <a:endParaRPr lang="en-US" dirty="0"/>
          </a:p>
        </p:txBody>
      </p:sp>
      <p:sp>
        <p:nvSpPr>
          <p:cNvPr id="4" name="Title 3">
            <a:extLst>
              <a:ext uri="{FF2B5EF4-FFF2-40B4-BE49-F238E27FC236}">
                <a16:creationId xmlns:a16="http://schemas.microsoft.com/office/drawing/2014/main" id="{CD5C1003-1E3C-46A6-88D5-EBA6D76A0ED6}"/>
              </a:ext>
            </a:extLst>
          </p:cNvPr>
          <p:cNvSpPr>
            <a:spLocks noGrp="1"/>
          </p:cNvSpPr>
          <p:nvPr>
            <p:ph type="title"/>
          </p:nvPr>
        </p:nvSpPr>
        <p:spPr/>
        <p:txBody>
          <a:bodyPr/>
          <a:lstStyle/>
          <a:p>
            <a:r>
              <a:rPr lang="en-US" sz="3200" dirty="0"/>
              <a:t>The Missouri River Basin (MRB)</a:t>
            </a:r>
          </a:p>
        </p:txBody>
      </p:sp>
      <p:pic>
        <p:nvPicPr>
          <p:cNvPr id="11" name="Content Placeholder 10">
            <a:extLst>
              <a:ext uri="{FF2B5EF4-FFF2-40B4-BE49-F238E27FC236}">
                <a16:creationId xmlns:a16="http://schemas.microsoft.com/office/drawing/2014/main" id="{D1445C85-7161-4286-B863-39B94EA7A45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735" t="13782" r="1790" b="13192"/>
          <a:stretch/>
        </p:blipFill>
        <p:spPr>
          <a:xfrm>
            <a:off x="1840912" y="1441997"/>
            <a:ext cx="8510176" cy="5209078"/>
          </a:xfrm>
        </p:spPr>
      </p:pic>
      <p:sp>
        <p:nvSpPr>
          <p:cNvPr id="2" name="Rectangle 1">
            <a:extLst>
              <a:ext uri="{FF2B5EF4-FFF2-40B4-BE49-F238E27FC236}">
                <a16:creationId xmlns:a16="http://schemas.microsoft.com/office/drawing/2014/main" id="{E9FDBB08-FB44-45F8-A57C-BF470CE0DD11}"/>
              </a:ext>
            </a:extLst>
          </p:cNvPr>
          <p:cNvSpPr/>
          <p:nvPr/>
        </p:nvSpPr>
        <p:spPr>
          <a:xfrm>
            <a:off x="9500558" y="3703608"/>
            <a:ext cx="506084" cy="235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EDC5470-7239-4DF3-8600-083469860F04}"/>
              </a:ext>
            </a:extLst>
          </p:cNvPr>
          <p:cNvSpPr/>
          <p:nvPr/>
        </p:nvSpPr>
        <p:spPr>
          <a:xfrm>
            <a:off x="9500557" y="4120500"/>
            <a:ext cx="586597" cy="235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7300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F1146F-C7CC-4F44-8FE8-7783EAF378B5}"/>
              </a:ext>
            </a:extLst>
          </p:cNvPr>
          <p:cNvSpPr>
            <a:spLocks noGrp="1"/>
          </p:cNvSpPr>
          <p:nvPr>
            <p:ph type="sldNum" sz="quarter" idx="12"/>
          </p:nvPr>
        </p:nvSpPr>
        <p:spPr/>
        <p:txBody>
          <a:bodyPr/>
          <a:lstStyle/>
          <a:p>
            <a:fld id="{4FE73A1D-EB43-41B3-AA65-4CA77838B810}" type="slidenum">
              <a:rPr lang="en-US" smtClean="0"/>
              <a:pPr/>
              <a:t>20</a:t>
            </a:fld>
            <a:endParaRPr lang="en-US" dirty="0"/>
          </a:p>
        </p:txBody>
      </p:sp>
      <p:sp>
        <p:nvSpPr>
          <p:cNvPr id="4" name="Title 3">
            <a:extLst>
              <a:ext uri="{FF2B5EF4-FFF2-40B4-BE49-F238E27FC236}">
                <a16:creationId xmlns:a16="http://schemas.microsoft.com/office/drawing/2014/main" id="{297D243E-CD61-4911-A5C0-79778FE3E650}"/>
              </a:ext>
            </a:extLst>
          </p:cNvPr>
          <p:cNvSpPr>
            <a:spLocks noGrp="1"/>
          </p:cNvSpPr>
          <p:nvPr>
            <p:ph type="title"/>
          </p:nvPr>
        </p:nvSpPr>
        <p:spPr/>
        <p:txBody>
          <a:bodyPr/>
          <a:lstStyle/>
          <a:p>
            <a:r>
              <a:rPr lang="en-US" dirty="0"/>
              <a:t>The Observed Runoff Increases Were an Unlikely Occurrence</a:t>
            </a:r>
          </a:p>
        </p:txBody>
      </p:sp>
      <p:pic>
        <p:nvPicPr>
          <p:cNvPr id="8" name="Content Placeholder 7">
            <a:extLst>
              <a:ext uri="{FF2B5EF4-FFF2-40B4-BE49-F238E27FC236}">
                <a16:creationId xmlns:a16="http://schemas.microsoft.com/office/drawing/2014/main" id="{55180256-8279-4B3A-BCE8-ED64448EAE1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393" t="18075" r="10871" b="47025"/>
          <a:stretch/>
        </p:blipFill>
        <p:spPr>
          <a:xfrm>
            <a:off x="336139" y="2258647"/>
            <a:ext cx="11519718" cy="3516922"/>
          </a:xfrm>
        </p:spPr>
      </p:pic>
      <p:sp>
        <p:nvSpPr>
          <p:cNvPr id="9" name="Rectangle 8">
            <a:extLst>
              <a:ext uri="{FF2B5EF4-FFF2-40B4-BE49-F238E27FC236}">
                <a16:creationId xmlns:a16="http://schemas.microsoft.com/office/drawing/2014/main" id="{13498AF7-5587-4147-A8ED-07BC7719A16B}"/>
              </a:ext>
            </a:extLst>
          </p:cNvPr>
          <p:cNvSpPr/>
          <p:nvPr/>
        </p:nvSpPr>
        <p:spPr>
          <a:xfrm>
            <a:off x="5009321" y="2166730"/>
            <a:ext cx="6778488" cy="3185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1470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F1146F-C7CC-4F44-8FE8-7783EAF378B5}"/>
              </a:ext>
            </a:extLst>
          </p:cNvPr>
          <p:cNvSpPr>
            <a:spLocks noGrp="1"/>
          </p:cNvSpPr>
          <p:nvPr>
            <p:ph type="sldNum" sz="quarter" idx="12"/>
          </p:nvPr>
        </p:nvSpPr>
        <p:spPr/>
        <p:txBody>
          <a:bodyPr/>
          <a:lstStyle/>
          <a:p>
            <a:fld id="{4FE73A1D-EB43-41B3-AA65-4CA77838B810}" type="slidenum">
              <a:rPr lang="en-US" smtClean="0"/>
              <a:pPr/>
              <a:t>21</a:t>
            </a:fld>
            <a:endParaRPr lang="en-US" dirty="0"/>
          </a:p>
        </p:txBody>
      </p:sp>
      <p:sp>
        <p:nvSpPr>
          <p:cNvPr id="4" name="Title 3">
            <a:extLst>
              <a:ext uri="{FF2B5EF4-FFF2-40B4-BE49-F238E27FC236}">
                <a16:creationId xmlns:a16="http://schemas.microsoft.com/office/drawing/2014/main" id="{297D243E-CD61-4911-A5C0-79778FE3E650}"/>
              </a:ext>
            </a:extLst>
          </p:cNvPr>
          <p:cNvSpPr>
            <a:spLocks noGrp="1"/>
          </p:cNvSpPr>
          <p:nvPr>
            <p:ph type="title"/>
          </p:nvPr>
        </p:nvSpPr>
        <p:spPr/>
        <p:txBody>
          <a:bodyPr/>
          <a:lstStyle/>
          <a:p>
            <a:r>
              <a:rPr lang="en-US" dirty="0"/>
              <a:t>The Most Likely Runoff Change Was a </a:t>
            </a:r>
            <a:r>
              <a:rPr lang="en-US" i="1" dirty="0"/>
              <a:t>Decrease</a:t>
            </a:r>
            <a:endParaRPr lang="en-US" dirty="0"/>
          </a:p>
        </p:txBody>
      </p:sp>
      <p:pic>
        <p:nvPicPr>
          <p:cNvPr id="8" name="Content Placeholder 7">
            <a:extLst>
              <a:ext uri="{FF2B5EF4-FFF2-40B4-BE49-F238E27FC236}">
                <a16:creationId xmlns:a16="http://schemas.microsoft.com/office/drawing/2014/main" id="{55180256-8279-4B3A-BCE8-ED64448EAE1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393" t="18075" r="10871" b="47025"/>
          <a:stretch/>
        </p:blipFill>
        <p:spPr>
          <a:xfrm>
            <a:off x="336139" y="2258647"/>
            <a:ext cx="11519718" cy="3516922"/>
          </a:xfrm>
        </p:spPr>
      </p:pic>
      <p:sp>
        <p:nvSpPr>
          <p:cNvPr id="9" name="Rectangle 8">
            <a:extLst>
              <a:ext uri="{FF2B5EF4-FFF2-40B4-BE49-F238E27FC236}">
                <a16:creationId xmlns:a16="http://schemas.microsoft.com/office/drawing/2014/main" id="{13498AF7-5587-4147-A8ED-07BC7719A16B}"/>
              </a:ext>
            </a:extLst>
          </p:cNvPr>
          <p:cNvSpPr/>
          <p:nvPr/>
        </p:nvSpPr>
        <p:spPr>
          <a:xfrm>
            <a:off x="5009321" y="2166730"/>
            <a:ext cx="6778488" cy="3185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3921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F1146F-C7CC-4F44-8FE8-7783EAF378B5}"/>
              </a:ext>
            </a:extLst>
          </p:cNvPr>
          <p:cNvSpPr>
            <a:spLocks noGrp="1"/>
          </p:cNvSpPr>
          <p:nvPr>
            <p:ph type="sldNum" sz="quarter" idx="12"/>
          </p:nvPr>
        </p:nvSpPr>
        <p:spPr/>
        <p:txBody>
          <a:bodyPr/>
          <a:lstStyle/>
          <a:p>
            <a:fld id="{4FE73A1D-EB43-41B3-AA65-4CA77838B810}" type="slidenum">
              <a:rPr lang="en-US" smtClean="0"/>
              <a:pPr/>
              <a:t>22</a:t>
            </a:fld>
            <a:endParaRPr lang="en-US" dirty="0"/>
          </a:p>
        </p:txBody>
      </p:sp>
      <p:sp>
        <p:nvSpPr>
          <p:cNvPr id="4" name="Title 3">
            <a:extLst>
              <a:ext uri="{FF2B5EF4-FFF2-40B4-BE49-F238E27FC236}">
                <a16:creationId xmlns:a16="http://schemas.microsoft.com/office/drawing/2014/main" id="{297D243E-CD61-4911-A5C0-79778FE3E650}"/>
              </a:ext>
            </a:extLst>
          </p:cNvPr>
          <p:cNvSpPr>
            <a:spLocks noGrp="1"/>
          </p:cNvSpPr>
          <p:nvPr>
            <p:ph type="title"/>
          </p:nvPr>
        </p:nvSpPr>
        <p:spPr/>
        <p:txBody>
          <a:bodyPr/>
          <a:lstStyle/>
          <a:p>
            <a:r>
              <a:rPr lang="en-US" dirty="0"/>
              <a:t>The Observed Runoff Increases Were </a:t>
            </a:r>
            <a:br>
              <a:rPr lang="en-US" dirty="0"/>
            </a:br>
            <a:r>
              <a:rPr lang="en-US" dirty="0"/>
              <a:t>Caused by Unlikely Precipitation Increases</a:t>
            </a:r>
          </a:p>
        </p:txBody>
      </p:sp>
      <p:pic>
        <p:nvPicPr>
          <p:cNvPr id="8" name="Content Placeholder 7">
            <a:extLst>
              <a:ext uri="{FF2B5EF4-FFF2-40B4-BE49-F238E27FC236}">
                <a16:creationId xmlns:a16="http://schemas.microsoft.com/office/drawing/2014/main" id="{55180256-8279-4B3A-BCE8-ED64448EAE1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393" t="18075" r="10871" b="47025"/>
          <a:stretch/>
        </p:blipFill>
        <p:spPr>
          <a:xfrm>
            <a:off x="336139" y="2258647"/>
            <a:ext cx="11519718" cy="3516922"/>
          </a:xfrm>
        </p:spPr>
      </p:pic>
      <p:sp>
        <p:nvSpPr>
          <p:cNvPr id="5" name="Rectangle 4">
            <a:extLst>
              <a:ext uri="{FF2B5EF4-FFF2-40B4-BE49-F238E27FC236}">
                <a16:creationId xmlns:a16="http://schemas.microsoft.com/office/drawing/2014/main" id="{04EF54B7-984E-4C14-B1A1-DF3FB192B74B}"/>
              </a:ext>
            </a:extLst>
          </p:cNvPr>
          <p:cNvSpPr/>
          <p:nvPr/>
        </p:nvSpPr>
        <p:spPr>
          <a:xfrm>
            <a:off x="8363777" y="2166730"/>
            <a:ext cx="3424031" cy="3185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48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F1146F-C7CC-4F44-8FE8-7783EAF378B5}"/>
              </a:ext>
            </a:extLst>
          </p:cNvPr>
          <p:cNvSpPr>
            <a:spLocks noGrp="1"/>
          </p:cNvSpPr>
          <p:nvPr>
            <p:ph type="sldNum" sz="quarter" idx="12"/>
          </p:nvPr>
        </p:nvSpPr>
        <p:spPr/>
        <p:txBody>
          <a:bodyPr/>
          <a:lstStyle/>
          <a:p>
            <a:fld id="{4FE73A1D-EB43-41B3-AA65-4CA77838B810}" type="slidenum">
              <a:rPr lang="en-US" smtClean="0"/>
              <a:pPr/>
              <a:t>23</a:t>
            </a:fld>
            <a:endParaRPr lang="en-US" dirty="0"/>
          </a:p>
        </p:txBody>
      </p:sp>
      <p:sp>
        <p:nvSpPr>
          <p:cNvPr id="4" name="Title 3">
            <a:extLst>
              <a:ext uri="{FF2B5EF4-FFF2-40B4-BE49-F238E27FC236}">
                <a16:creationId xmlns:a16="http://schemas.microsoft.com/office/drawing/2014/main" id="{297D243E-CD61-4911-A5C0-79778FE3E650}"/>
              </a:ext>
            </a:extLst>
          </p:cNvPr>
          <p:cNvSpPr>
            <a:spLocks noGrp="1"/>
          </p:cNvSpPr>
          <p:nvPr>
            <p:ph type="title"/>
          </p:nvPr>
        </p:nvSpPr>
        <p:spPr/>
        <p:txBody>
          <a:bodyPr/>
          <a:lstStyle/>
          <a:p>
            <a:r>
              <a:rPr lang="en-US" dirty="0"/>
              <a:t>Meanwhile, Temperatures Warmed, but Below Expectations</a:t>
            </a:r>
            <a:endParaRPr lang="en-US" i="1" dirty="0"/>
          </a:p>
        </p:txBody>
      </p:sp>
      <p:pic>
        <p:nvPicPr>
          <p:cNvPr id="8" name="Content Placeholder 7">
            <a:extLst>
              <a:ext uri="{FF2B5EF4-FFF2-40B4-BE49-F238E27FC236}">
                <a16:creationId xmlns:a16="http://schemas.microsoft.com/office/drawing/2014/main" id="{55180256-8279-4B3A-BCE8-ED64448EAE1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393" t="18075" r="10871" b="47025"/>
          <a:stretch/>
        </p:blipFill>
        <p:spPr>
          <a:xfrm>
            <a:off x="336139" y="2258647"/>
            <a:ext cx="11519718" cy="3516922"/>
          </a:xfrm>
        </p:spPr>
      </p:pic>
    </p:spTree>
    <p:extLst>
      <p:ext uri="{BB962C8B-B14F-4D97-AF65-F5344CB8AC3E}">
        <p14:creationId xmlns:p14="http://schemas.microsoft.com/office/powerpoint/2010/main" val="2439169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BD38AF-8E73-4118-8EC1-E650E2142C6C}"/>
              </a:ext>
            </a:extLst>
          </p:cNvPr>
          <p:cNvSpPr>
            <a:spLocks noGrp="1"/>
          </p:cNvSpPr>
          <p:nvPr>
            <p:ph type="sldNum" sz="quarter" idx="12"/>
          </p:nvPr>
        </p:nvSpPr>
        <p:spPr/>
        <p:txBody>
          <a:bodyPr/>
          <a:lstStyle/>
          <a:p>
            <a:fld id="{4FE73A1D-EB43-41B3-AA65-4CA77838B810}" type="slidenum">
              <a:rPr lang="en-US" smtClean="0"/>
              <a:pPr/>
              <a:t>24</a:t>
            </a:fld>
            <a:endParaRPr lang="en-US" dirty="0"/>
          </a:p>
        </p:txBody>
      </p:sp>
      <p:sp>
        <p:nvSpPr>
          <p:cNvPr id="4" name="Title 3">
            <a:extLst>
              <a:ext uri="{FF2B5EF4-FFF2-40B4-BE49-F238E27FC236}">
                <a16:creationId xmlns:a16="http://schemas.microsoft.com/office/drawing/2014/main" id="{E4E72716-82B9-4C03-A435-549BA85E6F0F}"/>
              </a:ext>
            </a:extLst>
          </p:cNvPr>
          <p:cNvSpPr>
            <a:spLocks noGrp="1"/>
          </p:cNvSpPr>
          <p:nvPr>
            <p:ph type="title"/>
          </p:nvPr>
        </p:nvSpPr>
        <p:spPr/>
        <p:txBody>
          <a:bodyPr/>
          <a:lstStyle/>
          <a:p>
            <a:r>
              <a:rPr lang="en-US" dirty="0"/>
              <a:t>Runoff Increases Caused by Unlikely Precipitation </a:t>
            </a:r>
            <a:br>
              <a:rPr lang="en-US" dirty="0"/>
            </a:br>
            <a:r>
              <a:rPr lang="en-US" dirty="0"/>
              <a:t>Increases Local to the Missouri River Basin</a:t>
            </a:r>
          </a:p>
        </p:txBody>
      </p:sp>
      <p:pic>
        <p:nvPicPr>
          <p:cNvPr id="8" name="Content Placeholder 7">
            <a:extLst>
              <a:ext uri="{FF2B5EF4-FFF2-40B4-BE49-F238E27FC236}">
                <a16:creationId xmlns:a16="http://schemas.microsoft.com/office/drawing/2014/main" id="{82F1D826-3BCE-47F8-B40F-F0E672B3DEB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238" t="15593" r="9551" b="22020"/>
          <a:stretch/>
        </p:blipFill>
        <p:spPr>
          <a:xfrm>
            <a:off x="1705387" y="1734380"/>
            <a:ext cx="8781222" cy="4711248"/>
          </a:xfrm>
        </p:spPr>
      </p:pic>
    </p:spTree>
    <p:extLst>
      <p:ext uri="{BB962C8B-B14F-4D97-AF65-F5344CB8AC3E}">
        <p14:creationId xmlns:p14="http://schemas.microsoft.com/office/powerpoint/2010/main" val="752311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BB5FDC-09ED-4D4D-951E-F458D124CFE9}"/>
              </a:ext>
            </a:extLst>
          </p:cNvPr>
          <p:cNvSpPr>
            <a:spLocks noGrp="1"/>
          </p:cNvSpPr>
          <p:nvPr>
            <p:ph type="sldNum" sz="quarter" idx="12"/>
          </p:nvPr>
        </p:nvSpPr>
        <p:spPr/>
        <p:txBody>
          <a:bodyPr/>
          <a:lstStyle/>
          <a:p>
            <a:fld id="{4FE73A1D-EB43-41B3-AA65-4CA77838B810}" type="slidenum">
              <a:rPr lang="en-US" smtClean="0"/>
              <a:pPr/>
              <a:t>25</a:t>
            </a:fld>
            <a:endParaRPr lang="en-US" dirty="0"/>
          </a:p>
        </p:txBody>
      </p:sp>
      <p:sp>
        <p:nvSpPr>
          <p:cNvPr id="4" name="Title 3">
            <a:extLst>
              <a:ext uri="{FF2B5EF4-FFF2-40B4-BE49-F238E27FC236}">
                <a16:creationId xmlns:a16="http://schemas.microsoft.com/office/drawing/2014/main" id="{1133A6C8-E75B-41A9-B9C0-5A0EAB365CB4}"/>
              </a:ext>
            </a:extLst>
          </p:cNvPr>
          <p:cNvSpPr>
            <a:spLocks noGrp="1"/>
          </p:cNvSpPr>
          <p:nvPr>
            <p:ph type="title"/>
          </p:nvPr>
        </p:nvSpPr>
        <p:spPr/>
        <p:txBody>
          <a:bodyPr/>
          <a:lstStyle/>
          <a:p>
            <a:r>
              <a:rPr lang="en-US" dirty="0"/>
              <a:t>Runoff Increases Were Much Larger Than Attendant Precipitation Increases Due to Precipitation Elasticity of Runoff</a:t>
            </a:r>
            <a:endParaRPr lang="en-US" i="1" dirty="0"/>
          </a:p>
        </p:txBody>
      </p:sp>
      <p:pic>
        <p:nvPicPr>
          <p:cNvPr id="8" name="Content Placeholder 7">
            <a:extLst>
              <a:ext uri="{FF2B5EF4-FFF2-40B4-BE49-F238E27FC236}">
                <a16:creationId xmlns:a16="http://schemas.microsoft.com/office/drawing/2014/main" id="{E68A090D-E5BA-47A9-A64F-A684CC28740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7959" t="63261" r="32309" b="14427"/>
          <a:stretch/>
        </p:blipFill>
        <p:spPr>
          <a:xfrm>
            <a:off x="375204" y="2441774"/>
            <a:ext cx="5430908" cy="2287379"/>
          </a:xfrm>
        </p:spPr>
      </p:pic>
      <p:pic>
        <p:nvPicPr>
          <p:cNvPr id="6" name="Content Placeholder 7">
            <a:extLst>
              <a:ext uri="{FF2B5EF4-FFF2-40B4-BE49-F238E27FC236}">
                <a16:creationId xmlns:a16="http://schemas.microsoft.com/office/drawing/2014/main" id="{A2A7C30A-0622-486C-907A-7829EA5C3A98}"/>
              </a:ext>
            </a:extLst>
          </p:cNvPr>
          <p:cNvPicPr>
            <a:picLocks noChangeAspect="1"/>
          </p:cNvPicPr>
          <p:nvPr/>
        </p:nvPicPr>
        <p:blipFill rotWithShape="1">
          <a:blip r:embed="rId2">
            <a:extLst>
              <a:ext uri="{28A0092B-C50C-407E-A947-70E740481C1C}">
                <a14:useLocalDpi xmlns:a14="http://schemas.microsoft.com/office/drawing/2010/main" val="0"/>
              </a:ext>
            </a:extLst>
          </a:blip>
          <a:srcRect l="24723" t="85962" r="32309"/>
          <a:stretch/>
        </p:blipFill>
        <p:spPr>
          <a:xfrm>
            <a:off x="1101585" y="4928744"/>
            <a:ext cx="4188517" cy="1026298"/>
          </a:xfrm>
          <a:prstGeom prst="rect">
            <a:avLst/>
          </a:prstGeom>
        </p:spPr>
      </p:pic>
      <p:sp>
        <p:nvSpPr>
          <p:cNvPr id="2" name="TextBox 1">
            <a:extLst>
              <a:ext uri="{FF2B5EF4-FFF2-40B4-BE49-F238E27FC236}">
                <a16:creationId xmlns:a16="http://schemas.microsoft.com/office/drawing/2014/main" id="{A5B158EF-7528-4D26-9C44-E7F532058B33}"/>
              </a:ext>
            </a:extLst>
          </p:cNvPr>
          <p:cNvSpPr txBox="1"/>
          <p:nvPr/>
        </p:nvSpPr>
        <p:spPr>
          <a:xfrm>
            <a:off x="1301614" y="2133997"/>
            <a:ext cx="178904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Upper Basin</a:t>
            </a:r>
          </a:p>
        </p:txBody>
      </p:sp>
      <p:sp>
        <p:nvSpPr>
          <p:cNvPr id="9" name="TextBox 8">
            <a:extLst>
              <a:ext uri="{FF2B5EF4-FFF2-40B4-BE49-F238E27FC236}">
                <a16:creationId xmlns:a16="http://schemas.microsoft.com/office/drawing/2014/main" id="{A98F618F-3478-4605-B9EA-A075F1475377}"/>
              </a:ext>
            </a:extLst>
          </p:cNvPr>
          <p:cNvSpPr txBox="1"/>
          <p:nvPr/>
        </p:nvSpPr>
        <p:spPr>
          <a:xfrm>
            <a:off x="3392145" y="2135883"/>
            <a:ext cx="178904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Lower Basin</a:t>
            </a:r>
          </a:p>
        </p:txBody>
      </p:sp>
      <p:graphicFrame>
        <p:nvGraphicFramePr>
          <p:cNvPr id="7" name="Table 6">
            <a:extLst>
              <a:ext uri="{FF2B5EF4-FFF2-40B4-BE49-F238E27FC236}">
                <a16:creationId xmlns:a16="http://schemas.microsoft.com/office/drawing/2014/main" id="{750ED859-3A5B-45BE-BB7E-D1BD6217B5D6}"/>
              </a:ext>
            </a:extLst>
          </p:cNvPr>
          <p:cNvGraphicFramePr>
            <a:graphicFrameLocks noGrp="1"/>
          </p:cNvGraphicFramePr>
          <p:nvPr>
            <p:extLst>
              <p:ext uri="{D42A27DB-BD31-4B8C-83A1-F6EECF244321}">
                <p14:modId xmlns:p14="http://schemas.microsoft.com/office/powerpoint/2010/main" val="1094179087"/>
              </p:ext>
            </p:extLst>
          </p:nvPr>
        </p:nvGraphicFramePr>
        <p:xfrm>
          <a:off x="6385890" y="2323924"/>
          <a:ext cx="4964598" cy="3046343"/>
        </p:xfrm>
        <a:graphic>
          <a:graphicData uri="http://schemas.openxmlformats.org/drawingml/2006/table">
            <a:tbl>
              <a:tblPr firstRow="1" bandRow="1">
                <a:tableStyleId>{5202B0CA-FC54-4496-8BCA-5EF66A818D29}</a:tableStyleId>
              </a:tblPr>
              <a:tblGrid>
                <a:gridCol w="1654866">
                  <a:extLst>
                    <a:ext uri="{9D8B030D-6E8A-4147-A177-3AD203B41FA5}">
                      <a16:colId xmlns:a16="http://schemas.microsoft.com/office/drawing/2014/main" val="2709437303"/>
                    </a:ext>
                  </a:extLst>
                </a:gridCol>
                <a:gridCol w="1654866">
                  <a:extLst>
                    <a:ext uri="{9D8B030D-6E8A-4147-A177-3AD203B41FA5}">
                      <a16:colId xmlns:a16="http://schemas.microsoft.com/office/drawing/2014/main" val="1805398500"/>
                    </a:ext>
                  </a:extLst>
                </a:gridCol>
                <a:gridCol w="1654866">
                  <a:extLst>
                    <a:ext uri="{9D8B030D-6E8A-4147-A177-3AD203B41FA5}">
                      <a16:colId xmlns:a16="http://schemas.microsoft.com/office/drawing/2014/main" val="3135845405"/>
                    </a:ext>
                  </a:extLst>
                </a:gridCol>
              </a:tblGrid>
              <a:tr h="789793">
                <a:tc>
                  <a:txBody>
                    <a:bodyPr/>
                    <a:lstStyle/>
                    <a:p>
                      <a:pPr algn="ctr"/>
                      <a:r>
                        <a:rPr lang="en-US" dirty="0">
                          <a:latin typeface="Arial" panose="020B0604020202020204" pitchFamily="34" charset="0"/>
                          <a:cs typeface="Arial" panose="020B0604020202020204" pitchFamily="34" charset="0"/>
                        </a:rPr>
                        <a:t>Model</a:t>
                      </a:r>
                    </a:p>
                  </a:txBody>
                  <a:tcPr anchor="ctr">
                    <a:solidFill>
                      <a:srgbClr val="0C4876"/>
                    </a:solidFill>
                  </a:tcPr>
                </a:tc>
                <a:tc>
                  <a:txBody>
                    <a:bodyPr/>
                    <a:lstStyle/>
                    <a:p>
                      <a:pPr algn="ctr"/>
                      <a:r>
                        <a:rPr lang="en-US" dirty="0">
                          <a:latin typeface="Arial" panose="020B0604020202020204" pitchFamily="34" charset="0"/>
                          <a:cs typeface="Arial" panose="020B0604020202020204" pitchFamily="34" charset="0"/>
                        </a:rPr>
                        <a:t>Upper</a:t>
                      </a:r>
                    </a:p>
                    <a:p>
                      <a:pPr algn="ctr"/>
                      <a:r>
                        <a:rPr lang="en-US" dirty="0">
                          <a:latin typeface="Arial" panose="020B0604020202020204" pitchFamily="34" charset="0"/>
                          <a:cs typeface="Arial" panose="020B0604020202020204" pitchFamily="34" charset="0"/>
                        </a:rPr>
                        <a:t>Basin</a:t>
                      </a:r>
                    </a:p>
                  </a:txBody>
                  <a:tcPr anchor="ctr">
                    <a:solidFill>
                      <a:srgbClr val="0C4876"/>
                    </a:solidFill>
                  </a:tcPr>
                </a:tc>
                <a:tc>
                  <a:txBody>
                    <a:bodyPr/>
                    <a:lstStyle/>
                    <a:p>
                      <a:pPr algn="ctr"/>
                      <a:r>
                        <a:rPr lang="en-US" dirty="0">
                          <a:latin typeface="Arial" panose="020B0604020202020204" pitchFamily="34" charset="0"/>
                          <a:cs typeface="Arial" panose="020B0604020202020204" pitchFamily="34" charset="0"/>
                        </a:rPr>
                        <a:t>Lower</a:t>
                      </a:r>
                    </a:p>
                    <a:p>
                      <a:pPr algn="ctr"/>
                      <a:r>
                        <a:rPr lang="en-US" dirty="0">
                          <a:latin typeface="Arial" panose="020B0604020202020204" pitchFamily="34" charset="0"/>
                          <a:cs typeface="Arial" panose="020B0604020202020204" pitchFamily="34" charset="0"/>
                        </a:rPr>
                        <a:t>Basin</a:t>
                      </a:r>
                    </a:p>
                  </a:txBody>
                  <a:tcPr anchor="ctr">
                    <a:solidFill>
                      <a:srgbClr val="0C4876"/>
                    </a:solidFill>
                  </a:tcPr>
                </a:tc>
                <a:extLst>
                  <a:ext uri="{0D108BD9-81ED-4DB2-BD59-A6C34878D82A}">
                    <a16:rowId xmlns:a16="http://schemas.microsoft.com/office/drawing/2014/main" val="1286239868"/>
                  </a:ext>
                </a:extLst>
              </a:tr>
              <a:tr h="451310">
                <a:tc>
                  <a:txBody>
                    <a:bodyPr/>
                    <a:lstStyle/>
                    <a:p>
                      <a:pPr algn="ctr"/>
                      <a:r>
                        <a:rPr lang="en-US" dirty="0">
                          <a:latin typeface="Arial" panose="020B0604020202020204" pitchFamily="34" charset="0"/>
                          <a:cs typeface="Arial" panose="020B0604020202020204" pitchFamily="34" charset="0"/>
                        </a:rPr>
                        <a:t>CMIP6</a:t>
                      </a:r>
                    </a:p>
                  </a:txBody>
                  <a:tcPr>
                    <a:solidFill>
                      <a:srgbClr val="0C4876">
                        <a:alpha val="50000"/>
                      </a:srgbClr>
                    </a:solidFill>
                  </a:tcPr>
                </a:tc>
                <a:tc>
                  <a:txBody>
                    <a:bodyPr/>
                    <a:lstStyle/>
                    <a:p>
                      <a:pPr algn="ctr"/>
                      <a:r>
                        <a:rPr lang="en-US" dirty="0">
                          <a:latin typeface="Arial" panose="020B0604020202020204" pitchFamily="34" charset="0"/>
                          <a:cs typeface="Arial" panose="020B0604020202020204" pitchFamily="34" charset="0"/>
                        </a:rPr>
                        <a:t>1.8</a:t>
                      </a:r>
                    </a:p>
                  </a:txBody>
                  <a:tcPr>
                    <a:solidFill>
                      <a:srgbClr val="0C4876">
                        <a:alpha val="50000"/>
                      </a:srgbClr>
                    </a:solidFill>
                  </a:tcPr>
                </a:tc>
                <a:tc>
                  <a:txBody>
                    <a:bodyPr/>
                    <a:lstStyle/>
                    <a:p>
                      <a:pPr algn="ctr"/>
                      <a:r>
                        <a:rPr lang="en-US" dirty="0">
                          <a:latin typeface="Arial" panose="020B0604020202020204" pitchFamily="34" charset="0"/>
                          <a:cs typeface="Arial" panose="020B0604020202020204" pitchFamily="34" charset="0"/>
                        </a:rPr>
                        <a:t>2.4</a:t>
                      </a:r>
                    </a:p>
                  </a:txBody>
                  <a:tcPr>
                    <a:solidFill>
                      <a:srgbClr val="0C4876">
                        <a:alpha val="50000"/>
                      </a:srgbClr>
                    </a:solidFill>
                  </a:tcPr>
                </a:tc>
                <a:extLst>
                  <a:ext uri="{0D108BD9-81ED-4DB2-BD59-A6C34878D82A}">
                    <a16:rowId xmlns:a16="http://schemas.microsoft.com/office/drawing/2014/main" val="4200717535"/>
                  </a:ext>
                </a:extLst>
              </a:tr>
              <a:tr h="451310">
                <a:tc>
                  <a:txBody>
                    <a:bodyPr/>
                    <a:lstStyle/>
                    <a:p>
                      <a:pPr algn="ctr"/>
                      <a:r>
                        <a:rPr lang="en-US" dirty="0">
                          <a:latin typeface="Arial" panose="020B0604020202020204" pitchFamily="34" charset="0"/>
                          <a:cs typeface="Arial" panose="020B0604020202020204" pitchFamily="34" charset="0"/>
                        </a:rPr>
                        <a:t>SPEAR</a:t>
                      </a:r>
                    </a:p>
                  </a:txBody>
                  <a:tcPr>
                    <a:solidFill>
                      <a:srgbClr val="0C4876">
                        <a:alpha val="10000"/>
                      </a:srgbClr>
                    </a:solidFill>
                  </a:tcPr>
                </a:tc>
                <a:tc>
                  <a:txBody>
                    <a:bodyPr/>
                    <a:lstStyle/>
                    <a:p>
                      <a:pPr algn="ctr"/>
                      <a:r>
                        <a:rPr lang="en-US" dirty="0">
                          <a:latin typeface="Arial" panose="020B0604020202020204" pitchFamily="34" charset="0"/>
                          <a:cs typeface="Arial" panose="020B0604020202020204" pitchFamily="34" charset="0"/>
                        </a:rPr>
                        <a:t>1.1</a:t>
                      </a:r>
                    </a:p>
                  </a:txBody>
                  <a:tcPr>
                    <a:solidFill>
                      <a:srgbClr val="0C4876">
                        <a:alpha val="10000"/>
                      </a:srgbClr>
                    </a:solidFill>
                  </a:tcPr>
                </a:tc>
                <a:tc>
                  <a:txBody>
                    <a:bodyPr/>
                    <a:lstStyle/>
                    <a:p>
                      <a:pPr algn="ctr"/>
                      <a:r>
                        <a:rPr lang="en-US" dirty="0">
                          <a:latin typeface="Arial" panose="020B0604020202020204" pitchFamily="34" charset="0"/>
                          <a:cs typeface="Arial" panose="020B0604020202020204" pitchFamily="34" charset="0"/>
                        </a:rPr>
                        <a:t>2.7</a:t>
                      </a:r>
                    </a:p>
                  </a:txBody>
                  <a:tcPr>
                    <a:solidFill>
                      <a:srgbClr val="0C4876">
                        <a:alpha val="10000"/>
                      </a:srgbClr>
                    </a:solidFill>
                  </a:tcPr>
                </a:tc>
                <a:extLst>
                  <a:ext uri="{0D108BD9-81ED-4DB2-BD59-A6C34878D82A}">
                    <a16:rowId xmlns:a16="http://schemas.microsoft.com/office/drawing/2014/main" val="2208938973"/>
                  </a:ext>
                </a:extLst>
              </a:tr>
              <a:tr h="451310">
                <a:tc>
                  <a:txBody>
                    <a:bodyPr/>
                    <a:lstStyle/>
                    <a:p>
                      <a:pPr algn="ctr"/>
                      <a:r>
                        <a:rPr lang="en-US" dirty="0">
                          <a:latin typeface="Arial" panose="020B0604020202020204" pitchFamily="34" charset="0"/>
                          <a:cs typeface="Arial" panose="020B0604020202020204" pitchFamily="34" charset="0"/>
                        </a:rPr>
                        <a:t>CESM2</a:t>
                      </a:r>
                    </a:p>
                  </a:txBody>
                  <a:tcPr>
                    <a:solidFill>
                      <a:srgbClr val="0C4876">
                        <a:alpha val="50000"/>
                      </a:srgbClr>
                    </a:solidFill>
                  </a:tcPr>
                </a:tc>
                <a:tc>
                  <a:txBody>
                    <a:bodyPr/>
                    <a:lstStyle/>
                    <a:p>
                      <a:pPr algn="ctr"/>
                      <a:r>
                        <a:rPr lang="en-US" dirty="0">
                          <a:latin typeface="Arial" panose="020B0604020202020204" pitchFamily="34" charset="0"/>
                          <a:cs typeface="Arial" panose="020B0604020202020204" pitchFamily="34" charset="0"/>
                        </a:rPr>
                        <a:t>2.2</a:t>
                      </a:r>
                    </a:p>
                  </a:txBody>
                  <a:tcPr>
                    <a:solidFill>
                      <a:srgbClr val="0C4876">
                        <a:alpha val="50000"/>
                      </a:srgbClr>
                    </a:solidFill>
                  </a:tcPr>
                </a:tc>
                <a:tc>
                  <a:txBody>
                    <a:bodyPr/>
                    <a:lstStyle/>
                    <a:p>
                      <a:pPr algn="ctr"/>
                      <a:r>
                        <a:rPr lang="en-US" dirty="0">
                          <a:latin typeface="Arial" panose="020B0604020202020204" pitchFamily="34" charset="0"/>
                          <a:cs typeface="Arial" panose="020B0604020202020204" pitchFamily="34" charset="0"/>
                        </a:rPr>
                        <a:t>3.7</a:t>
                      </a:r>
                    </a:p>
                  </a:txBody>
                  <a:tcPr>
                    <a:solidFill>
                      <a:srgbClr val="0C4876">
                        <a:alpha val="50000"/>
                      </a:srgbClr>
                    </a:solidFill>
                  </a:tcPr>
                </a:tc>
                <a:extLst>
                  <a:ext uri="{0D108BD9-81ED-4DB2-BD59-A6C34878D82A}">
                    <a16:rowId xmlns:a16="http://schemas.microsoft.com/office/drawing/2014/main" val="2967600672"/>
                  </a:ext>
                </a:extLst>
              </a:tr>
              <a:tr h="451310">
                <a:tc>
                  <a:txBody>
                    <a:bodyPr/>
                    <a:lstStyle/>
                    <a:p>
                      <a:pPr algn="ctr"/>
                      <a:r>
                        <a:rPr lang="en-US" dirty="0">
                          <a:latin typeface="Arial" panose="020B0604020202020204" pitchFamily="34" charset="0"/>
                          <a:cs typeface="Arial" panose="020B0604020202020204" pitchFamily="34" charset="0"/>
                        </a:rPr>
                        <a:t>MPI</a:t>
                      </a:r>
                    </a:p>
                  </a:txBody>
                  <a:tcPr>
                    <a:solidFill>
                      <a:srgbClr val="0C4876">
                        <a:alpha val="10000"/>
                      </a:srgbClr>
                    </a:solidFill>
                  </a:tcPr>
                </a:tc>
                <a:tc>
                  <a:txBody>
                    <a:bodyPr/>
                    <a:lstStyle/>
                    <a:p>
                      <a:pPr algn="ctr"/>
                      <a:r>
                        <a:rPr lang="en-US" dirty="0">
                          <a:latin typeface="Arial" panose="020B0604020202020204" pitchFamily="34" charset="0"/>
                          <a:cs typeface="Arial" panose="020B0604020202020204" pitchFamily="34" charset="0"/>
                        </a:rPr>
                        <a:t>2.6</a:t>
                      </a:r>
                    </a:p>
                  </a:txBody>
                  <a:tcPr>
                    <a:solidFill>
                      <a:srgbClr val="0C4876">
                        <a:alpha val="10000"/>
                      </a:srgbClr>
                    </a:solidFill>
                  </a:tcPr>
                </a:tc>
                <a:tc>
                  <a:txBody>
                    <a:bodyPr/>
                    <a:lstStyle/>
                    <a:p>
                      <a:pPr algn="ctr"/>
                      <a:r>
                        <a:rPr lang="en-US" dirty="0">
                          <a:latin typeface="Arial" panose="020B0604020202020204" pitchFamily="34" charset="0"/>
                          <a:cs typeface="Arial" panose="020B0604020202020204" pitchFamily="34" charset="0"/>
                        </a:rPr>
                        <a:t>4.2</a:t>
                      </a:r>
                    </a:p>
                  </a:txBody>
                  <a:tcPr>
                    <a:solidFill>
                      <a:srgbClr val="0C4876">
                        <a:alpha val="10000"/>
                      </a:srgbClr>
                    </a:solidFill>
                  </a:tcPr>
                </a:tc>
                <a:extLst>
                  <a:ext uri="{0D108BD9-81ED-4DB2-BD59-A6C34878D82A}">
                    <a16:rowId xmlns:a16="http://schemas.microsoft.com/office/drawing/2014/main" val="1962641054"/>
                  </a:ext>
                </a:extLst>
              </a:tr>
              <a:tr h="451310">
                <a:tc>
                  <a:txBody>
                    <a:bodyPr/>
                    <a:lstStyle/>
                    <a:p>
                      <a:pPr algn="ctr"/>
                      <a:r>
                        <a:rPr lang="en-US" dirty="0">
                          <a:latin typeface="Arial" panose="020B0604020202020204" pitchFamily="34" charset="0"/>
                          <a:cs typeface="Arial" panose="020B0604020202020204" pitchFamily="34" charset="0"/>
                        </a:rPr>
                        <a:t>CESM1</a:t>
                      </a:r>
                    </a:p>
                  </a:txBody>
                  <a:tcPr>
                    <a:solidFill>
                      <a:srgbClr val="0C4876">
                        <a:alpha val="50000"/>
                      </a:srgbClr>
                    </a:solidFill>
                  </a:tcPr>
                </a:tc>
                <a:tc>
                  <a:txBody>
                    <a:bodyPr/>
                    <a:lstStyle/>
                    <a:p>
                      <a:pPr algn="ctr"/>
                      <a:r>
                        <a:rPr lang="en-US" dirty="0">
                          <a:latin typeface="Arial" panose="020B0604020202020204" pitchFamily="34" charset="0"/>
                          <a:cs typeface="Arial" panose="020B0604020202020204" pitchFamily="34" charset="0"/>
                        </a:rPr>
                        <a:t>3.0</a:t>
                      </a:r>
                    </a:p>
                  </a:txBody>
                  <a:tcPr>
                    <a:solidFill>
                      <a:srgbClr val="0C4876">
                        <a:alpha val="50000"/>
                      </a:srgbClr>
                    </a:solidFill>
                  </a:tcPr>
                </a:tc>
                <a:tc>
                  <a:txBody>
                    <a:bodyPr/>
                    <a:lstStyle/>
                    <a:p>
                      <a:pPr algn="ctr"/>
                      <a:r>
                        <a:rPr lang="en-US" dirty="0">
                          <a:latin typeface="Arial" panose="020B0604020202020204" pitchFamily="34" charset="0"/>
                          <a:cs typeface="Arial" panose="020B0604020202020204" pitchFamily="34" charset="0"/>
                        </a:rPr>
                        <a:t>3.7</a:t>
                      </a:r>
                    </a:p>
                  </a:txBody>
                  <a:tcPr>
                    <a:solidFill>
                      <a:srgbClr val="0C4876">
                        <a:alpha val="50000"/>
                      </a:srgbClr>
                    </a:solidFill>
                  </a:tcPr>
                </a:tc>
                <a:extLst>
                  <a:ext uri="{0D108BD9-81ED-4DB2-BD59-A6C34878D82A}">
                    <a16:rowId xmlns:a16="http://schemas.microsoft.com/office/drawing/2014/main" val="2421950507"/>
                  </a:ext>
                </a:extLst>
              </a:tr>
            </a:tbl>
          </a:graphicData>
        </a:graphic>
      </p:graphicFrame>
      <p:sp>
        <p:nvSpPr>
          <p:cNvPr id="10" name="TextBox 9">
            <a:extLst>
              <a:ext uri="{FF2B5EF4-FFF2-40B4-BE49-F238E27FC236}">
                <a16:creationId xmlns:a16="http://schemas.microsoft.com/office/drawing/2014/main" id="{A05D957D-016A-4672-A0CB-6697E9743324}"/>
              </a:ext>
            </a:extLst>
          </p:cNvPr>
          <p:cNvSpPr txBox="1"/>
          <p:nvPr/>
        </p:nvSpPr>
        <p:spPr>
          <a:xfrm>
            <a:off x="6385890" y="5370267"/>
            <a:ext cx="4964598" cy="584775"/>
          </a:xfrm>
          <a:prstGeom prst="rect">
            <a:avLst/>
          </a:prstGeom>
          <a:noFill/>
        </p:spPr>
        <p:txBody>
          <a:bodyPr wrap="square" rtlCol="0">
            <a:spAutoFit/>
          </a:bodyPr>
          <a:lstStyle/>
          <a:p>
            <a:pPr algn="ctr"/>
            <a:r>
              <a:rPr lang="en-US" sz="1600" b="1" dirty="0">
                <a:solidFill>
                  <a:srgbClr val="0C4876"/>
                </a:solidFill>
                <a:latin typeface="Arial" panose="020B0604020202020204" pitchFamily="34" charset="0"/>
                <a:cs typeface="Arial" panose="020B0604020202020204" pitchFamily="34" charset="0"/>
              </a:rPr>
              <a:t>Precipitation Elasticity of Runoff</a:t>
            </a:r>
          </a:p>
          <a:p>
            <a:pPr algn="ctr"/>
            <a:r>
              <a:rPr lang="en-US" sz="1600" b="1" dirty="0">
                <a:solidFill>
                  <a:srgbClr val="0C4876"/>
                </a:solidFill>
                <a:latin typeface="Arial" panose="020B0604020202020204" pitchFamily="34" charset="0"/>
                <a:cs typeface="Arial" panose="020B0604020202020204" pitchFamily="34" charset="0"/>
              </a:rPr>
              <a:t>Past to Recent Climate</a:t>
            </a:r>
          </a:p>
        </p:txBody>
      </p:sp>
    </p:spTree>
    <p:extLst>
      <p:ext uri="{BB962C8B-B14F-4D97-AF65-F5344CB8AC3E}">
        <p14:creationId xmlns:p14="http://schemas.microsoft.com/office/powerpoint/2010/main" val="3572395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BB5FDC-09ED-4D4D-951E-F458D124CFE9}"/>
              </a:ext>
            </a:extLst>
          </p:cNvPr>
          <p:cNvSpPr>
            <a:spLocks noGrp="1"/>
          </p:cNvSpPr>
          <p:nvPr>
            <p:ph type="sldNum" sz="quarter" idx="12"/>
          </p:nvPr>
        </p:nvSpPr>
        <p:spPr/>
        <p:txBody>
          <a:bodyPr/>
          <a:lstStyle/>
          <a:p>
            <a:fld id="{4FE73A1D-EB43-41B3-AA65-4CA77838B810}" type="slidenum">
              <a:rPr lang="en-US" smtClean="0"/>
              <a:pPr/>
              <a:t>26</a:t>
            </a:fld>
            <a:endParaRPr lang="en-US" dirty="0"/>
          </a:p>
        </p:txBody>
      </p:sp>
      <p:sp>
        <p:nvSpPr>
          <p:cNvPr id="4" name="Title 3">
            <a:extLst>
              <a:ext uri="{FF2B5EF4-FFF2-40B4-BE49-F238E27FC236}">
                <a16:creationId xmlns:a16="http://schemas.microsoft.com/office/drawing/2014/main" id="{1133A6C8-E75B-41A9-B9C0-5A0EAB365CB4}"/>
              </a:ext>
            </a:extLst>
          </p:cNvPr>
          <p:cNvSpPr>
            <a:spLocks noGrp="1"/>
          </p:cNvSpPr>
          <p:nvPr>
            <p:ph type="title"/>
          </p:nvPr>
        </p:nvSpPr>
        <p:spPr/>
        <p:txBody>
          <a:bodyPr/>
          <a:lstStyle/>
          <a:p>
            <a:r>
              <a:rPr lang="en-US" dirty="0"/>
              <a:t>The Models Indicate Runoff Decreases Absent Precipitation Increases</a:t>
            </a:r>
          </a:p>
        </p:txBody>
      </p:sp>
      <p:pic>
        <p:nvPicPr>
          <p:cNvPr id="8" name="Content Placeholder 7">
            <a:extLst>
              <a:ext uri="{FF2B5EF4-FFF2-40B4-BE49-F238E27FC236}">
                <a16:creationId xmlns:a16="http://schemas.microsoft.com/office/drawing/2014/main" id="{E68A090D-E5BA-47A9-A64F-A684CC28740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7959" t="63261" r="32309" b="14427"/>
          <a:stretch/>
        </p:blipFill>
        <p:spPr>
          <a:xfrm>
            <a:off x="375204" y="2441774"/>
            <a:ext cx="5430908" cy="2287379"/>
          </a:xfrm>
        </p:spPr>
      </p:pic>
      <p:pic>
        <p:nvPicPr>
          <p:cNvPr id="6" name="Content Placeholder 7">
            <a:extLst>
              <a:ext uri="{FF2B5EF4-FFF2-40B4-BE49-F238E27FC236}">
                <a16:creationId xmlns:a16="http://schemas.microsoft.com/office/drawing/2014/main" id="{A2A7C30A-0622-486C-907A-7829EA5C3A98}"/>
              </a:ext>
            </a:extLst>
          </p:cNvPr>
          <p:cNvPicPr>
            <a:picLocks noChangeAspect="1"/>
          </p:cNvPicPr>
          <p:nvPr/>
        </p:nvPicPr>
        <p:blipFill rotWithShape="1">
          <a:blip r:embed="rId2">
            <a:extLst>
              <a:ext uri="{28A0092B-C50C-407E-A947-70E740481C1C}">
                <a14:useLocalDpi xmlns:a14="http://schemas.microsoft.com/office/drawing/2010/main" val="0"/>
              </a:ext>
            </a:extLst>
          </a:blip>
          <a:srcRect l="24723" t="85962" r="32309"/>
          <a:stretch/>
        </p:blipFill>
        <p:spPr>
          <a:xfrm>
            <a:off x="1101585" y="4928744"/>
            <a:ext cx="4188517" cy="1026298"/>
          </a:xfrm>
          <a:prstGeom prst="rect">
            <a:avLst/>
          </a:prstGeom>
        </p:spPr>
      </p:pic>
      <p:sp>
        <p:nvSpPr>
          <p:cNvPr id="2" name="TextBox 1">
            <a:extLst>
              <a:ext uri="{FF2B5EF4-FFF2-40B4-BE49-F238E27FC236}">
                <a16:creationId xmlns:a16="http://schemas.microsoft.com/office/drawing/2014/main" id="{A5B158EF-7528-4D26-9C44-E7F532058B33}"/>
              </a:ext>
            </a:extLst>
          </p:cNvPr>
          <p:cNvSpPr txBox="1"/>
          <p:nvPr/>
        </p:nvSpPr>
        <p:spPr>
          <a:xfrm>
            <a:off x="1301614" y="2133997"/>
            <a:ext cx="178904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Upper Basin</a:t>
            </a:r>
          </a:p>
        </p:txBody>
      </p:sp>
      <p:sp>
        <p:nvSpPr>
          <p:cNvPr id="9" name="TextBox 8">
            <a:extLst>
              <a:ext uri="{FF2B5EF4-FFF2-40B4-BE49-F238E27FC236}">
                <a16:creationId xmlns:a16="http://schemas.microsoft.com/office/drawing/2014/main" id="{A98F618F-3478-4605-B9EA-A075F1475377}"/>
              </a:ext>
            </a:extLst>
          </p:cNvPr>
          <p:cNvSpPr txBox="1"/>
          <p:nvPr/>
        </p:nvSpPr>
        <p:spPr>
          <a:xfrm>
            <a:off x="3392145" y="2135883"/>
            <a:ext cx="178904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Lower Basin</a:t>
            </a:r>
          </a:p>
        </p:txBody>
      </p:sp>
      <p:graphicFrame>
        <p:nvGraphicFramePr>
          <p:cNvPr id="7" name="Table 6">
            <a:extLst>
              <a:ext uri="{FF2B5EF4-FFF2-40B4-BE49-F238E27FC236}">
                <a16:creationId xmlns:a16="http://schemas.microsoft.com/office/drawing/2014/main" id="{750ED859-3A5B-45BE-BB7E-D1BD6217B5D6}"/>
              </a:ext>
            </a:extLst>
          </p:cNvPr>
          <p:cNvGraphicFramePr>
            <a:graphicFrameLocks noGrp="1"/>
          </p:cNvGraphicFramePr>
          <p:nvPr>
            <p:extLst>
              <p:ext uri="{D42A27DB-BD31-4B8C-83A1-F6EECF244321}">
                <p14:modId xmlns:p14="http://schemas.microsoft.com/office/powerpoint/2010/main" val="2745494745"/>
              </p:ext>
            </p:extLst>
          </p:nvPr>
        </p:nvGraphicFramePr>
        <p:xfrm>
          <a:off x="6385890" y="2323924"/>
          <a:ext cx="4964598" cy="3046343"/>
        </p:xfrm>
        <a:graphic>
          <a:graphicData uri="http://schemas.openxmlformats.org/drawingml/2006/table">
            <a:tbl>
              <a:tblPr firstRow="1" bandRow="1">
                <a:tableStyleId>{5202B0CA-FC54-4496-8BCA-5EF66A818D29}</a:tableStyleId>
              </a:tblPr>
              <a:tblGrid>
                <a:gridCol w="1654866">
                  <a:extLst>
                    <a:ext uri="{9D8B030D-6E8A-4147-A177-3AD203B41FA5}">
                      <a16:colId xmlns:a16="http://schemas.microsoft.com/office/drawing/2014/main" val="2709437303"/>
                    </a:ext>
                  </a:extLst>
                </a:gridCol>
                <a:gridCol w="1654866">
                  <a:extLst>
                    <a:ext uri="{9D8B030D-6E8A-4147-A177-3AD203B41FA5}">
                      <a16:colId xmlns:a16="http://schemas.microsoft.com/office/drawing/2014/main" val="1805398500"/>
                    </a:ext>
                  </a:extLst>
                </a:gridCol>
                <a:gridCol w="1654866">
                  <a:extLst>
                    <a:ext uri="{9D8B030D-6E8A-4147-A177-3AD203B41FA5}">
                      <a16:colId xmlns:a16="http://schemas.microsoft.com/office/drawing/2014/main" val="3135845405"/>
                    </a:ext>
                  </a:extLst>
                </a:gridCol>
              </a:tblGrid>
              <a:tr h="789793">
                <a:tc>
                  <a:txBody>
                    <a:bodyPr/>
                    <a:lstStyle/>
                    <a:p>
                      <a:pPr algn="ctr"/>
                      <a:r>
                        <a:rPr lang="en-US" dirty="0">
                          <a:latin typeface="Arial" panose="020B0604020202020204" pitchFamily="34" charset="0"/>
                          <a:cs typeface="Arial" panose="020B0604020202020204" pitchFamily="34" charset="0"/>
                        </a:rPr>
                        <a:t>Model</a:t>
                      </a:r>
                    </a:p>
                  </a:txBody>
                  <a:tcPr anchor="ctr">
                    <a:solidFill>
                      <a:srgbClr val="0C4876"/>
                    </a:solidFill>
                  </a:tcPr>
                </a:tc>
                <a:tc>
                  <a:txBody>
                    <a:bodyPr/>
                    <a:lstStyle/>
                    <a:p>
                      <a:pPr algn="ctr"/>
                      <a:r>
                        <a:rPr lang="en-US" dirty="0">
                          <a:latin typeface="Arial" panose="020B0604020202020204" pitchFamily="34" charset="0"/>
                          <a:cs typeface="Arial" panose="020B0604020202020204" pitchFamily="34" charset="0"/>
                        </a:rPr>
                        <a:t>Upper</a:t>
                      </a:r>
                    </a:p>
                    <a:p>
                      <a:pPr algn="ctr"/>
                      <a:r>
                        <a:rPr lang="en-US" dirty="0">
                          <a:latin typeface="Arial" panose="020B0604020202020204" pitchFamily="34" charset="0"/>
                          <a:cs typeface="Arial" panose="020B0604020202020204" pitchFamily="34" charset="0"/>
                        </a:rPr>
                        <a:t>Basin</a:t>
                      </a:r>
                    </a:p>
                  </a:txBody>
                  <a:tcPr anchor="ctr">
                    <a:solidFill>
                      <a:srgbClr val="0C4876"/>
                    </a:solidFill>
                  </a:tcPr>
                </a:tc>
                <a:tc>
                  <a:txBody>
                    <a:bodyPr/>
                    <a:lstStyle/>
                    <a:p>
                      <a:pPr algn="ctr"/>
                      <a:r>
                        <a:rPr lang="en-US" dirty="0">
                          <a:latin typeface="Arial" panose="020B0604020202020204" pitchFamily="34" charset="0"/>
                          <a:cs typeface="Arial" panose="020B0604020202020204" pitchFamily="34" charset="0"/>
                        </a:rPr>
                        <a:t>Lower</a:t>
                      </a:r>
                    </a:p>
                    <a:p>
                      <a:pPr algn="ctr"/>
                      <a:r>
                        <a:rPr lang="en-US" dirty="0">
                          <a:latin typeface="Arial" panose="020B0604020202020204" pitchFamily="34" charset="0"/>
                          <a:cs typeface="Arial" panose="020B0604020202020204" pitchFamily="34" charset="0"/>
                        </a:rPr>
                        <a:t>Basin</a:t>
                      </a:r>
                    </a:p>
                  </a:txBody>
                  <a:tcPr anchor="ctr">
                    <a:solidFill>
                      <a:srgbClr val="0C4876"/>
                    </a:solidFill>
                  </a:tcPr>
                </a:tc>
                <a:extLst>
                  <a:ext uri="{0D108BD9-81ED-4DB2-BD59-A6C34878D82A}">
                    <a16:rowId xmlns:a16="http://schemas.microsoft.com/office/drawing/2014/main" val="1286239868"/>
                  </a:ext>
                </a:extLst>
              </a:tr>
              <a:tr h="451310">
                <a:tc>
                  <a:txBody>
                    <a:bodyPr/>
                    <a:lstStyle/>
                    <a:p>
                      <a:pPr algn="ctr"/>
                      <a:r>
                        <a:rPr lang="en-US" dirty="0">
                          <a:latin typeface="Arial" panose="020B0604020202020204" pitchFamily="34" charset="0"/>
                          <a:cs typeface="Arial" panose="020B0604020202020204" pitchFamily="34" charset="0"/>
                        </a:rPr>
                        <a:t>CMIP6</a:t>
                      </a:r>
                    </a:p>
                  </a:txBody>
                  <a:tcPr>
                    <a:solidFill>
                      <a:srgbClr val="0C4876">
                        <a:alpha val="50000"/>
                      </a:srgbClr>
                    </a:solidFill>
                  </a:tcPr>
                </a:tc>
                <a:tc>
                  <a:txBody>
                    <a:bodyPr/>
                    <a:lstStyle/>
                    <a:p>
                      <a:pPr algn="ctr"/>
                      <a:r>
                        <a:rPr lang="en-US" dirty="0">
                          <a:latin typeface="Arial" panose="020B0604020202020204" pitchFamily="34" charset="0"/>
                          <a:cs typeface="Arial" panose="020B0604020202020204" pitchFamily="34" charset="0"/>
                        </a:rPr>
                        <a:t>-6.2%</a:t>
                      </a:r>
                    </a:p>
                  </a:txBody>
                  <a:tcPr>
                    <a:solidFill>
                      <a:srgbClr val="0C4876">
                        <a:alpha val="50000"/>
                      </a:srgbClr>
                    </a:solidFill>
                  </a:tcPr>
                </a:tc>
                <a:tc>
                  <a:txBody>
                    <a:bodyPr/>
                    <a:lstStyle/>
                    <a:p>
                      <a:pPr algn="ctr"/>
                      <a:r>
                        <a:rPr lang="en-US" dirty="0">
                          <a:latin typeface="Arial" panose="020B0604020202020204" pitchFamily="34" charset="0"/>
                          <a:cs typeface="Arial" panose="020B0604020202020204" pitchFamily="34" charset="0"/>
                        </a:rPr>
                        <a:t>-9.5%</a:t>
                      </a:r>
                    </a:p>
                  </a:txBody>
                  <a:tcPr>
                    <a:solidFill>
                      <a:srgbClr val="0C4876">
                        <a:alpha val="50000"/>
                      </a:srgbClr>
                    </a:solidFill>
                  </a:tcPr>
                </a:tc>
                <a:extLst>
                  <a:ext uri="{0D108BD9-81ED-4DB2-BD59-A6C34878D82A}">
                    <a16:rowId xmlns:a16="http://schemas.microsoft.com/office/drawing/2014/main" val="4200717535"/>
                  </a:ext>
                </a:extLst>
              </a:tr>
              <a:tr h="451310">
                <a:tc>
                  <a:txBody>
                    <a:bodyPr/>
                    <a:lstStyle/>
                    <a:p>
                      <a:pPr algn="ctr"/>
                      <a:r>
                        <a:rPr lang="en-US" dirty="0">
                          <a:latin typeface="Arial" panose="020B0604020202020204" pitchFamily="34" charset="0"/>
                          <a:cs typeface="Arial" panose="020B0604020202020204" pitchFamily="34" charset="0"/>
                        </a:rPr>
                        <a:t>SPEAR</a:t>
                      </a:r>
                    </a:p>
                  </a:txBody>
                  <a:tcPr>
                    <a:solidFill>
                      <a:srgbClr val="0C4876">
                        <a:alpha val="10000"/>
                      </a:srgbClr>
                    </a:solidFill>
                  </a:tcPr>
                </a:tc>
                <a:tc>
                  <a:txBody>
                    <a:bodyPr/>
                    <a:lstStyle/>
                    <a:p>
                      <a:pPr algn="ctr"/>
                      <a:r>
                        <a:rPr lang="en-US" dirty="0">
                          <a:latin typeface="Arial" panose="020B0604020202020204" pitchFamily="34" charset="0"/>
                          <a:cs typeface="Arial" panose="020B0604020202020204" pitchFamily="34" charset="0"/>
                        </a:rPr>
                        <a:t>-7.8%</a:t>
                      </a:r>
                    </a:p>
                  </a:txBody>
                  <a:tcPr>
                    <a:solidFill>
                      <a:srgbClr val="0C4876">
                        <a:alpha val="10000"/>
                      </a:srgbClr>
                    </a:solidFill>
                  </a:tcPr>
                </a:tc>
                <a:tc>
                  <a:txBody>
                    <a:bodyPr/>
                    <a:lstStyle/>
                    <a:p>
                      <a:pPr algn="ctr"/>
                      <a:r>
                        <a:rPr lang="en-US" dirty="0">
                          <a:latin typeface="Arial" panose="020B0604020202020204" pitchFamily="34" charset="0"/>
                          <a:cs typeface="Arial" panose="020B0604020202020204" pitchFamily="34" charset="0"/>
                        </a:rPr>
                        <a:t>-15.6%</a:t>
                      </a:r>
                    </a:p>
                  </a:txBody>
                  <a:tcPr>
                    <a:solidFill>
                      <a:srgbClr val="0C4876">
                        <a:alpha val="10000"/>
                      </a:srgbClr>
                    </a:solidFill>
                  </a:tcPr>
                </a:tc>
                <a:extLst>
                  <a:ext uri="{0D108BD9-81ED-4DB2-BD59-A6C34878D82A}">
                    <a16:rowId xmlns:a16="http://schemas.microsoft.com/office/drawing/2014/main" val="2208938973"/>
                  </a:ext>
                </a:extLst>
              </a:tr>
              <a:tr h="451310">
                <a:tc>
                  <a:txBody>
                    <a:bodyPr/>
                    <a:lstStyle/>
                    <a:p>
                      <a:pPr algn="ctr"/>
                      <a:r>
                        <a:rPr lang="en-US" dirty="0">
                          <a:latin typeface="Arial" panose="020B0604020202020204" pitchFamily="34" charset="0"/>
                          <a:cs typeface="Arial" panose="020B0604020202020204" pitchFamily="34" charset="0"/>
                        </a:rPr>
                        <a:t>CESM2</a:t>
                      </a:r>
                    </a:p>
                  </a:txBody>
                  <a:tcPr>
                    <a:solidFill>
                      <a:srgbClr val="0C4876">
                        <a:alpha val="50000"/>
                      </a:srgbClr>
                    </a:solidFill>
                  </a:tcPr>
                </a:tc>
                <a:tc>
                  <a:txBody>
                    <a:bodyPr/>
                    <a:lstStyle/>
                    <a:p>
                      <a:pPr algn="ctr"/>
                      <a:r>
                        <a:rPr lang="en-US" dirty="0">
                          <a:latin typeface="Arial" panose="020B0604020202020204" pitchFamily="34" charset="0"/>
                          <a:cs typeface="Arial" panose="020B0604020202020204" pitchFamily="34" charset="0"/>
                        </a:rPr>
                        <a:t>-10.0%</a:t>
                      </a:r>
                    </a:p>
                  </a:txBody>
                  <a:tcPr>
                    <a:solidFill>
                      <a:srgbClr val="0C4876">
                        <a:alpha val="50000"/>
                      </a:srgbClr>
                    </a:solidFill>
                  </a:tcPr>
                </a:tc>
                <a:tc>
                  <a:txBody>
                    <a:bodyPr/>
                    <a:lstStyle/>
                    <a:p>
                      <a:pPr algn="ctr"/>
                      <a:r>
                        <a:rPr lang="en-US" dirty="0">
                          <a:latin typeface="Arial" panose="020B0604020202020204" pitchFamily="34" charset="0"/>
                          <a:cs typeface="Arial" panose="020B0604020202020204" pitchFamily="34" charset="0"/>
                        </a:rPr>
                        <a:t>-12.6%</a:t>
                      </a:r>
                    </a:p>
                  </a:txBody>
                  <a:tcPr>
                    <a:solidFill>
                      <a:srgbClr val="0C4876">
                        <a:alpha val="50000"/>
                      </a:srgbClr>
                    </a:solidFill>
                  </a:tcPr>
                </a:tc>
                <a:extLst>
                  <a:ext uri="{0D108BD9-81ED-4DB2-BD59-A6C34878D82A}">
                    <a16:rowId xmlns:a16="http://schemas.microsoft.com/office/drawing/2014/main" val="2967600672"/>
                  </a:ext>
                </a:extLst>
              </a:tr>
              <a:tr h="451310">
                <a:tc>
                  <a:txBody>
                    <a:bodyPr/>
                    <a:lstStyle/>
                    <a:p>
                      <a:pPr algn="ctr"/>
                      <a:r>
                        <a:rPr lang="en-US" dirty="0">
                          <a:latin typeface="Arial" panose="020B0604020202020204" pitchFamily="34" charset="0"/>
                          <a:cs typeface="Arial" panose="020B0604020202020204" pitchFamily="34" charset="0"/>
                        </a:rPr>
                        <a:t>MPI</a:t>
                      </a:r>
                    </a:p>
                  </a:txBody>
                  <a:tcPr>
                    <a:solidFill>
                      <a:srgbClr val="0C4876">
                        <a:alpha val="10000"/>
                      </a:srgbClr>
                    </a:solidFill>
                  </a:tcPr>
                </a:tc>
                <a:tc>
                  <a:txBody>
                    <a:bodyPr/>
                    <a:lstStyle/>
                    <a:p>
                      <a:pPr algn="ctr"/>
                      <a:r>
                        <a:rPr lang="en-US" dirty="0">
                          <a:latin typeface="Arial" panose="020B0604020202020204" pitchFamily="34" charset="0"/>
                          <a:cs typeface="Arial" panose="020B0604020202020204" pitchFamily="34" charset="0"/>
                        </a:rPr>
                        <a:t>-3.7%</a:t>
                      </a:r>
                    </a:p>
                  </a:txBody>
                  <a:tcPr>
                    <a:solidFill>
                      <a:srgbClr val="0C4876">
                        <a:alpha val="10000"/>
                      </a:srgbClr>
                    </a:solidFill>
                  </a:tcPr>
                </a:tc>
                <a:tc>
                  <a:txBody>
                    <a:bodyPr/>
                    <a:lstStyle/>
                    <a:p>
                      <a:pPr algn="ctr"/>
                      <a:r>
                        <a:rPr lang="en-US" dirty="0">
                          <a:latin typeface="Arial" panose="020B0604020202020204" pitchFamily="34" charset="0"/>
                          <a:cs typeface="Arial" panose="020B0604020202020204" pitchFamily="34" charset="0"/>
                        </a:rPr>
                        <a:t>-15.5%</a:t>
                      </a:r>
                    </a:p>
                  </a:txBody>
                  <a:tcPr>
                    <a:solidFill>
                      <a:srgbClr val="0C4876">
                        <a:alpha val="10000"/>
                      </a:srgbClr>
                    </a:solidFill>
                  </a:tcPr>
                </a:tc>
                <a:extLst>
                  <a:ext uri="{0D108BD9-81ED-4DB2-BD59-A6C34878D82A}">
                    <a16:rowId xmlns:a16="http://schemas.microsoft.com/office/drawing/2014/main" val="1962641054"/>
                  </a:ext>
                </a:extLst>
              </a:tr>
              <a:tr h="451310">
                <a:tc>
                  <a:txBody>
                    <a:bodyPr/>
                    <a:lstStyle/>
                    <a:p>
                      <a:pPr algn="ctr"/>
                      <a:r>
                        <a:rPr lang="en-US" dirty="0">
                          <a:latin typeface="Arial" panose="020B0604020202020204" pitchFamily="34" charset="0"/>
                          <a:cs typeface="Arial" panose="020B0604020202020204" pitchFamily="34" charset="0"/>
                        </a:rPr>
                        <a:t>CESM1</a:t>
                      </a:r>
                    </a:p>
                  </a:txBody>
                  <a:tcPr>
                    <a:solidFill>
                      <a:srgbClr val="0C4876">
                        <a:alpha val="50000"/>
                      </a:srgbClr>
                    </a:solidFill>
                  </a:tcPr>
                </a:tc>
                <a:tc>
                  <a:txBody>
                    <a:bodyPr/>
                    <a:lstStyle/>
                    <a:p>
                      <a:pPr algn="ctr"/>
                      <a:r>
                        <a:rPr lang="en-US" dirty="0">
                          <a:latin typeface="Arial" panose="020B0604020202020204" pitchFamily="34" charset="0"/>
                          <a:cs typeface="Arial" panose="020B0604020202020204" pitchFamily="34" charset="0"/>
                        </a:rPr>
                        <a:t>-7.9%</a:t>
                      </a:r>
                    </a:p>
                  </a:txBody>
                  <a:tcPr>
                    <a:solidFill>
                      <a:srgbClr val="0C4876">
                        <a:alpha val="50000"/>
                      </a:srgbClr>
                    </a:solidFill>
                  </a:tcPr>
                </a:tc>
                <a:tc>
                  <a:txBody>
                    <a:bodyPr/>
                    <a:lstStyle/>
                    <a:p>
                      <a:pPr algn="ctr"/>
                      <a:r>
                        <a:rPr lang="en-US" dirty="0">
                          <a:latin typeface="Arial" panose="020B0604020202020204" pitchFamily="34" charset="0"/>
                          <a:cs typeface="Arial" panose="020B0604020202020204" pitchFamily="34" charset="0"/>
                        </a:rPr>
                        <a:t>-9.4%</a:t>
                      </a:r>
                    </a:p>
                  </a:txBody>
                  <a:tcPr>
                    <a:solidFill>
                      <a:srgbClr val="0C4876">
                        <a:alpha val="50000"/>
                      </a:srgbClr>
                    </a:solidFill>
                  </a:tcPr>
                </a:tc>
                <a:extLst>
                  <a:ext uri="{0D108BD9-81ED-4DB2-BD59-A6C34878D82A}">
                    <a16:rowId xmlns:a16="http://schemas.microsoft.com/office/drawing/2014/main" val="2421950507"/>
                  </a:ext>
                </a:extLst>
              </a:tr>
            </a:tbl>
          </a:graphicData>
        </a:graphic>
      </p:graphicFrame>
      <p:sp>
        <p:nvSpPr>
          <p:cNvPr id="10" name="TextBox 9">
            <a:extLst>
              <a:ext uri="{FF2B5EF4-FFF2-40B4-BE49-F238E27FC236}">
                <a16:creationId xmlns:a16="http://schemas.microsoft.com/office/drawing/2014/main" id="{A05D957D-016A-4672-A0CB-6697E9743324}"/>
              </a:ext>
            </a:extLst>
          </p:cNvPr>
          <p:cNvSpPr txBox="1"/>
          <p:nvPr/>
        </p:nvSpPr>
        <p:spPr>
          <a:xfrm>
            <a:off x="6385890" y="5370267"/>
            <a:ext cx="4964598" cy="584775"/>
          </a:xfrm>
          <a:prstGeom prst="rect">
            <a:avLst/>
          </a:prstGeom>
          <a:noFill/>
        </p:spPr>
        <p:txBody>
          <a:bodyPr wrap="square" rtlCol="0">
            <a:spAutoFit/>
          </a:bodyPr>
          <a:lstStyle/>
          <a:p>
            <a:pPr algn="ctr"/>
            <a:r>
              <a:rPr lang="en-US" sz="1600" b="1" dirty="0">
                <a:solidFill>
                  <a:srgbClr val="0C4876"/>
                </a:solidFill>
                <a:latin typeface="Arial" panose="020B0604020202020204" pitchFamily="34" charset="0"/>
                <a:cs typeface="Arial" panose="020B0604020202020204" pitchFamily="34" charset="0"/>
              </a:rPr>
              <a:t>Runoff Decrease</a:t>
            </a:r>
          </a:p>
          <a:p>
            <a:pPr algn="ctr"/>
            <a:r>
              <a:rPr lang="en-US" sz="1600" b="1" dirty="0">
                <a:solidFill>
                  <a:srgbClr val="0C4876"/>
                </a:solidFill>
                <a:latin typeface="Arial" panose="020B0604020202020204" pitchFamily="34" charset="0"/>
                <a:cs typeface="Arial" panose="020B0604020202020204" pitchFamily="34" charset="0"/>
              </a:rPr>
              <a:t>Past to Recent Climate</a:t>
            </a:r>
          </a:p>
        </p:txBody>
      </p:sp>
    </p:spTree>
    <p:extLst>
      <p:ext uri="{BB962C8B-B14F-4D97-AF65-F5344CB8AC3E}">
        <p14:creationId xmlns:p14="http://schemas.microsoft.com/office/powerpoint/2010/main" val="252903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FF55EFC-41D4-443B-8B95-B19E61A9CD4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143" r="5877" b="27728"/>
          <a:stretch/>
        </p:blipFill>
        <p:spPr>
          <a:xfrm>
            <a:off x="1802920" y="1532158"/>
            <a:ext cx="8586160" cy="5059792"/>
          </a:xfrm>
        </p:spPr>
      </p:pic>
      <p:sp>
        <p:nvSpPr>
          <p:cNvPr id="3" name="Slide Number Placeholder 2">
            <a:extLst>
              <a:ext uri="{FF2B5EF4-FFF2-40B4-BE49-F238E27FC236}">
                <a16:creationId xmlns:a16="http://schemas.microsoft.com/office/drawing/2014/main" id="{8B22A6A3-4672-4265-801A-2B1ECA446577}"/>
              </a:ext>
            </a:extLst>
          </p:cNvPr>
          <p:cNvSpPr>
            <a:spLocks noGrp="1"/>
          </p:cNvSpPr>
          <p:nvPr>
            <p:ph type="sldNum" sz="quarter" idx="12"/>
          </p:nvPr>
        </p:nvSpPr>
        <p:spPr/>
        <p:txBody>
          <a:bodyPr/>
          <a:lstStyle/>
          <a:p>
            <a:fld id="{4FE73A1D-EB43-41B3-AA65-4CA77838B810}" type="slidenum">
              <a:rPr lang="en-US" smtClean="0"/>
              <a:pPr/>
              <a:t>27</a:t>
            </a:fld>
            <a:endParaRPr lang="en-US" dirty="0"/>
          </a:p>
        </p:txBody>
      </p:sp>
      <p:sp>
        <p:nvSpPr>
          <p:cNvPr id="4" name="Title 3">
            <a:extLst>
              <a:ext uri="{FF2B5EF4-FFF2-40B4-BE49-F238E27FC236}">
                <a16:creationId xmlns:a16="http://schemas.microsoft.com/office/drawing/2014/main" id="{EB49246B-A03A-429B-9452-89DA21506188}"/>
              </a:ext>
            </a:extLst>
          </p:cNvPr>
          <p:cNvSpPr>
            <a:spLocks noGrp="1"/>
          </p:cNvSpPr>
          <p:nvPr>
            <p:ph type="title"/>
          </p:nvPr>
        </p:nvSpPr>
        <p:spPr/>
        <p:txBody>
          <a:bodyPr/>
          <a:lstStyle/>
          <a:p>
            <a:r>
              <a:rPr lang="en-US" dirty="0"/>
              <a:t>A Decrease in Water Resources is Most Likely in the Future</a:t>
            </a:r>
          </a:p>
        </p:txBody>
      </p:sp>
    </p:spTree>
    <p:extLst>
      <p:ext uri="{BB962C8B-B14F-4D97-AF65-F5344CB8AC3E}">
        <p14:creationId xmlns:p14="http://schemas.microsoft.com/office/powerpoint/2010/main" val="1921590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2F4BE-9A96-4AD7-B90B-E5247C61E5D0}"/>
              </a:ext>
            </a:extLst>
          </p:cNvPr>
          <p:cNvSpPr>
            <a:spLocks noGrp="1"/>
          </p:cNvSpPr>
          <p:nvPr>
            <p:ph type="ctrTitle"/>
          </p:nvPr>
        </p:nvSpPr>
        <p:spPr>
          <a:xfrm>
            <a:off x="457201" y="1"/>
            <a:ext cx="11734800" cy="1816168"/>
          </a:xfrm>
        </p:spPr>
        <p:txBody>
          <a:bodyPr>
            <a:normAutofit/>
          </a:bodyPr>
          <a:lstStyle/>
          <a:p>
            <a:pPr algn="ctr">
              <a:lnSpc>
                <a:spcPct val="110000"/>
              </a:lnSpc>
            </a:pPr>
            <a:r>
              <a:rPr lang="en-US" sz="3600" dirty="0"/>
              <a:t>How Much is the Recent High </a:t>
            </a:r>
            <a:br>
              <a:rPr lang="en-US" sz="3600" dirty="0"/>
            </a:br>
            <a:r>
              <a:rPr lang="en-US" sz="3600" dirty="0"/>
              <a:t>Missouri River Flow Due to Climate Change?</a:t>
            </a:r>
          </a:p>
        </p:txBody>
      </p:sp>
      <p:sp>
        <p:nvSpPr>
          <p:cNvPr id="5" name="Subtitle 4">
            <a:extLst>
              <a:ext uri="{FF2B5EF4-FFF2-40B4-BE49-F238E27FC236}">
                <a16:creationId xmlns:a16="http://schemas.microsoft.com/office/drawing/2014/main" id="{5066E2F7-A7FD-4368-BA0E-23914A9EFCC2}"/>
              </a:ext>
            </a:extLst>
          </p:cNvPr>
          <p:cNvSpPr>
            <a:spLocks noGrp="1"/>
          </p:cNvSpPr>
          <p:nvPr>
            <p:ph type="subTitle" idx="1"/>
          </p:nvPr>
        </p:nvSpPr>
        <p:spPr>
          <a:xfrm>
            <a:off x="457196" y="5041831"/>
            <a:ext cx="11734804" cy="1816168"/>
          </a:xfrm>
        </p:spPr>
        <p:txBody>
          <a:bodyPr>
            <a:normAutofit/>
          </a:bodyPr>
          <a:lstStyle/>
          <a:p>
            <a:pPr algn="ctr">
              <a:lnSpc>
                <a:spcPct val="100000"/>
              </a:lnSpc>
            </a:pPr>
            <a:r>
              <a:rPr lang="en-US" dirty="0"/>
              <a:t>Andrew Hoell</a:t>
            </a:r>
          </a:p>
          <a:p>
            <a:pPr algn="ctr">
              <a:lnSpc>
                <a:spcPct val="100000"/>
              </a:lnSpc>
            </a:pPr>
            <a:r>
              <a:rPr lang="en-US" dirty="0"/>
              <a:t>NOAA Physical Sciences Laboratory</a:t>
            </a:r>
          </a:p>
          <a:p>
            <a:pPr algn="ctr">
              <a:lnSpc>
                <a:spcPct val="100000"/>
              </a:lnSpc>
            </a:pPr>
            <a:r>
              <a:rPr lang="en-US" u="sng" dirty="0"/>
              <a:t>andrew.hoell@noaa.gov</a:t>
            </a:r>
          </a:p>
        </p:txBody>
      </p:sp>
      <p:pic>
        <p:nvPicPr>
          <p:cNvPr id="8" name="Picture 4" descr="Lake Powell, Utah">
            <a:extLst>
              <a:ext uri="{FF2B5EF4-FFF2-40B4-BE49-F238E27FC236}">
                <a16:creationId xmlns:a16="http://schemas.microsoft.com/office/drawing/2014/main" id="{99981EC0-FE7A-48D3-8700-3B2A531593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225" b="23052"/>
          <a:stretch/>
        </p:blipFill>
        <p:spPr bwMode="auto">
          <a:xfrm>
            <a:off x="457200" y="1816169"/>
            <a:ext cx="11734800" cy="32256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24BCF98-6A20-4A20-9D42-8F0155426D3F}"/>
              </a:ext>
            </a:extLst>
          </p:cNvPr>
          <p:cNvPicPr>
            <a:picLocks noChangeAspect="1"/>
          </p:cNvPicPr>
          <p:nvPr/>
        </p:nvPicPr>
        <p:blipFill rotWithShape="1">
          <a:blip r:embed="rId4">
            <a:extLst>
              <a:ext uri="{28A0092B-C50C-407E-A947-70E740481C1C}">
                <a14:useLocalDpi xmlns:a14="http://schemas.microsoft.com/office/drawing/2010/main" val="0"/>
              </a:ext>
            </a:extLst>
          </a:blip>
          <a:srcRect b="58823"/>
          <a:stretch/>
        </p:blipFill>
        <p:spPr>
          <a:xfrm>
            <a:off x="457195" y="1816169"/>
            <a:ext cx="11734800" cy="3225662"/>
          </a:xfrm>
          <a:prstGeom prst="rect">
            <a:avLst/>
          </a:prstGeom>
        </p:spPr>
      </p:pic>
    </p:spTree>
    <p:extLst>
      <p:ext uri="{BB962C8B-B14F-4D97-AF65-F5344CB8AC3E}">
        <p14:creationId xmlns:p14="http://schemas.microsoft.com/office/powerpoint/2010/main" val="3054654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C6316BD-BE10-48B5-BF1A-036C388B7205}"/>
              </a:ext>
            </a:extLst>
          </p:cNvPr>
          <p:cNvGraphicFramePr>
            <a:graphicFrameLocks noGrp="1"/>
          </p:cNvGraphicFramePr>
          <p:nvPr>
            <p:ph idx="1"/>
            <p:extLst>
              <p:ext uri="{D42A27DB-BD31-4B8C-83A1-F6EECF244321}">
                <p14:modId xmlns:p14="http://schemas.microsoft.com/office/powerpoint/2010/main" val="2014858700"/>
              </p:ext>
            </p:extLst>
          </p:nvPr>
        </p:nvGraphicFramePr>
        <p:xfrm>
          <a:off x="815992" y="1639320"/>
          <a:ext cx="10560011" cy="4713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7511BEBD-F751-4A62-B230-FC1CC8733BE3}"/>
              </a:ext>
            </a:extLst>
          </p:cNvPr>
          <p:cNvSpPr>
            <a:spLocks noGrp="1"/>
          </p:cNvSpPr>
          <p:nvPr>
            <p:ph type="sldNum" sz="quarter" idx="12"/>
          </p:nvPr>
        </p:nvSpPr>
        <p:spPr/>
        <p:txBody>
          <a:bodyPr/>
          <a:lstStyle/>
          <a:p>
            <a:fld id="{4FE73A1D-EB43-41B3-AA65-4CA77838B810}" type="slidenum">
              <a:rPr lang="en-US" smtClean="0"/>
              <a:pPr/>
              <a:t>3</a:t>
            </a:fld>
            <a:endParaRPr lang="en-US" dirty="0"/>
          </a:p>
        </p:txBody>
      </p:sp>
      <p:sp>
        <p:nvSpPr>
          <p:cNvPr id="4" name="Title 3">
            <a:extLst>
              <a:ext uri="{FF2B5EF4-FFF2-40B4-BE49-F238E27FC236}">
                <a16:creationId xmlns:a16="http://schemas.microsoft.com/office/drawing/2014/main" id="{A1221E77-42B4-42C9-BDBF-141BBE89F584}"/>
              </a:ext>
            </a:extLst>
          </p:cNvPr>
          <p:cNvSpPr>
            <a:spLocks noGrp="1"/>
          </p:cNvSpPr>
          <p:nvPr>
            <p:ph type="title"/>
          </p:nvPr>
        </p:nvSpPr>
        <p:spPr/>
        <p:txBody>
          <a:bodyPr/>
          <a:lstStyle/>
          <a:p>
            <a:r>
              <a:rPr lang="en-US" sz="3600" dirty="0"/>
              <a:t>Outline</a:t>
            </a:r>
          </a:p>
        </p:txBody>
      </p:sp>
    </p:spTree>
    <p:extLst>
      <p:ext uri="{BB962C8B-B14F-4D97-AF65-F5344CB8AC3E}">
        <p14:creationId xmlns:p14="http://schemas.microsoft.com/office/powerpoint/2010/main" val="4192302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C6316BD-BE10-48B5-BF1A-036C388B7205}"/>
              </a:ext>
            </a:extLst>
          </p:cNvPr>
          <p:cNvGraphicFramePr>
            <a:graphicFrameLocks noGrp="1"/>
          </p:cNvGraphicFramePr>
          <p:nvPr>
            <p:ph idx="1"/>
            <p:extLst>
              <p:ext uri="{D42A27DB-BD31-4B8C-83A1-F6EECF244321}">
                <p14:modId xmlns:p14="http://schemas.microsoft.com/office/powerpoint/2010/main" val="570383126"/>
              </p:ext>
            </p:extLst>
          </p:nvPr>
        </p:nvGraphicFramePr>
        <p:xfrm>
          <a:off x="815992" y="1639320"/>
          <a:ext cx="10560011" cy="4713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7511BEBD-F751-4A62-B230-FC1CC8733BE3}"/>
              </a:ext>
            </a:extLst>
          </p:cNvPr>
          <p:cNvSpPr>
            <a:spLocks noGrp="1"/>
          </p:cNvSpPr>
          <p:nvPr>
            <p:ph type="sldNum" sz="quarter" idx="12"/>
          </p:nvPr>
        </p:nvSpPr>
        <p:spPr/>
        <p:txBody>
          <a:bodyPr/>
          <a:lstStyle/>
          <a:p>
            <a:fld id="{4FE73A1D-EB43-41B3-AA65-4CA77838B810}" type="slidenum">
              <a:rPr lang="en-US" smtClean="0"/>
              <a:pPr/>
              <a:t>4</a:t>
            </a:fld>
            <a:endParaRPr lang="en-US" dirty="0"/>
          </a:p>
        </p:txBody>
      </p:sp>
      <p:sp>
        <p:nvSpPr>
          <p:cNvPr id="4" name="Title 3">
            <a:extLst>
              <a:ext uri="{FF2B5EF4-FFF2-40B4-BE49-F238E27FC236}">
                <a16:creationId xmlns:a16="http://schemas.microsoft.com/office/drawing/2014/main" id="{A1221E77-42B4-42C9-BDBF-141BBE89F584}"/>
              </a:ext>
            </a:extLst>
          </p:cNvPr>
          <p:cNvSpPr>
            <a:spLocks noGrp="1"/>
          </p:cNvSpPr>
          <p:nvPr>
            <p:ph type="title"/>
          </p:nvPr>
        </p:nvSpPr>
        <p:spPr/>
        <p:txBody>
          <a:bodyPr/>
          <a:lstStyle/>
          <a:p>
            <a:r>
              <a:rPr lang="en-US" sz="3600" dirty="0"/>
              <a:t>Outline</a:t>
            </a:r>
          </a:p>
        </p:txBody>
      </p:sp>
    </p:spTree>
    <p:extLst>
      <p:ext uri="{BB962C8B-B14F-4D97-AF65-F5344CB8AC3E}">
        <p14:creationId xmlns:p14="http://schemas.microsoft.com/office/powerpoint/2010/main" val="2573144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F7BFF2-40C2-4CB0-B45D-8F529BE2D7A6}"/>
              </a:ext>
            </a:extLst>
          </p:cNvPr>
          <p:cNvSpPr>
            <a:spLocks noGrp="1"/>
          </p:cNvSpPr>
          <p:nvPr>
            <p:ph type="sldNum" sz="quarter" idx="12"/>
          </p:nvPr>
        </p:nvSpPr>
        <p:spPr/>
        <p:txBody>
          <a:bodyPr/>
          <a:lstStyle/>
          <a:p>
            <a:fld id="{4FE73A1D-EB43-41B3-AA65-4CA77838B810}" type="slidenum">
              <a:rPr lang="en-US" smtClean="0"/>
              <a:pPr/>
              <a:t>5</a:t>
            </a:fld>
            <a:endParaRPr lang="en-US" dirty="0"/>
          </a:p>
        </p:txBody>
      </p:sp>
      <p:sp>
        <p:nvSpPr>
          <p:cNvPr id="3" name="Title 2">
            <a:extLst>
              <a:ext uri="{FF2B5EF4-FFF2-40B4-BE49-F238E27FC236}">
                <a16:creationId xmlns:a16="http://schemas.microsoft.com/office/drawing/2014/main" id="{2AB7DFF1-E982-41B7-9173-FDFE6C78A925}"/>
              </a:ext>
            </a:extLst>
          </p:cNvPr>
          <p:cNvSpPr>
            <a:spLocks noGrp="1"/>
          </p:cNvSpPr>
          <p:nvPr>
            <p:ph type="title"/>
          </p:nvPr>
        </p:nvSpPr>
        <p:spPr/>
        <p:txBody>
          <a:bodyPr/>
          <a:lstStyle/>
          <a:p>
            <a:r>
              <a:rPr lang="en-US" sz="3200" dirty="0"/>
              <a:t>Missouri River Flow Underpins Economic Vitality</a:t>
            </a:r>
          </a:p>
        </p:txBody>
      </p:sp>
      <p:pic>
        <p:nvPicPr>
          <p:cNvPr id="8" name="Picture 7">
            <a:extLst>
              <a:ext uri="{FF2B5EF4-FFF2-40B4-BE49-F238E27FC236}">
                <a16:creationId xmlns:a16="http://schemas.microsoft.com/office/drawing/2014/main" id="{F98617D7-8D17-4F80-AF98-744565C924FE}"/>
              </a:ext>
            </a:extLst>
          </p:cNvPr>
          <p:cNvPicPr>
            <a:picLocks noChangeAspect="1"/>
          </p:cNvPicPr>
          <p:nvPr/>
        </p:nvPicPr>
        <p:blipFill rotWithShape="1">
          <a:blip r:embed="rId2">
            <a:extLst>
              <a:ext uri="{28A0092B-C50C-407E-A947-70E740481C1C}">
                <a14:useLocalDpi xmlns:a14="http://schemas.microsoft.com/office/drawing/2010/main" val="0"/>
              </a:ext>
            </a:extLst>
          </a:blip>
          <a:srcRect b="2745"/>
          <a:stretch/>
        </p:blipFill>
        <p:spPr>
          <a:xfrm>
            <a:off x="3086269" y="1520093"/>
            <a:ext cx="6019462" cy="4744140"/>
          </a:xfrm>
          <a:prstGeom prst="rect">
            <a:avLst/>
          </a:prstGeom>
        </p:spPr>
      </p:pic>
      <p:sp>
        <p:nvSpPr>
          <p:cNvPr id="10" name="Rectangle 9">
            <a:extLst>
              <a:ext uri="{FF2B5EF4-FFF2-40B4-BE49-F238E27FC236}">
                <a16:creationId xmlns:a16="http://schemas.microsoft.com/office/drawing/2014/main" id="{C8B4329F-4E94-45FA-B93A-26629CF2EDAB}"/>
              </a:ext>
            </a:extLst>
          </p:cNvPr>
          <p:cNvSpPr/>
          <p:nvPr/>
        </p:nvSpPr>
        <p:spPr>
          <a:xfrm>
            <a:off x="4531531" y="6398600"/>
            <a:ext cx="3128933"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https://www.gao.gov/assets/gao-14-741.pdf</a:t>
            </a:r>
          </a:p>
        </p:txBody>
      </p:sp>
    </p:spTree>
    <p:extLst>
      <p:ext uri="{BB962C8B-B14F-4D97-AF65-F5344CB8AC3E}">
        <p14:creationId xmlns:p14="http://schemas.microsoft.com/office/powerpoint/2010/main" val="401625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F7BFF2-40C2-4CB0-B45D-8F529BE2D7A6}"/>
              </a:ext>
            </a:extLst>
          </p:cNvPr>
          <p:cNvSpPr>
            <a:spLocks noGrp="1"/>
          </p:cNvSpPr>
          <p:nvPr>
            <p:ph type="sldNum" sz="quarter" idx="12"/>
          </p:nvPr>
        </p:nvSpPr>
        <p:spPr/>
        <p:txBody>
          <a:bodyPr/>
          <a:lstStyle/>
          <a:p>
            <a:fld id="{4FE73A1D-EB43-41B3-AA65-4CA77838B810}" type="slidenum">
              <a:rPr lang="en-US" smtClean="0"/>
              <a:pPr/>
              <a:t>6</a:t>
            </a:fld>
            <a:endParaRPr lang="en-US" dirty="0"/>
          </a:p>
        </p:txBody>
      </p:sp>
      <p:sp>
        <p:nvSpPr>
          <p:cNvPr id="3" name="Title 2">
            <a:extLst>
              <a:ext uri="{FF2B5EF4-FFF2-40B4-BE49-F238E27FC236}">
                <a16:creationId xmlns:a16="http://schemas.microsoft.com/office/drawing/2014/main" id="{2AB7DFF1-E982-41B7-9173-FDFE6C78A925}"/>
              </a:ext>
            </a:extLst>
          </p:cNvPr>
          <p:cNvSpPr>
            <a:spLocks noGrp="1"/>
          </p:cNvSpPr>
          <p:nvPr>
            <p:ph type="title"/>
          </p:nvPr>
        </p:nvSpPr>
        <p:spPr/>
        <p:txBody>
          <a:bodyPr/>
          <a:lstStyle/>
          <a:p>
            <a:r>
              <a:rPr lang="en-US" sz="3200" dirty="0"/>
              <a:t>Missouri River Flow Underpins Economic Vitality</a:t>
            </a:r>
          </a:p>
        </p:txBody>
      </p:sp>
      <p:pic>
        <p:nvPicPr>
          <p:cNvPr id="7" name="Picture 6">
            <a:extLst>
              <a:ext uri="{FF2B5EF4-FFF2-40B4-BE49-F238E27FC236}">
                <a16:creationId xmlns:a16="http://schemas.microsoft.com/office/drawing/2014/main" id="{65FEBB26-D964-4EE1-AE8E-9239E500D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180" y="1564255"/>
            <a:ext cx="7493640" cy="4992103"/>
          </a:xfrm>
          <a:prstGeom prst="rect">
            <a:avLst/>
          </a:prstGeom>
          <a:ln>
            <a:noFill/>
          </a:ln>
        </p:spPr>
      </p:pic>
    </p:spTree>
    <p:extLst>
      <p:ext uri="{BB962C8B-B14F-4D97-AF65-F5344CB8AC3E}">
        <p14:creationId xmlns:p14="http://schemas.microsoft.com/office/powerpoint/2010/main" val="1868986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F7BFF2-40C2-4CB0-B45D-8F529BE2D7A6}"/>
              </a:ext>
            </a:extLst>
          </p:cNvPr>
          <p:cNvSpPr>
            <a:spLocks noGrp="1"/>
          </p:cNvSpPr>
          <p:nvPr>
            <p:ph type="sldNum" sz="quarter" idx="12"/>
          </p:nvPr>
        </p:nvSpPr>
        <p:spPr/>
        <p:txBody>
          <a:bodyPr/>
          <a:lstStyle/>
          <a:p>
            <a:fld id="{4FE73A1D-EB43-41B3-AA65-4CA77838B810}" type="slidenum">
              <a:rPr lang="en-US" smtClean="0"/>
              <a:pPr/>
              <a:t>7</a:t>
            </a:fld>
            <a:endParaRPr lang="en-US" dirty="0"/>
          </a:p>
        </p:txBody>
      </p:sp>
      <p:sp>
        <p:nvSpPr>
          <p:cNvPr id="3" name="Title 2">
            <a:extLst>
              <a:ext uri="{FF2B5EF4-FFF2-40B4-BE49-F238E27FC236}">
                <a16:creationId xmlns:a16="http://schemas.microsoft.com/office/drawing/2014/main" id="{2AB7DFF1-E982-41B7-9173-FDFE6C78A925}"/>
              </a:ext>
            </a:extLst>
          </p:cNvPr>
          <p:cNvSpPr>
            <a:spLocks noGrp="1"/>
          </p:cNvSpPr>
          <p:nvPr>
            <p:ph type="title"/>
          </p:nvPr>
        </p:nvSpPr>
        <p:spPr/>
        <p:txBody>
          <a:bodyPr/>
          <a:lstStyle/>
          <a:p>
            <a:r>
              <a:rPr lang="en-US" sz="3200" dirty="0"/>
              <a:t>Missouri River Flow Underpins Economic Vitality</a:t>
            </a:r>
          </a:p>
        </p:txBody>
      </p:sp>
      <p:pic>
        <p:nvPicPr>
          <p:cNvPr id="11" name="Picture 10">
            <a:extLst>
              <a:ext uri="{FF2B5EF4-FFF2-40B4-BE49-F238E27FC236}">
                <a16:creationId xmlns:a16="http://schemas.microsoft.com/office/drawing/2014/main" id="{F8A6B2B0-622F-4E66-96BE-A0EA8C8A8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079" y="1565308"/>
            <a:ext cx="6653841" cy="4990382"/>
          </a:xfrm>
          <a:prstGeom prst="rect">
            <a:avLst/>
          </a:prstGeom>
          <a:ln>
            <a:noFill/>
          </a:ln>
        </p:spPr>
      </p:pic>
    </p:spTree>
    <p:extLst>
      <p:ext uri="{BB962C8B-B14F-4D97-AF65-F5344CB8AC3E}">
        <p14:creationId xmlns:p14="http://schemas.microsoft.com/office/powerpoint/2010/main" val="1573338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C6316BD-BE10-48B5-BF1A-036C388B7205}"/>
              </a:ext>
            </a:extLst>
          </p:cNvPr>
          <p:cNvGraphicFramePr>
            <a:graphicFrameLocks noGrp="1"/>
          </p:cNvGraphicFramePr>
          <p:nvPr>
            <p:ph idx="1"/>
            <p:extLst>
              <p:ext uri="{D42A27DB-BD31-4B8C-83A1-F6EECF244321}">
                <p14:modId xmlns:p14="http://schemas.microsoft.com/office/powerpoint/2010/main" val="3512963417"/>
              </p:ext>
            </p:extLst>
          </p:nvPr>
        </p:nvGraphicFramePr>
        <p:xfrm>
          <a:off x="815992" y="1639320"/>
          <a:ext cx="10560011" cy="4713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7511BEBD-F751-4A62-B230-FC1CC8733BE3}"/>
              </a:ext>
            </a:extLst>
          </p:cNvPr>
          <p:cNvSpPr>
            <a:spLocks noGrp="1"/>
          </p:cNvSpPr>
          <p:nvPr>
            <p:ph type="sldNum" sz="quarter" idx="12"/>
          </p:nvPr>
        </p:nvSpPr>
        <p:spPr/>
        <p:txBody>
          <a:bodyPr/>
          <a:lstStyle/>
          <a:p>
            <a:fld id="{4FE73A1D-EB43-41B3-AA65-4CA77838B810}" type="slidenum">
              <a:rPr lang="en-US" smtClean="0"/>
              <a:pPr/>
              <a:t>8</a:t>
            </a:fld>
            <a:endParaRPr lang="en-US" dirty="0"/>
          </a:p>
        </p:txBody>
      </p:sp>
      <p:sp>
        <p:nvSpPr>
          <p:cNvPr id="4" name="Title 3">
            <a:extLst>
              <a:ext uri="{FF2B5EF4-FFF2-40B4-BE49-F238E27FC236}">
                <a16:creationId xmlns:a16="http://schemas.microsoft.com/office/drawing/2014/main" id="{A1221E77-42B4-42C9-BDBF-141BBE89F584}"/>
              </a:ext>
            </a:extLst>
          </p:cNvPr>
          <p:cNvSpPr>
            <a:spLocks noGrp="1"/>
          </p:cNvSpPr>
          <p:nvPr>
            <p:ph type="title"/>
          </p:nvPr>
        </p:nvSpPr>
        <p:spPr/>
        <p:txBody>
          <a:bodyPr/>
          <a:lstStyle/>
          <a:p>
            <a:r>
              <a:rPr lang="en-US" sz="3600" dirty="0"/>
              <a:t>Outline</a:t>
            </a:r>
          </a:p>
        </p:txBody>
      </p:sp>
    </p:spTree>
    <p:extLst>
      <p:ext uri="{BB962C8B-B14F-4D97-AF65-F5344CB8AC3E}">
        <p14:creationId xmlns:p14="http://schemas.microsoft.com/office/powerpoint/2010/main" val="289525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9"/>
          <p:cNvSpPr/>
          <p:nvPr/>
        </p:nvSpPr>
        <p:spPr>
          <a:xfrm>
            <a:off x="0" y="1985233"/>
            <a:ext cx="12192000" cy="4872800"/>
          </a:xfrm>
          <a:prstGeom prst="rect">
            <a:avLst/>
          </a:prstGeom>
          <a:solidFill>
            <a:srgbClr val="0071BC"/>
          </a:solidFill>
          <a:ln>
            <a:noFill/>
          </a:ln>
        </p:spPr>
        <p:txBody>
          <a:bodyPr spcFirstLastPara="1" wrap="square" lIns="121900" tIns="60933" rIns="121900" bIns="60933" anchor="ctr" anchorCtr="0">
            <a:noAutofit/>
          </a:bodyPr>
          <a:lstStyle/>
          <a:p>
            <a:pPr algn="ctr">
              <a:buClr>
                <a:srgbClr val="000000"/>
              </a:buClr>
              <a:buSzPts val="1050"/>
            </a:pPr>
            <a:endParaRPr sz="1400">
              <a:solidFill>
                <a:schemeClr val="lt1"/>
              </a:solidFill>
              <a:latin typeface="Arial"/>
              <a:ea typeface="Arial"/>
              <a:cs typeface="Arial"/>
              <a:sym typeface="Arial"/>
            </a:endParaRPr>
          </a:p>
        </p:txBody>
      </p:sp>
      <p:pic>
        <p:nvPicPr>
          <p:cNvPr id="262" name="Google Shape;262;p49"/>
          <p:cNvPicPr preferRelativeResize="0"/>
          <p:nvPr/>
        </p:nvPicPr>
        <p:blipFill rotWithShape="1">
          <a:blip r:embed="rId3">
            <a:alphaModFix/>
          </a:blip>
          <a:srcRect l="3147" t="6448" r="2619" b="2988"/>
          <a:stretch/>
        </p:blipFill>
        <p:spPr>
          <a:xfrm>
            <a:off x="6369997" y="2500167"/>
            <a:ext cx="5622272" cy="4224032"/>
          </a:xfrm>
          <a:prstGeom prst="rect">
            <a:avLst/>
          </a:prstGeom>
          <a:noFill/>
          <a:ln>
            <a:noFill/>
          </a:ln>
        </p:spPr>
      </p:pic>
      <p:sp>
        <p:nvSpPr>
          <p:cNvPr id="263" name="Google Shape;263;p49"/>
          <p:cNvSpPr txBox="1"/>
          <p:nvPr/>
        </p:nvSpPr>
        <p:spPr>
          <a:xfrm>
            <a:off x="345000" y="2614268"/>
            <a:ext cx="5884400" cy="3918967"/>
          </a:xfrm>
          <a:prstGeom prst="rect">
            <a:avLst/>
          </a:prstGeom>
          <a:noFill/>
          <a:ln>
            <a:noFill/>
          </a:ln>
        </p:spPr>
        <p:txBody>
          <a:bodyPr spcFirstLastPara="1" wrap="square" lIns="121900" tIns="60933" rIns="121900" bIns="60933" anchor="t" anchorCtr="0">
            <a:spAutoFit/>
          </a:bodyPr>
          <a:lstStyle/>
          <a:p>
            <a:pPr marL="304792" indent="-355591">
              <a:spcBef>
                <a:spcPts val="800"/>
              </a:spcBef>
              <a:buClr>
                <a:schemeClr val="lt1"/>
              </a:buClr>
              <a:buSzPts val="1500"/>
              <a:buFont typeface="Source Sans Pro"/>
              <a:buChar char="•"/>
            </a:pPr>
            <a:r>
              <a:rPr lang="en" sz="2000">
                <a:solidFill>
                  <a:schemeClr val="lt1"/>
                </a:solidFill>
                <a:latin typeface="Source Sans Pro"/>
                <a:ea typeface="Source Sans Pro"/>
                <a:cs typeface="Source Sans Pro"/>
                <a:sym typeface="Source Sans Pro"/>
              </a:rPr>
              <a:t>Advancing Regional Drought Early Warning Systems (DEWS)</a:t>
            </a:r>
            <a:br>
              <a:rPr lang="en" sz="2000">
                <a:solidFill>
                  <a:schemeClr val="lt1"/>
                </a:solidFill>
                <a:latin typeface="Source Sans Pro"/>
                <a:ea typeface="Source Sans Pro"/>
                <a:cs typeface="Source Sans Pro"/>
                <a:sym typeface="Source Sans Pro"/>
              </a:rPr>
            </a:br>
            <a:endParaRPr sz="2000">
              <a:solidFill>
                <a:schemeClr val="lt1"/>
              </a:solidFill>
              <a:latin typeface="Source Sans Pro"/>
              <a:ea typeface="Source Sans Pro"/>
              <a:cs typeface="Source Sans Pro"/>
              <a:sym typeface="Source Sans Pro"/>
            </a:endParaRPr>
          </a:p>
          <a:p>
            <a:pPr marL="304792" indent="-355591">
              <a:buClr>
                <a:schemeClr val="lt1"/>
              </a:buClr>
              <a:buSzPts val="1500"/>
              <a:buFont typeface="Source Sans Pro"/>
              <a:buChar char="•"/>
            </a:pPr>
            <a:r>
              <a:rPr lang="en" sz="2000">
                <a:solidFill>
                  <a:schemeClr val="lt1"/>
                </a:solidFill>
                <a:latin typeface="Source Sans Pro"/>
                <a:ea typeface="Source Sans Pro"/>
                <a:cs typeface="Source Sans Pro"/>
                <a:sym typeface="Source Sans Pro"/>
              </a:rPr>
              <a:t>Improving drought prediction and forecasting</a:t>
            </a:r>
            <a:br>
              <a:rPr lang="en" sz="2000">
                <a:solidFill>
                  <a:schemeClr val="lt1"/>
                </a:solidFill>
                <a:latin typeface="Source Sans Pro"/>
                <a:ea typeface="Source Sans Pro"/>
                <a:cs typeface="Source Sans Pro"/>
                <a:sym typeface="Source Sans Pro"/>
              </a:rPr>
            </a:br>
            <a:endParaRPr sz="2000">
              <a:solidFill>
                <a:schemeClr val="lt1"/>
              </a:solidFill>
              <a:latin typeface="Source Sans Pro"/>
              <a:ea typeface="Source Sans Pro"/>
              <a:cs typeface="Source Sans Pro"/>
              <a:sym typeface="Source Sans Pro"/>
            </a:endParaRPr>
          </a:p>
          <a:p>
            <a:pPr marL="304792" indent="-355591">
              <a:buClr>
                <a:schemeClr val="lt1"/>
              </a:buClr>
              <a:buSzPts val="1500"/>
              <a:buFont typeface="Source Sans Pro"/>
              <a:buChar char="•"/>
            </a:pPr>
            <a:r>
              <a:rPr lang="en" sz="2000">
                <a:solidFill>
                  <a:schemeClr val="lt1"/>
                </a:solidFill>
                <a:latin typeface="Source Sans Pro"/>
                <a:ea typeface="Source Sans Pro"/>
                <a:cs typeface="Source Sans Pro"/>
                <a:sym typeface="Source Sans Pro"/>
              </a:rPr>
              <a:t>Supporting drought planning and preparedness</a:t>
            </a:r>
            <a:br>
              <a:rPr lang="en" sz="2000">
                <a:solidFill>
                  <a:schemeClr val="lt1"/>
                </a:solidFill>
                <a:latin typeface="Source Sans Pro"/>
                <a:ea typeface="Source Sans Pro"/>
                <a:cs typeface="Source Sans Pro"/>
                <a:sym typeface="Source Sans Pro"/>
              </a:rPr>
            </a:br>
            <a:endParaRPr sz="2000">
              <a:solidFill>
                <a:schemeClr val="lt1"/>
              </a:solidFill>
              <a:latin typeface="Source Sans Pro"/>
              <a:ea typeface="Source Sans Pro"/>
              <a:cs typeface="Source Sans Pro"/>
              <a:sym typeface="Source Sans Pro"/>
            </a:endParaRPr>
          </a:p>
          <a:p>
            <a:pPr marL="304792" indent="-355591">
              <a:buClr>
                <a:schemeClr val="lt1"/>
              </a:buClr>
              <a:buSzPts val="1500"/>
              <a:buFont typeface="Source Sans Pro"/>
              <a:buChar char="•"/>
            </a:pPr>
            <a:r>
              <a:rPr lang="en" sz="2000">
                <a:solidFill>
                  <a:schemeClr val="lt1"/>
                </a:solidFill>
                <a:latin typeface="Source Sans Pro"/>
                <a:ea typeface="Source Sans Pro"/>
                <a:cs typeface="Source Sans Pro"/>
                <a:sym typeface="Source Sans Pro"/>
              </a:rPr>
              <a:t>Supporting drought impact assessments</a:t>
            </a:r>
            <a:br>
              <a:rPr lang="en" sz="2000">
                <a:solidFill>
                  <a:schemeClr val="lt1"/>
                </a:solidFill>
                <a:latin typeface="Source Sans Pro"/>
                <a:ea typeface="Source Sans Pro"/>
                <a:cs typeface="Source Sans Pro"/>
                <a:sym typeface="Source Sans Pro"/>
              </a:rPr>
            </a:br>
            <a:endParaRPr sz="2000">
              <a:solidFill>
                <a:schemeClr val="lt1"/>
              </a:solidFill>
              <a:latin typeface="Source Sans Pro"/>
              <a:ea typeface="Source Sans Pro"/>
              <a:cs typeface="Source Sans Pro"/>
              <a:sym typeface="Source Sans Pro"/>
            </a:endParaRPr>
          </a:p>
          <a:p>
            <a:pPr marL="304792" indent="-355591">
              <a:buClr>
                <a:schemeClr val="lt1"/>
              </a:buClr>
              <a:buSzPts val="1500"/>
              <a:buFont typeface="Source Sans Pro"/>
              <a:buChar char="•"/>
            </a:pPr>
            <a:r>
              <a:rPr lang="en" sz="2000">
                <a:solidFill>
                  <a:schemeClr val="lt1"/>
                </a:solidFill>
                <a:latin typeface="Source Sans Pro"/>
                <a:ea typeface="Source Sans Pro"/>
                <a:cs typeface="Source Sans Pro"/>
                <a:sym typeface="Source Sans Pro"/>
              </a:rPr>
              <a:t>Strengthening collaboration</a:t>
            </a:r>
            <a:br>
              <a:rPr lang="en" sz="2000">
                <a:solidFill>
                  <a:schemeClr val="lt1"/>
                </a:solidFill>
                <a:latin typeface="Source Sans Pro"/>
                <a:ea typeface="Source Sans Pro"/>
                <a:cs typeface="Source Sans Pro"/>
                <a:sym typeface="Source Sans Pro"/>
              </a:rPr>
            </a:br>
            <a:endParaRPr sz="2000">
              <a:solidFill>
                <a:schemeClr val="lt1"/>
              </a:solidFill>
              <a:latin typeface="Source Sans Pro"/>
              <a:ea typeface="Source Sans Pro"/>
              <a:cs typeface="Source Sans Pro"/>
              <a:sym typeface="Source Sans Pro"/>
            </a:endParaRPr>
          </a:p>
          <a:p>
            <a:pPr marL="304792" indent="-355591">
              <a:buClr>
                <a:schemeClr val="lt1"/>
              </a:buClr>
              <a:buSzPts val="1500"/>
              <a:buFont typeface="Source Sans Pro"/>
              <a:buChar char="•"/>
            </a:pPr>
            <a:r>
              <a:rPr lang="en" sz="2000">
                <a:solidFill>
                  <a:schemeClr val="lt1"/>
                </a:solidFill>
                <a:latin typeface="Source Sans Pro"/>
                <a:ea typeface="Source Sans Pro"/>
                <a:cs typeface="Source Sans Pro"/>
                <a:sym typeface="Source Sans Pro"/>
              </a:rPr>
              <a:t>Leading the U.S. Drought Portal</a:t>
            </a:r>
            <a:endParaRPr sz="2000">
              <a:solidFill>
                <a:schemeClr val="lt1"/>
              </a:solidFill>
              <a:latin typeface="Source Sans Pro"/>
              <a:ea typeface="Source Sans Pro"/>
              <a:cs typeface="Source Sans Pro"/>
              <a:sym typeface="Source Sans Pro"/>
            </a:endParaRPr>
          </a:p>
        </p:txBody>
      </p:sp>
      <p:sp>
        <p:nvSpPr>
          <p:cNvPr id="264" name="Google Shape;264;p49"/>
          <p:cNvSpPr txBox="1"/>
          <p:nvPr/>
        </p:nvSpPr>
        <p:spPr>
          <a:xfrm>
            <a:off x="345001" y="2198784"/>
            <a:ext cx="5470400" cy="492388"/>
          </a:xfrm>
          <a:prstGeom prst="rect">
            <a:avLst/>
          </a:prstGeom>
          <a:solidFill>
            <a:srgbClr val="0071BC"/>
          </a:solidFill>
          <a:ln>
            <a:noFill/>
          </a:ln>
        </p:spPr>
        <p:txBody>
          <a:bodyPr spcFirstLastPara="1" wrap="square" lIns="121900" tIns="60933" rIns="121900" bIns="60933" anchor="t" anchorCtr="0">
            <a:spAutoFit/>
          </a:bodyPr>
          <a:lstStyle/>
          <a:p>
            <a:r>
              <a:rPr lang="en" sz="2400" b="1">
                <a:solidFill>
                  <a:srgbClr val="FDB81E"/>
                </a:solidFill>
                <a:latin typeface="Source Sans Pro"/>
                <a:ea typeface="Source Sans Pro"/>
                <a:cs typeface="Source Sans Pro"/>
                <a:sym typeface="Source Sans Pro"/>
              </a:rPr>
              <a:t>NIDIS fulfills this mandate by…</a:t>
            </a:r>
            <a:endParaRPr sz="2400" b="1">
              <a:solidFill>
                <a:srgbClr val="FDB81E"/>
              </a:solidFill>
              <a:latin typeface="Source Sans Pro"/>
              <a:ea typeface="Source Sans Pro"/>
              <a:cs typeface="Source Sans Pro"/>
              <a:sym typeface="Source Sans Pro"/>
            </a:endParaRPr>
          </a:p>
        </p:txBody>
      </p:sp>
      <p:sp>
        <p:nvSpPr>
          <p:cNvPr id="265" name="Google Shape;265;p49"/>
          <p:cNvSpPr txBox="1"/>
          <p:nvPr/>
        </p:nvSpPr>
        <p:spPr>
          <a:xfrm>
            <a:off x="345000" y="101601"/>
            <a:ext cx="11543200" cy="738623"/>
          </a:xfrm>
          <a:prstGeom prst="rect">
            <a:avLst/>
          </a:prstGeom>
          <a:noFill/>
          <a:ln>
            <a:noFill/>
          </a:ln>
        </p:spPr>
        <p:txBody>
          <a:bodyPr spcFirstLastPara="1" wrap="square" lIns="121900" tIns="121900" rIns="121900" bIns="121900" anchor="t" anchorCtr="0">
            <a:spAutoFit/>
          </a:bodyPr>
          <a:lstStyle/>
          <a:p>
            <a:pPr algn="ctr"/>
            <a:r>
              <a:rPr lang="en" sz="3200" b="1">
                <a:solidFill>
                  <a:srgbClr val="112E51"/>
                </a:solidFill>
                <a:latin typeface="Helvetica Neue"/>
                <a:ea typeface="Helvetica Neue"/>
                <a:cs typeface="Helvetica Neue"/>
                <a:sym typeface="Helvetica Neue"/>
              </a:rPr>
              <a:t>National Integrated Drought Information System (NIDIS)</a:t>
            </a:r>
            <a:endParaRPr sz="3200" b="1">
              <a:solidFill>
                <a:srgbClr val="112E51"/>
              </a:solidFill>
              <a:latin typeface="Helvetica Neue"/>
              <a:ea typeface="Helvetica Neue"/>
              <a:cs typeface="Helvetica Neue"/>
              <a:sym typeface="Helvetica Neue"/>
            </a:endParaRPr>
          </a:p>
        </p:txBody>
      </p:sp>
      <p:pic>
        <p:nvPicPr>
          <p:cNvPr id="266" name="Google Shape;266;p49"/>
          <p:cNvPicPr preferRelativeResize="0"/>
          <p:nvPr/>
        </p:nvPicPr>
        <p:blipFill rotWithShape="1">
          <a:blip r:embed="rId4">
            <a:alphaModFix/>
          </a:blip>
          <a:srcRect/>
          <a:stretch/>
        </p:blipFill>
        <p:spPr>
          <a:xfrm>
            <a:off x="10979263" y="905086"/>
            <a:ext cx="975360" cy="891756"/>
          </a:xfrm>
          <a:prstGeom prst="rect">
            <a:avLst/>
          </a:prstGeom>
          <a:noFill/>
          <a:ln>
            <a:noFill/>
          </a:ln>
        </p:spPr>
      </p:pic>
      <p:pic>
        <p:nvPicPr>
          <p:cNvPr id="267" name="Google Shape;267;p49"/>
          <p:cNvPicPr preferRelativeResize="0"/>
          <p:nvPr/>
        </p:nvPicPr>
        <p:blipFill rotWithShape="1">
          <a:blip r:embed="rId5">
            <a:alphaModFix/>
          </a:blip>
          <a:srcRect/>
          <a:stretch/>
        </p:blipFill>
        <p:spPr>
          <a:xfrm>
            <a:off x="218296" y="861132"/>
            <a:ext cx="975360" cy="979696"/>
          </a:xfrm>
          <a:prstGeom prst="rect">
            <a:avLst/>
          </a:prstGeom>
          <a:noFill/>
          <a:ln>
            <a:noFill/>
          </a:ln>
        </p:spPr>
      </p:pic>
      <p:sp>
        <p:nvSpPr>
          <p:cNvPr id="268" name="Google Shape;268;p49"/>
          <p:cNvSpPr txBox="1"/>
          <p:nvPr/>
        </p:nvSpPr>
        <p:spPr>
          <a:xfrm>
            <a:off x="1193651" y="735369"/>
            <a:ext cx="9785600" cy="1230874"/>
          </a:xfrm>
          <a:prstGeom prst="rect">
            <a:avLst/>
          </a:prstGeom>
          <a:noFill/>
          <a:ln>
            <a:noFill/>
          </a:ln>
        </p:spPr>
        <p:txBody>
          <a:bodyPr spcFirstLastPara="1" wrap="square" lIns="121900" tIns="121900" rIns="121900" bIns="121900" anchor="t" anchorCtr="0">
            <a:spAutoFit/>
          </a:bodyPr>
          <a:lstStyle/>
          <a:p>
            <a:pPr algn="ctr"/>
            <a:r>
              <a:rPr lang="en" sz="2133">
                <a:solidFill>
                  <a:srgbClr val="112E51"/>
                </a:solidFill>
                <a:latin typeface="Source Sans Pro"/>
                <a:ea typeface="Source Sans Pro"/>
                <a:cs typeface="Source Sans Pro"/>
                <a:sym typeface="Source Sans Pro"/>
              </a:rPr>
              <a:t>Act of 2006 (P.L. 109-430) prescribed a comprehensive, interagency approach for drought monitoring, forecasting, and early warning planning and preparedness to help states and local communities cope with the impacts of drought.</a:t>
            </a:r>
            <a:endParaRPr sz="2133">
              <a:solidFill>
                <a:srgbClr val="112E51"/>
              </a:solidFill>
              <a:latin typeface="Source Sans Pro"/>
              <a:ea typeface="Source Sans Pro"/>
              <a:cs typeface="Source Sans Pro"/>
              <a:sym typeface="Source Sans Pro"/>
            </a:endParaRPr>
          </a:p>
        </p:txBody>
      </p:sp>
      <p:sp>
        <p:nvSpPr>
          <p:cNvPr id="269" name="Google Shape;269;p49"/>
          <p:cNvSpPr txBox="1"/>
          <p:nvPr/>
        </p:nvSpPr>
        <p:spPr>
          <a:xfrm>
            <a:off x="6370000" y="1966568"/>
            <a:ext cx="5622400" cy="984845"/>
          </a:xfrm>
          <a:prstGeom prst="rect">
            <a:avLst/>
          </a:prstGeom>
          <a:noFill/>
          <a:ln>
            <a:noFill/>
          </a:ln>
        </p:spPr>
        <p:txBody>
          <a:bodyPr spcFirstLastPara="1" wrap="square" lIns="121900" tIns="121900" rIns="121900" bIns="121900" anchor="t" anchorCtr="0">
            <a:spAutoFit/>
          </a:bodyPr>
          <a:lstStyle/>
          <a:p>
            <a:pPr algn="ctr"/>
            <a:r>
              <a:rPr lang="en" sz="2400" b="1">
                <a:solidFill>
                  <a:schemeClr val="lt1"/>
                </a:solidFill>
                <a:latin typeface="Source Sans Pro"/>
                <a:ea typeface="Source Sans Pro"/>
                <a:cs typeface="Source Sans Pro"/>
                <a:sym typeface="Source Sans Pro"/>
              </a:rPr>
              <a:t>NIDIS Drought Early Warning System Regions</a:t>
            </a:r>
            <a:endParaRPr sz="2400" b="1">
              <a:solidFill>
                <a:schemeClr val="lt1"/>
              </a:solidFill>
              <a:latin typeface="Source Sans Pro"/>
              <a:ea typeface="Source Sans Pro"/>
              <a:cs typeface="Source Sans Pro"/>
              <a:sym typeface="Source Sans Pr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F26D29C-B119-4FA5-A83D-0CD0725F54C3}" vid="{297C8932-723D-44A4-B0D2-471C84DC16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noaa_template</Template>
  <TotalTime>19181</TotalTime>
  <Words>1234</Words>
  <Application>Microsoft Macintosh PowerPoint</Application>
  <PresentationFormat>Widescreen</PresentationFormat>
  <Paragraphs>182</Paragraphs>
  <Slides>28</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Bierstadt</vt:lpstr>
      <vt:lpstr>Calibri</vt:lpstr>
      <vt:lpstr>Helvetica Neue</vt:lpstr>
      <vt:lpstr>Source Sans Pro</vt:lpstr>
      <vt:lpstr>Office Theme</vt:lpstr>
      <vt:lpstr>How Much is the Recent High  Missouri River Flow Due to Climate Change?</vt:lpstr>
      <vt:lpstr>The Missouri River Basin (MRB)</vt:lpstr>
      <vt:lpstr>Outline</vt:lpstr>
      <vt:lpstr>Outline</vt:lpstr>
      <vt:lpstr>Missouri River Flow Underpins Economic Vitality</vt:lpstr>
      <vt:lpstr>Missouri River Flow Underpins Economic Vitality</vt:lpstr>
      <vt:lpstr>Missouri River Flow Underpins Economic Vitality</vt:lpstr>
      <vt:lpstr>Outline</vt:lpstr>
      <vt:lpstr>PowerPoint Presentation</vt:lpstr>
      <vt:lpstr>Missouri River Basin  DEWS In Action</vt:lpstr>
      <vt:lpstr>2020-2021  MRB Drought Assessment</vt:lpstr>
      <vt:lpstr>U.S. Drought Portal: Drought.gov</vt:lpstr>
      <vt:lpstr>Please subscribe to receive emails from MRB DEWS</vt:lpstr>
      <vt:lpstr>Outline</vt:lpstr>
      <vt:lpstr>Potential Threats of Climate Change Aridification would lead to reduced water resources</vt:lpstr>
      <vt:lpstr>MRB Flow Increased! 1990-2019 (Recent Climate) Compared to 1960-1989 (Past Climate)</vt:lpstr>
      <vt:lpstr>Abundant Precipitation Led to High River Flows</vt:lpstr>
      <vt:lpstr>Abundant Precipitation Led to High River Flows</vt:lpstr>
      <vt:lpstr>Did Climate Change Affect High Missouri River Basin Flows? Compare Recent (1990-2019) and Past (1960-1989) Climates</vt:lpstr>
      <vt:lpstr>The Observed Runoff Increases Were an Unlikely Occurrence</vt:lpstr>
      <vt:lpstr>The Most Likely Runoff Change Was a Decrease</vt:lpstr>
      <vt:lpstr>The Observed Runoff Increases Were  Caused by Unlikely Precipitation Increases</vt:lpstr>
      <vt:lpstr>Meanwhile, Temperatures Warmed, but Below Expectations</vt:lpstr>
      <vt:lpstr>Runoff Increases Caused by Unlikely Precipitation  Increases Local to the Missouri River Basin</vt:lpstr>
      <vt:lpstr>Runoff Increases Were Much Larger Than Attendant Precipitation Increases Due to Precipitation Elasticity of Runoff</vt:lpstr>
      <vt:lpstr>The Models Indicate Runoff Decreases Absent Precipitation Increases</vt:lpstr>
      <vt:lpstr>A Decrease in Water Resources is Most Likely in the Future</vt:lpstr>
      <vt:lpstr>How Much is the Recent High  Missouri River Flow Due to Climate Change?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december2022_midwest-electric</dc:title>
  <dc:creator>Andrew Hoell</dc:creator>
  <cp:lastModifiedBy>Jim Horan</cp:lastModifiedBy>
  <cp:revision>1646</cp:revision>
  <dcterms:created xsi:type="dcterms:W3CDTF">2020-01-08T16:52:42Z</dcterms:created>
  <dcterms:modified xsi:type="dcterms:W3CDTF">2022-11-28T19:59:00Z</dcterms:modified>
</cp:coreProperties>
</file>